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35"/>
  </p:notesMasterIdLst>
  <p:sldIdLst>
    <p:sldId id="384" r:id="rId3"/>
    <p:sldId id="278" r:id="rId4"/>
    <p:sldId id="276" r:id="rId5"/>
    <p:sldId id="358" r:id="rId6"/>
    <p:sldId id="360" r:id="rId7"/>
    <p:sldId id="361" r:id="rId8"/>
    <p:sldId id="347" r:id="rId9"/>
    <p:sldId id="319" r:id="rId10"/>
    <p:sldId id="348" r:id="rId11"/>
    <p:sldId id="365" r:id="rId12"/>
    <p:sldId id="375" r:id="rId13"/>
    <p:sldId id="379" r:id="rId14"/>
    <p:sldId id="378" r:id="rId15"/>
    <p:sldId id="381" r:id="rId16"/>
    <p:sldId id="354" r:id="rId17"/>
    <p:sldId id="350" r:id="rId18"/>
    <p:sldId id="370" r:id="rId19"/>
    <p:sldId id="321" r:id="rId20"/>
    <p:sldId id="369" r:id="rId21"/>
    <p:sldId id="312" r:id="rId22"/>
    <p:sldId id="351" r:id="rId23"/>
    <p:sldId id="362" r:id="rId24"/>
    <p:sldId id="322" r:id="rId25"/>
    <p:sldId id="374" r:id="rId26"/>
    <p:sldId id="356" r:id="rId27"/>
    <p:sldId id="373" r:id="rId28"/>
    <p:sldId id="295" r:id="rId29"/>
    <p:sldId id="343" r:id="rId30"/>
    <p:sldId id="307" r:id="rId31"/>
    <p:sldId id="363" r:id="rId32"/>
    <p:sldId id="309" r:id="rId33"/>
    <p:sldId id="3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ebb" initials="SW" lastIdx="1" clrIdx="0">
    <p:extLst>
      <p:ext uri="{19B8F6BF-5375-455C-9EA6-DF929625EA0E}">
        <p15:presenceInfo xmlns:p15="http://schemas.microsoft.com/office/powerpoint/2012/main" userId="S::SWebb@achev.ca::b2a0e182-d672-45e9-9391-c946eda6fc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07D"/>
    <a:srgbClr val="CE613D"/>
    <a:srgbClr val="776E65"/>
    <a:srgbClr val="BAC9D3"/>
    <a:srgbClr val="B3B3B3"/>
    <a:srgbClr val="A3B2BC"/>
    <a:srgbClr val="776E6A"/>
    <a:srgbClr val="898989"/>
    <a:srgbClr val="A9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5226" autoAdjust="0"/>
  </p:normalViewPr>
  <p:slideViewPr>
    <p:cSldViewPr snapToGrid="0" snapToObjects="1" showGuides="1">
      <p:cViewPr varScale="1">
        <p:scale>
          <a:sx n="70" d="100"/>
          <a:sy n="70" d="100"/>
        </p:scale>
        <p:origin x="2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2DB9F-2A7A-6241-9BC2-FB387523A61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0CC86-81B9-4149-B305-2990F6F50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DK4o4kWus&amp;t=2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DK4o4kWus&amp;t=2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Revised CLB mean? Please explain and modify in the spoken narrative.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0CC86-81B9-4149-B305-2990F6F504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3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Oral Apology and the Steps Involved: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 Expression of Apology - “ I’m sorry”.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 Acknowledgment of Responsibility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 Explanation or Account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An Offer of Repair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 Promise of Non-Recurrence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0CC86-81B9-4149-B305-2990F6F504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Coherence- logical sequence with evidence</a:t>
            </a:r>
          </a:p>
          <a:p>
            <a:r>
              <a:rPr lang="en-US" dirty="0"/>
              <a:t>Consensus- including others in the decision</a:t>
            </a:r>
            <a:r>
              <a:rPr lang="en-US" baseline="0" dirty="0"/>
              <a:t> making</a:t>
            </a:r>
          </a:p>
          <a:p>
            <a:r>
              <a:rPr lang="en-US" baseline="0" dirty="0"/>
              <a:t>Clarity-Look in the eye, make your point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CC86-81B9-4149-B305-2990F6F504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5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hlinkClick r:id="rId3"/>
              </a:rPr>
              <a:t>https://www.youtube.com/watch?v=SqDK4o4kWus&amp;t=2s</a:t>
            </a:r>
            <a:r>
              <a:rPr lang="en-US" sz="1200" b="0" dirty="0"/>
              <a:t> </a:t>
            </a:r>
            <a:br>
              <a:rPr lang="en-US" sz="1200" b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CC86-81B9-4149-B305-2990F6F504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13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hlinkClick r:id="rId3"/>
              </a:rPr>
              <a:t>https://www.youtube.com/watch?v=SqDK4o4kWus&amp;t=2s</a:t>
            </a:r>
            <a:r>
              <a:rPr lang="en-US" sz="1200" b="0" dirty="0"/>
              <a:t> </a:t>
            </a:r>
            <a:br>
              <a:rPr lang="en-US" sz="1200" b="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0CC86-81B9-4149-B305-2990F6F504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3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Cultural Elements in Pragmatism</a:t>
            </a:r>
          </a:p>
          <a:p>
            <a:r>
              <a:rPr lang="en-US" dirty="0"/>
              <a:t>Review the glossary and reflect on how it can help the students get better in their communication skills for success.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0CC86-81B9-4149-B305-2990F6F504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735F7B-931F-7B4F-9948-F9ACC0A6A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4" y="0"/>
            <a:ext cx="12281681" cy="69084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C7600A4-C3B1-A841-BCD0-28888B6CE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263" y="2055002"/>
            <a:ext cx="5861512" cy="1949843"/>
          </a:xfrm>
          <a:prstGeom prst="rect">
            <a:avLst/>
          </a:prstGeom>
        </p:spPr>
        <p:txBody>
          <a:bodyPr anchor="b"/>
          <a:lstStyle>
            <a:lvl1pPr>
              <a:defRPr sz="4600" b="0" i="0">
                <a:latin typeface="Mulish" pitchFamily="2" charset="77"/>
              </a:defRPr>
            </a:lvl1pPr>
          </a:lstStyle>
          <a:p>
            <a:r>
              <a:rPr lang="en-US" dirty="0"/>
              <a:t>PRESENTATION NAME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CBCB29-9E44-6C4D-9EB2-68DCB80DF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263" y="4053526"/>
            <a:ext cx="5861512" cy="1444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 i="0"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PRESENTED TO:</a:t>
            </a:r>
          </a:p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92C4561-68E5-F342-97AB-05A2C7C9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1264" y="6176675"/>
            <a:ext cx="3870667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0" i="0"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3377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P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6017D-89E1-3148-AF15-861A7BE7A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2D97F0-3F7B-5546-A81F-89EB6CD3C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270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46DE3C-C40C-DB4B-8807-247336B33A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7" y="1231900"/>
            <a:ext cx="10346803" cy="453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>
                <a:latin typeface="Mulish" pitchFamily="2" charset="77"/>
              </a:defRPr>
            </a:lvl1pPr>
            <a:lvl2pPr marL="457189" indent="0">
              <a:buNone/>
              <a:defRPr b="0" i="0">
                <a:latin typeface="Gilroy" pitchFamily="2" charset="77"/>
              </a:defRPr>
            </a:lvl2pPr>
            <a:lvl3pPr marL="914377" indent="0">
              <a:buNone/>
              <a:defRPr b="0" i="0">
                <a:latin typeface="Gilroy" pitchFamily="2" charset="77"/>
              </a:defRPr>
            </a:lvl3pPr>
            <a:lvl4pPr marL="1371566" indent="0">
              <a:buNone/>
              <a:defRPr b="0" i="0">
                <a:latin typeface="Gilroy" pitchFamily="2" charset="77"/>
              </a:defRPr>
            </a:lvl4pPr>
            <a:lvl5pPr marL="1828754" indent="0">
              <a:buNone/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One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85D9F6-F1D0-DD41-8C85-D709E5E08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2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ED55BE-9D8E-9F48-B212-24DCDCD70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48" y="-46301"/>
            <a:ext cx="12428639" cy="69911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895CA2-6043-1E44-82EE-A9EB986EA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769" y="2766222"/>
            <a:ext cx="10346803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DIVIDER PAGE TITLE</a:t>
            </a:r>
          </a:p>
        </p:txBody>
      </p:sp>
    </p:spTree>
    <p:extLst>
      <p:ext uri="{BB962C8B-B14F-4D97-AF65-F5344CB8AC3E}">
        <p14:creationId xmlns:p14="http://schemas.microsoft.com/office/powerpoint/2010/main" val="35656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H SERVIC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130C92D-79C6-0C4B-AE78-A38440660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1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7AD29-89F2-EF40-9D0F-4128CB0C3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DE5060-90AC-D143-929F-8E6FD13CE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F9B77C6-E2BA-304A-A4FB-EEF227EF6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D440C10B-9E0B-1647-90AA-F5DDD95FA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CF7C47-D893-A548-8621-ABD7FA281E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UAGE SERVIC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ith collar shirt&#10;&#10;Description automatically generated">
            <a:extLst>
              <a:ext uri="{FF2B5EF4-FFF2-40B4-BE49-F238E27FC236}">
                <a16:creationId xmlns:a16="http://schemas.microsoft.com/office/drawing/2014/main" id="{C95558D0-124B-5A41-B755-D43680783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8B3EB-8945-FA41-B4B5-3CB4CF9B2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1B4C98-3177-AB49-A452-681BC96B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9513DC-3040-D740-B969-70860BDD6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0D1359A-2325-164F-A6F0-DC21F9E29E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451938-12E0-CC43-B59F-16BD592A5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COMER SERVIC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5F0EB246-4082-D04F-B251-62609E396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25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141-E719-954F-92D0-B28C963C8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8ACA0F-C59E-6E4E-8CA8-03D24F35D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0703E5-938E-A94B-ACAE-93D8B5C36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DF7C082-0A2C-B546-9A4E-7784595D9F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D6CE1-FBBC-454B-8384-9AF665990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P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141-E719-954F-92D0-B28C963C8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1980CE-0E9E-9040-B65B-EEEA0E194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6"/>
            <a:ext cx="10346803" cy="7191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40BA1D8-B44A-B746-9065-CF6BAA704F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9" y="1257300"/>
            <a:ext cx="10346804" cy="4775200"/>
          </a:xfrm>
          <a:prstGeom prst="rect">
            <a:avLst/>
          </a:prstGeom>
        </p:spPr>
        <p:txBody>
          <a:bodyPr numCol="2" spcCol="468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2pPr>
            <a:lvl3pPr marL="914377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3pPr>
            <a:lvl4pPr marL="1371566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4pPr>
            <a:lvl5pPr marL="1828754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5pPr>
          </a:lstStyle>
          <a:p>
            <a:pPr lvl="0"/>
            <a:r>
              <a:rPr lang="en-US" dirty="0"/>
              <a:t>Body Copy </a:t>
            </a:r>
          </a:p>
          <a:p>
            <a:pPr lvl="0"/>
            <a:r>
              <a:rPr lang="en-US" dirty="0"/>
              <a:t>Two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3A409-1198-7442-9BCB-E72662FAB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0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RE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CB9B0D-0F90-1640-89D4-9B5FF618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47" t="1393" r="8771" b="8325"/>
          <a:stretch/>
        </p:blipFill>
        <p:spPr>
          <a:xfrm>
            <a:off x="1" y="-17252"/>
            <a:ext cx="12366907" cy="6956385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3F97A89-0649-F046-AC62-FA75219309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997" y="1295400"/>
            <a:ext cx="4962003" cy="4762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60717-8EF4-CA40-96D4-02C29F439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651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20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WHIT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96DE86ED-B085-0D48-8C75-D8B93AFF9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1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141-E719-954F-92D0-B28C963C8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F17E4B-00C5-6A41-A307-102923A2A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640BD1-1BC5-834D-9A7C-6AEDF3F8AE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7" y="3822703"/>
            <a:ext cx="10346803" cy="2084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latin typeface="Mulish" pitchFamily="2" charset="77"/>
              </a:defRPr>
            </a:lvl1pPr>
            <a:lvl2pPr marL="457189" indent="0">
              <a:buNone/>
              <a:defRPr b="0" i="0">
                <a:latin typeface="Gilroy" pitchFamily="2" charset="77"/>
              </a:defRPr>
            </a:lvl2pPr>
            <a:lvl3pPr marL="914377" indent="0">
              <a:buNone/>
              <a:defRPr b="0" i="0">
                <a:latin typeface="Gilroy" pitchFamily="2" charset="77"/>
              </a:defRPr>
            </a:lvl3pPr>
            <a:lvl4pPr marL="1371566" indent="0">
              <a:buNone/>
              <a:defRPr b="0" i="0">
                <a:latin typeface="Gilroy" pitchFamily="2" charset="77"/>
              </a:defRPr>
            </a:lvl4pPr>
            <a:lvl5pPr marL="1828754" indent="0">
              <a:buNone/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77456-9D90-C346-912B-BE9F815A1C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14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WHIT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AD4415D-CDC8-0F44-B8CB-C4E55BF4F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69" b="2729"/>
          <a:stretch/>
        </p:blipFill>
        <p:spPr>
          <a:xfrm>
            <a:off x="-1" y="-47103"/>
            <a:ext cx="12192001" cy="69051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E2FB55-E57F-704B-B6E0-396D3CD32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016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25A995E-8D26-BF46-8536-6003E517A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7" y="1168405"/>
            <a:ext cx="10346803" cy="2463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latin typeface="Mulish" pitchFamily="2" charset="77"/>
              </a:defRPr>
            </a:lvl1pPr>
            <a:lvl2pPr marL="457189" indent="0">
              <a:buNone/>
              <a:defRPr b="0" i="0">
                <a:latin typeface="Gilroy" pitchFamily="2" charset="77"/>
              </a:defRPr>
            </a:lvl2pPr>
            <a:lvl3pPr marL="914377" indent="0">
              <a:buNone/>
              <a:defRPr b="0" i="0">
                <a:latin typeface="Gilroy" pitchFamily="2" charset="77"/>
              </a:defRPr>
            </a:lvl3pPr>
            <a:lvl4pPr marL="1371566" indent="0">
              <a:buNone/>
              <a:defRPr b="0" i="0">
                <a:latin typeface="Gilroy" pitchFamily="2" charset="77"/>
              </a:defRPr>
            </a:lvl4pPr>
            <a:lvl5pPr marL="1828754" indent="0">
              <a:buNone/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31688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6C9A3D-DF53-C245-AC63-9DD4DD178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873" y="-23150"/>
            <a:ext cx="12346329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C0E785-B411-0645-AE7F-3735096CE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2786477"/>
            <a:ext cx="10346803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18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E22EE4E-D619-0843-B310-21A9D6680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341" y="-21264"/>
            <a:ext cx="12267609" cy="69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735F7B-931F-7B4F-9948-F9ACC0A6A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4" y="0"/>
            <a:ext cx="12281681" cy="69084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C7600A4-C3B1-A841-BCD0-28888B6CE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263" y="2055002"/>
            <a:ext cx="5861512" cy="1949843"/>
          </a:xfrm>
          <a:prstGeom prst="rect">
            <a:avLst/>
          </a:prstGeom>
        </p:spPr>
        <p:txBody>
          <a:bodyPr anchor="b"/>
          <a:lstStyle>
            <a:lvl1pPr>
              <a:defRPr sz="4600" b="0" i="0">
                <a:latin typeface="Mulish" pitchFamily="2" charset="77"/>
              </a:defRPr>
            </a:lvl1pPr>
          </a:lstStyle>
          <a:p>
            <a:r>
              <a:rPr lang="en-US" dirty="0"/>
              <a:t>PRESENTATION NAME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CBCB29-9E44-6C4D-9EB2-68DCB80DFD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263" y="4053526"/>
            <a:ext cx="5861512" cy="1444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 b="0" i="0"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PRESENTED TO:</a:t>
            </a:r>
          </a:p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92C4561-68E5-F342-97AB-05A2C7C9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1264" y="6176675"/>
            <a:ext cx="3870667" cy="3651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0" i="0"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909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POWER TO ACH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B103C3A5-AF0B-BE4E-B6C1-0B5425564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A86DD-8FF2-C74B-B98D-E1D0E4B7F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0CA54-5792-294D-B8EF-838FCD566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385A8-54A1-6840-AAA4-D8CFE6C91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FF9AFD9-643F-9F40-8085-3E9C320A6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54D6B5A-CBC0-D140-AB62-F381F6520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</p:spTree>
    <p:extLst>
      <p:ext uri="{BB962C8B-B14F-4D97-AF65-F5344CB8AC3E}">
        <p14:creationId xmlns:p14="http://schemas.microsoft.com/office/powerpoint/2010/main" val="97803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5168BB0F-8380-5C45-B309-898C4F0B6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1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0DB25-87FA-4042-885C-D5BDB0BAC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7BD26F-6893-EC48-9005-1D3CEF9ED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11201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26D23C5-E827-BA4B-80BE-51E929EE0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6675" y="1435265"/>
            <a:ext cx="3275636" cy="199373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4F09071-5C2B-204F-BACD-252144993A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525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C941F-1450-EC47-8FB6-B864C8E3A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1479" y="3959828"/>
            <a:ext cx="711200" cy="698500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>
            <a:extLst>
              <a:ext uri="{FF2B5EF4-FFF2-40B4-BE49-F238E27FC236}">
                <a16:creationId xmlns:a16="http://schemas.microsoft.com/office/drawing/2014/main" id="{AC0764E9-F7DD-DC46-8540-DC0D40A51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5203" y="3947128"/>
            <a:ext cx="698500" cy="6985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982E814-79A1-5849-A0B2-673CF5378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0963" y="3947128"/>
            <a:ext cx="698500" cy="711200"/>
          </a:xfrm>
          <a:prstGeom prst="rect">
            <a:avLst/>
          </a:prstGeom>
        </p:spPr>
      </p:pic>
      <p:pic>
        <p:nvPicPr>
          <p:cNvPr id="21" name="Picture 20" descr="A picture containing game&#10;&#10;Description automatically generated">
            <a:extLst>
              <a:ext uri="{FF2B5EF4-FFF2-40B4-BE49-F238E27FC236}">
                <a16:creationId xmlns:a16="http://schemas.microsoft.com/office/drawing/2014/main" id="{3676E4C0-92DA-394B-A943-31A03F239E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075" y="3959828"/>
            <a:ext cx="698500" cy="698500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5414628-4700-0E4B-A1C4-7E78F1BFC6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1161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42C56F37-0BC0-6E4A-AD84-D9F622B61B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1145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E409B74-79D3-FE41-A881-8A5BC799FE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6285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DC599CA-08E3-9148-A7E6-F1EF21DCC2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2500" y="4731653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98CC55B-70F1-6949-A165-213BB8B66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60" y="4737586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208E913D-AD2A-4043-BE00-6B736B587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1145" y="4737586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35F49B81-1B2F-3043-83B2-A40FEF204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6285" y="4737586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76585B5-AF7D-D540-8830-AA21D48E36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59AABF-098C-B746-84F8-5AE785A401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6402" y="6201438"/>
            <a:ext cx="1155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01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N A YEARS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C11737-CCF6-EC4B-A867-272EE59D2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116" y="1292354"/>
            <a:ext cx="8738565" cy="48818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8956-CE26-C646-9292-580717696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C8A6D4-6450-6F43-8516-9A0C59589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6"/>
            <a:ext cx="10346803" cy="70402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988989-F7A0-3548-A8D6-B2A97D5F9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9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2D6695-C9AE-2F4B-8958-DCC75C412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298" y="-69450"/>
            <a:ext cx="12510948" cy="7037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133DF-B80A-E94D-9C13-E9D4A7B2F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7780" y="6482478"/>
            <a:ext cx="198117" cy="457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ABC42E-6205-734C-8009-70E89114E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651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686830-F598-1D43-8FD1-AE439257F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999" y="1257300"/>
            <a:ext cx="10346804" cy="4775200"/>
          </a:xfrm>
          <a:prstGeom prst="rect">
            <a:avLst/>
          </a:prstGeom>
        </p:spPr>
        <p:txBody>
          <a:bodyPr numCol="2" spcCol="468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2pPr>
            <a:lvl3pPr marL="914377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3pPr>
            <a:lvl4pPr marL="1371566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4pPr>
            <a:lvl5pPr marL="1828754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5pPr>
          </a:lstStyle>
          <a:p>
            <a:pPr lvl="0"/>
            <a:r>
              <a:rPr lang="en-US" dirty="0"/>
              <a:t>Body Copy </a:t>
            </a:r>
          </a:p>
          <a:p>
            <a:pPr lvl="0"/>
            <a:r>
              <a:rPr lang="en-US" dirty="0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879957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C67888-96E8-5042-98B2-F5A713B49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876" y="-46301"/>
            <a:ext cx="12387483" cy="69679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4F90EE-39E1-F945-8682-A3EC65A73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465" y="2774900"/>
            <a:ext cx="10346803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DIVIDER PAGE TITLE</a:t>
            </a:r>
          </a:p>
        </p:txBody>
      </p:sp>
    </p:spTree>
    <p:extLst>
      <p:ext uri="{BB962C8B-B14F-4D97-AF65-F5344CB8AC3E}">
        <p14:creationId xmlns:p14="http://schemas.microsoft.com/office/powerpoint/2010/main" val="608694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MENT SERVIC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3C20543-A314-4F4C-BACD-F501EE95E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75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65850-BC48-9846-BAD3-9B1F528A5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FDC7C3-CB5D-E248-930F-2E2AC62F0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1E54938-1ABD-014B-BD58-535EE7583A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BEAE651-A71A-8B41-90F7-3B5C8A06D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C044DC-60E5-3E4A-A34A-9F2890B7E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859709-E742-A541-965C-E46E643C5D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2" y="6201438"/>
            <a:ext cx="1155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MENT SERVICES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1CE1A713-D286-EB41-B8A1-082B1CF24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25" y="-69449"/>
            <a:ext cx="12346329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8452485-EAD8-8C4A-BCF9-EBA990FB6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016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B26A966-5681-7941-97C5-6A76D1399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997" y="1206500"/>
            <a:ext cx="4962003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5983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P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6017D-89E1-3148-AF15-861A7BE7A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2D97F0-3F7B-5546-A81F-89EB6CD3C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270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46DE3C-C40C-DB4B-8807-247336B33A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7" y="1231900"/>
            <a:ext cx="10346803" cy="453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>
                <a:latin typeface="Mulish" pitchFamily="2" charset="77"/>
              </a:defRPr>
            </a:lvl1pPr>
            <a:lvl2pPr marL="457189" indent="0">
              <a:buNone/>
              <a:defRPr b="0" i="0">
                <a:latin typeface="Gilroy" pitchFamily="2" charset="77"/>
              </a:defRPr>
            </a:lvl2pPr>
            <a:lvl3pPr marL="914377" indent="0">
              <a:buNone/>
              <a:defRPr b="0" i="0">
                <a:latin typeface="Gilroy" pitchFamily="2" charset="77"/>
              </a:defRPr>
            </a:lvl3pPr>
            <a:lvl4pPr marL="1371566" indent="0">
              <a:buNone/>
              <a:defRPr b="0" i="0">
                <a:latin typeface="Gilroy" pitchFamily="2" charset="77"/>
              </a:defRPr>
            </a:lvl4pPr>
            <a:lvl5pPr marL="1828754" indent="0">
              <a:buNone/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  <a:p>
            <a:pPr lvl="0"/>
            <a:r>
              <a:rPr lang="en-US" dirty="0"/>
              <a:t>One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85D9F6-F1D0-DD41-8C85-D709E5E08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6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ED55BE-9D8E-9F48-B212-24DCDCD70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48" y="-46301"/>
            <a:ext cx="12428639" cy="69911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895CA2-6043-1E44-82EE-A9EB986EA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769" y="2766222"/>
            <a:ext cx="10346803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DIVIDER PAGE TITLE</a:t>
            </a:r>
          </a:p>
        </p:txBody>
      </p:sp>
    </p:spTree>
    <p:extLst>
      <p:ext uri="{BB962C8B-B14F-4D97-AF65-F5344CB8AC3E}">
        <p14:creationId xmlns:p14="http://schemas.microsoft.com/office/powerpoint/2010/main" val="18103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POWER TO ACH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B103C3A5-AF0B-BE4E-B6C1-0B5425564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A86DD-8FF2-C74B-B98D-E1D0E4B7F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0CA54-5792-294D-B8EF-838FCD566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385A8-54A1-6840-AAA4-D8CFE6C91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FF9AFD9-643F-9F40-8085-3E9C320A6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54D6B5A-CBC0-D140-AB62-F381F6520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</p:spTree>
    <p:extLst>
      <p:ext uri="{BB962C8B-B14F-4D97-AF65-F5344CB8AC3E}">
        <p14:creationId xmlns:p14="http://schemas.microsoft.com/office/powerpoint/2010/main" val="3895882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H SERVIC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130C92D-79C6-0C4B-AE78-A38440660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1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7AD29-89F2-EF40-9D0F-4128CB0C3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DE5060-90AC-D143-929F-8E6FD13CE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F9B77C6-E2BA-304A-A4FB-EEF227EF65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D440C10B-9E0B-1647-90AA-F5DDD95FA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CF7C47-D893-A548-8621-ABD7FA281E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4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UAGE SERVIC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ith collar shirt&#10;&#10;Description automatically generated">
            <a:extLst>
              <a:ext uri="{FF2B5EF4-FFF2-40B4-BE49-F238E27FC236}">
                <a16:creationId xmlns:a16="http://schemas.microsoft.com/office/drawing/2014/main" id="{C95558D0-124B-5A41-B755-D43680783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8B3EB-8945-FA41-B4B5-3CB4CF9B2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1B4C98-3177-AB49-A452-681BC96B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9513DC-3040-D740-B969-70860BDD6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0D1359A-2325-164F-A6F0-DC21F9E29E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451938-12E0-CC43-B59F-16BD592A5A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COMER SERVIC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5F0EB246-4082-D04F-B251-62609E396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25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141-E719-954F-92D0-B28C963C8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8ACA0F-C59E-6E4E-8CA8-03D24F35D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696059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0703E5-938E-A94B-ACAE-93D8B5C36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DF7C082-0A2C-B546-9A4E-7784595D9F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D6CE1-FBBC-454B-8384-9AF665990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6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P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141-E719-954F-92D0-B28C963C8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1980CE-0E9E-9040-B65B-EEEA0E194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6"/>
            <a:ext cx="10346803" cy="719138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40BA1D8-B44A-B746-9065-CF6BAA704F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9" y="1257300"/>
            <a:ext cx="10346804" cy="4775200"/>
          </a:xfrm>
          <a:prstGeom prst="rect">
            <a:avLst/>
          </a:prstGeom>
        </p:spPr>
        <p:txBody>
          <a:bodyPr numCol="2" spcCol="468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2pPr>
            <a:lvl3pPr marL="914377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3pPr>
            <a:lvl4pPr marL="1371566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4pPr>
            <a:lvl5pPr marL="1828754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5pPr>
          </a:lstStyle>
          <a:p>
            <a:pPr lvl="0"/>
            <a:r>
              <a:rPr lang="en-US" dirty="0"/>
              <a:t>Body Copy </a:t>
            </a:r>
          </a:p>
          <a:p>
            <a:pPr lvl="0"/>
            <a:r>
              <a:rPr lang="en-US" dirty="0"/>
              <a:t>Two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3A409-1198-7442-9BCB-E72662FAB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E9E333-CF9C-AA4D-BF97-1F1E9EBB0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02" y="6201438"/>
            <a:ext cx="1155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52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RE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CB9B0D-0F90-1640-89D4-9B5FF618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347" t="1393" r="8771" b="8325"/>
          <a:stretch/>
        </p:blipFill>
        <p:spPr>
          <a:xfrm>
            <a:off x="1" y="-17252"/>
            <a:ext cx="12366907" cy="6956385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3F97A89-0649-F046-AC62-FA75219309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997" y="1295400"/>
            <a:ext cx="4962003" cy="4762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60717-8EF4-CA40-96D4-02C29F439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651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767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WHIT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96DE86ED-B085-0D48-8C75-D8B93AFF9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1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141-E719-954F-92D0-B28C963C8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F17E4B-00C5-6A41-A307-102923A2A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640BD1-1BC5-834D-9A7C-6AEDF3F8AE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7" y="3822703"/>
            <a:ext cx="10346803" cy="20840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latin typeface="Mulish" pitchFamily="2" charset="77"/>
              </a:defRPr>
            </a:lvl1pPr>
            <a:lvl2pPr marL="457189" indent="0">
              <a:buNone/>
              <a:defRPr b="0" i="0">
                <a:latin typeface="Gilroy" pitchFamily="2" charset="77"/>
              </a:defRPr>
            </a:lvl2pPr>
            <a:lvl3pPr marL="914377" indent="0">
              <a:buNone/>
              <a:defRPr b="0" i="0">
                <a:latin typeface="Gilroy" pitchFamily="2" charset="77"/>
              </a:defRPr>
            </a:lvl3pPr>
            <a:lvl4pPr marL="1371566" indent="0">
              <a:buNone/>
              <a:defRPr b="0" i="0">
                <a:latin typeface="Gilroy" pitchFamily="2" charset="77"/>
              </a:defRPr>
            </a:lvl4pPr>
            <a:lvl5pPr marL="1828754" indent="0">
              <a:buNone/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077456-9D90-C346-912B-BE9F815A1C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WHIT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AD4415D-CDC8-0F44-B8CB-C4E55BF4F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69" b="2729"/>
          <a:stretch/>
        </p:blipFill>
        <p:spPr>
          <a:xfrm>
            <a:off x="-1" y="-47103"/>
            <a:ext cx="12192001" cy="69051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E2FB55-E57F-704B-B6E0-396D3CD32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016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25A995E-8D26-BF46-8536-6003E517A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6997" y="1168405"/>
            <a:ext cx="10346803" cy="2463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latin typeface="Mulish" pitchFamily="2" charset="77"/>
              </a:defRPr>
            </a:lvl1pPr>
            <a:lvl2pPr marL="457189" indent="0">
              <a:buNone/>
              <a:defRPr b="0" i="0">
                <a:latin typeface="Gilroy" pitchFamily="2" charset="77"/>
              </a:defRPr>
            </a:lvl2pPr>
            <a:lvl3pPr marL="914377" indent="0">
              <a:buNone/>
              <a:defRPr b="0" i="0">
                <a:latin typeface="Gilroy" pitchFamily="2" charset="77"/>
              </a:defRPr>
            </a:lvl3pPr>
            <a:lvl4pPr marL="1371566" indent="0">
              <a:buNone/>
              <a:defRPr b="0" i="0">
                <a:latin typeface="Gilroy" pitchFamily="2" charset="77"/>
              </a:defRPr>
            </a:lvl4pPr>
            <a:lvl5pPr marL="1828754" indent="0">
              <a:buNone/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292319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6C9A3D-DF53-C245-AC63-9DD4DD178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873" y="-23150"/>
            <a:ext cx="12346329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C0E785-B411-0645-AE7F-3735096CE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2786477"/>
            <a:ext cx="10346803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94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5168BB0F-8380-5C45-B309-898C4F0B6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51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0DB25-87FA-4042-885C-D5BDB0BAC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7BD26F-6893-EC48-9005-1D3CEF9ED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11201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26D23C5-E827-BA4B-80BE-51E929EE0B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6675" y="1435265"/>
            <a:ext cx="3275636" cy="199373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4F09071-5C2B-204F-BACD-252144993A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525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C941F-1450-EC47-8FB6-B864C8E3A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1479" y="3959828"/>
            <a:ext cx="711200" cy="698500"/>
          </a:xfrm>
          <a:prstGeom prst="rect">
            <a:avLst/>
          </a:prstGeom>
        </p:spPr>
      </p:pic>
      <p:pic>
        <p:nvPicPr>
          <p:cNvPr id="17" name="Picture 16" descr="A drawing of a face&#10;&#10;Description automatically generated">
            <a:extLst>
              <a:ext uri="{FF2B5EF4-FFF2-40B4-BE49-F238E27FC236}">
                <a16:creationId xmlns:a16="http://schemas.microsoft.com/office/drawing/2014/main" id="{AC0764E9-F7DD-DC46-8540-DC0D40A51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5203" y="3947128"/>
            <a:ext cx="698500" cy="6985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982E814-79A1-5849-A0B2-673CF5378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0963" y="3947128"/>
            <a:ext cx="698500" cy="711200"/>
          </a:xfrm>
          <a:prstGeom prst="rect">
            <a:avLst/>
          </a:prstGeom>
        </p:spPr>
      </p:pic>
      <p:pic>
        <p:nvPicPr>
          <p:cNvPr id="21" name="Picture 20" descr="A picture containing game&#10;&#10;Description automatically generated">
            <a:extLst>
              <a:ext uri="{FF2B5EF4-FFF2-40B4-BE49-F238E27FC236}">
                <a16:creationId xmlns:a16="http://schemas.microsoft.com/office/drawing/2014/main" id="{3676E4C0-92DA-394B-A943-31A03F239E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075" y="3959828"/>
            <a:ext cx="698500" cy="698500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5414628-4700-0E4B-A1C4-7E78F1BFC6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1161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42C56F37-0BC0-6E4A-AD84-D9F622B61B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1145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E409B74-79D3-FE41-A881-8A5BC799FE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6285" y="5063240"/>
            <a:ext cx="2511707" cy="903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DC599CA-08E3-9148-A7E6-F1EF21DCC2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2500" y="4731653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98CC55B-70F1-6949-A165-213BB8B66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60" y="4737586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208E913D-AD2A-4043-BE00-6B736B587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1145" y="4737586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35F49B81-1B2F-3043-83B2-A40FEF204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6285" y="4737586"/>
            <a:ext cx="2511707" cy="26621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>
                <a:solidFill>
                  <a:schemeClr val="tx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76585B5-AF7D-D540-8830-AA21D48E36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N A YEARS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C11737-CCF6-EC4B-A867-272EE59D2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116" y="1292354"/>
            <a:ext cx="8738565" cy="48818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8956-CE26-C646-9292-580717696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C8A6D4-6450-6F43-8516-9A0C59589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6"/>
            <a:ext cx="10346803" cy="70402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988989-F7A0-3548-A8D6-B2A97D5F9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2D6695-C9AE-2F4B-8958-DCC75C412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298" y="-69450"/>
            <a:ext cx="12510948" cy="7037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133DF-B80A-E94D-9C13-E9D4A7B2F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7780" y="6482478"/>
            <a:ext cx="198117" cy="457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ABC42E-6205-734C-8009-70E89114E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651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686830-F598-1D43-8FD1-AE439257F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999" y="1257300"/>
            <a:ext cx="10346804" cy="4775200"/>
          </a:xfrm>
          <a:prstGeom prst="rect">
            <a:avLst/>
          </a:prstGeom>
        </p:spPr>
        <p:txBody>
          <a:bodyPr numCol="2" spcCol="468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2pPr>
            <a:lvl3pPr marL="914377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3pPr>
            <a:lvl4pPr marL="1371566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4pPr>
            <a:lvl5pPr marL="1828754" indent="0">
              <a:buNone/>
              <a:defRPr b="0" i="0">
                <a:solidFill>
                  <a:schemeClr val="bg1"/>
                </a:solidFill>
                <a:latin typeface="Gilroy Medium" pitchFamily="2" charset="77"/>
              </a:defRPr>
            </a:lvl5pPr>
          </a:lstStyle>
          <a:p>
            <a:pPr lvl="0"/>
            <a:r>
              <a:rPr lang="en-US" dirty="0"/>
              <a:t>Body Copy </a:t>
            </a:r>
          </a:p>
          <a:p>
            <a:pPr lvl="0"/>
            <a:r>
              <a:rPr lang="en-US" dirty="0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72160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C67888-96E8-5042-98B2-F5A713B49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876" y="-46301"/>
            <a:ext cx="12387483" cy="69679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4F90EE-39E1-F945-8682-A3EC65A73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465" y="2774900"/>
            <a:ext cx="10346803" cy="1325563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DIVIDER PAGE TITLE</a:t>
            </a:r>
          </a:p>
        </p:txBody>
      </p:sp>
    </p:spTree>
    <p:extLst>
      <p:ext uri="{BB962C8B-B14F-4D97-AF65-F5344CB8AC3E}">
        <p14:creationId xmlns:p14="http://schemas.microsoft.com/office/powerpoint/2010/main" val="391242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MENT SERVIC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3C20543-A314-4F4C-BACD-F501EE95E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75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65850-BC48-9846-BAD3-9B1F528A5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ulish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FDC7C3-CB5D-E248-930F-2E2AC62F0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1325563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21E54938-1ABD-014B-BD58-535EE7583A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618" y="2916824"/>
            <a:ext cx="4335375" cy="250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FBEAE651-A71A-8B41-90F7-3B5C8A06D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2618" y="1354241"/>
            <a:ext cx="4335375" cy="14663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Headline copy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C044DC-60E5-3E4A-A34A-9F2890B7E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3832" y="6496734"/>
            <a:ext cx="19811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MENT SERVICES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1CE1A713-D286-EB41-B8A1-082B1CF24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25" y="-69449"/>
            <a:ext cx="12346329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8452485-EAD8-8C4A-BCF9-EBA990FB6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997" y="365129"/>
            <a:ext cx="10346803" cy="70167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Mulish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B26A966-5681-7941-97C5-6A76D1399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997" y="1206500"/>
            <a:ext cx="4962003" cy="485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0" i="0">
                <a:solidFill>
                  <a:schemeClr val="bg1"/>
                </a:solidFill>
                <a:latin typeface="Mulish" pitchFamily="2" charset="77"/>
              </a:defRPr>
            </a:lvl1pPr>
            <a:lvl2pPr marL="457189" indent="0">
              <a:buFontTx/>
              <a:buNone/>
              <a:defRPr b="0" i="0">
                <a:latin typeface="Gilroy Light" pitchFamily="2" charset="77"/>
              </a:defRPr>
            </a:lvl2pPr>
            <a:lvl3pPr marL="914377" indent="0">
              <a:buFontTx/>
              <a:buNone/>
              <a:defRPr b="0" i="0">
                <a:latin typeface="Gilroy Light" pitchFamily="2" charset="77"/>
              </a:defRPr>
            </a:lvl3pPr>
            <a:lvl4pPr marL="1371566" indent="0">
              <a:buFontTx/>
              <a:buNone/>
              <a:defRPr b="0" i="0">
                <a:latin typeface="Gilroy Light" pitchFamily="2" charset="77"/>
              </a:defRPr>
            </a:lvl4pPr>
            <a:lvl5pPr marL="1828754" indent="0">
              <a:buFontTx/>
              <a:buNone/>
              <a:defRPr b="0" i="0">
                <a:latin typeface="Gilroy Light" pitchFamily="2" charset="77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66049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2D16-029B-E548-9354-B9AF48522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471" y="6199826"/>
            <a:ext cx="60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898989"/>
                </a:solidFill>
                <a:latin typeface="Gilroy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5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2D16-029B-E548-9354-B9AF48522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471" y="6199826"/>
            <a:ext cx="60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898989"/>
                </a:solidFill>
                <a:latin typeface="Gilroy" pitchFamily="2" charset="77"/>
              </a:defRPr>
            </a:lvl1pPr>
          </a:lstStyle>
          <a:p>
            <a:fld id="{D564F518-A17B-F74F-8400-FC5A79963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3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>
          <p15:clr>
            <a:srgbClr val="F26B43"/>
          </p15:clr>
        </p15:guide>
        <p15:guide id="2" pos="5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jum.karimi@gmail.com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DK4o4kW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sLcpscAzjjFcpvXORephg" TargetMode="External"/><Relationship Id="rId2" Type="http://schemas.openxmlformats.org/officeDocument/2006/relationships/hyperlink" Target="mailto:anjum.karimi@gmail.com" TargetMode="Externa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deeplifequotes/850503107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7451" y="1314035"/>
            <a:ext cx="10346803" cy="174834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25000"/>
                  </a:schemeClr>
                </a:solidFill>
              </a:rPr>
              <a:t>CANADIAN WORKPLACE PRAGMATICS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Anjum</a:t>
            </a:r>
            <a:r>
              <a:rPr lang="en-US" sz="3600" dirty="0"/>
              <a:t> </a:t>
            </a:r>
            <a:r>
              <a:rPr lang="en-US" sz="3600" dirty="0" err="1"/>
              <a:t>Karimi</a:t>
            </a:r>
            <a:endParaRPr lang="en-US" sz="3600" dirty="0"/>
          </a:p>
          <a:p>
            <a:pPr algn="ctr"/>
            <a:r>
              <a:rPr lang="en-US" sz="3600" dirty="0"/>
              <a:t>OCELT</a:t>
            </a:r>
          </a:p>
          <a:p>
            <a:pPr algn="ctr"/>
            <a:r>
              <a:rPr lang="en-US" sz="3600" dirty="0">
                <a:hlinkClick r:id="rId2"/>
              </a:rPr>
              <a:t>anjum.karimi@gmail.com</a:t>
            </a:r>
            <a:endParaRPr lang="en-US" sz="3600" dirty="0"/>
          </a:p>
          <a:p>
            <a:pPr algn="ctr"/>
            <a:r>
              <a:rPr lang="en-US" sz="3600" dirty="0"/>
              <a:t>Author: An ELT Experience</a:t>
            </a:r>
          </a:p>
        </p:txBody>
      </p:sp>
    </p:spTree>
    <p:extLst>
      <p:ext uri="{BB962C8B-B14F-4D97-AF65-F5344CB8AC3E}">
        <p14:creationId xmlns:p14="http://schemas.microsoft.com/office/powerpoint/2010/main" val="268689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486CB-3DC7-4123-95C1-04F6F8BD3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03597-FCDE-49EF-8148-EF3353BE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 dirty="0">
                <a:latin typeface="Mulish" pitchFamily="2" charset="77"/>
                <a:ea typeface="+mj-ea"/>
                <a:cs typeface="+mj-cs"/>
              </a:rPr>
              <a:t>Please Tell Us in the Chat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5793C-C861-4321-B19B-0EB2171D1E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endParaRPr lang="en-CA" sz="2400" dirty="0">
              <a:ln/>
              <a:solidFill>
                <a:schemeClr val="bg1"/>
              </a:solidFill>
              <a:latin typeface="Mulish" pitchFamily="2" charset="0"/>
            </a:endParaRPr>
          </a:p>
          <a:p>
            <a:pPr algn="ctr"/>
            <a:endParaRPr lang="en-CA" sz="2400" dirty="0">
              <a:ln/>
              <a:solidFill>
                <a:schemeClr val="bg1"/>
              </a:solidFill>
              <a:latin typeface="Mulish" pitchFamily="2" charset="0"/>
            </a:endParaRPr>
          </a:p>
          <a:p>
            <a:pPr algn="ctr">
              <a:spcAft>
                <a:spcPts val="0"/>
              </a:spcAft>
            </a:pPr>
            <a:r>
              <a:rPr lang="en-CA" sz="3200" b="1" dirty="0">
                <a:ln/>
                <a:solidFill>
                  <a:schemeClr val="bg1"/>
                </a:solidFill>
                <a:latin typeface="Mulish" pitchFamily="2" charset="0"/>
              </a:rPr>
              <a:t>Please share your understanding of </a:t>
            </a:r>
            <a:br>
              <a:rPr lang="en-CA" sz="3200" b="1" dirty="0">
                <a:ln/>
                <a:solidFill>
                  <a:schemeClr val="bg1"/>
                </a:solidFill>
                <a:latin typeface="Mulish" pitchFamily="2" charset="0"/>
              </a:rPr>
            </a:br>
            <a:r>
              <a:rPr lang="en-CA" sz="3200" b="1" dirty="0">
                <a:ln/>
                <a:solidFill>
                  <a:schemeClr val="bg1"/>
                </a:solidFill>
                <a:latin typeface="Mulish" pitchFamily="2" charset="0"/>
              </a:rPr>
              <a:t>“Canadian Workplace Pragmatics”</a:t>
            </a:r>
          </a:p>
          <a:p>
            <a:pPr algn="ctr">
              <a:spcAft>
                <a:spcPts val="0"/>
              </a:spcAft>
            </a:pPr>
            <a:r>
              <a:rPr lang="en-CA" sz="3200" dirty="0">
                <a:ln/>
                <a:solidFill>
                  <a:schemeClr val="bg1"/>
                </a:solidFill>
                <a:latin typeface="Mulish" pitchFamily="2" charset="0"/>
              </a:rPr>
              <a:t> in the chat box</a:t>
            </a:r>
            <a:endParaRPr lang="en-CA" sz="2800" dirty="0">
              <a:ln/>
              <a:solidFill>
                <a:schemeClr val="bg1"/>
              </a:solidFill>
              <a:latin typeface="Mulish" pitchFamily="2" charset="0"/>
            </a:endParaRPr>
          </a:p>
          <a:p>
            <a:pPr algn="ctr"/>
            <a:endParaRPr lang="en-CA" sz="3200" dirty="0">
              <a:ln/>
              <a:solidFill>
                <a:schemeClr val="bg1"/>
              </a:solidFill>
              <a:latin typeface="Muli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0295" y="363245"/>
            <a:ext cx="10346803" cy="727075"/>
          </a:xfrm>
        </p:spPr>
        <p:txBody>
          <a:bodyPr/>
          <a:lstStyle/>
          <a:p>
            <a:r>
              <a:rPr lang="en-US" dirty="0">
                <a:solidFill>
                  <a:srgbClr val="39807D"/>
                </a:solidFill>
              </a:rPr>
              <a:t>The Four “C’s” of Canadian Communication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3A726B9-CDDD-496B-B8B3-0FCF9ECB5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78835"/>
              </p:ext>
            </p:extLst>
          </p:nvPr>
        </p:nvGraphicFramePr>
        <p:xfrm>
          <a:off x="1029083" y="1348347"/>
          <a:ext cx="9909226" cy="3291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63528">
                  <a:extLst>
                    <a:ext uri="{9D8B030D-6E8A-4147-A177-3AD203B41FA5}">
                      <a16:colId xmlns:a16="http://schemas.microsoft.com/office/drawing/2014/main" val="3733350737"/>
                    </a:ext>
                  </a:extLst>
                </a:gridCol>
                <a:gridCol w="7345698">
                  <a:extLst>
                    <a:ext uri="{9D8B030D-6E8A-4147-A177-3AD203B41FA5}">
                      <a16:colId xmlns:a16="http://schemas.microsoft.com/office/drawing/2014/main" val="369999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latin typeface="Mulish" pitchFamily="2" charset="0"/>
                        </a:rPr>
                        <a:t>Clarity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Mulish"/>
                        </a:rPr>
                        <a:t>I am looking for a more effective way </a:t>
                      </a:r>
                      <a:r>
                        <a:rPr lang="en-US" sz="2400" dirty="0">
                          <a:latin typeface="Mulish"/>
                        </a:rPr>
                        <a:t>of implementing PBLA.</a:t>
                      </a:r>
                      <a:endParaRPr lang="en-US" sz="2400" dirty="0">
                        <a:latin typeface="Mulish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85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latin typeface="Mulish" pitchFamily="2" charset="0"/>
                        </a:rPr>
                        <a:t>Conciseness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Mulish"/>
                        </a:rPr>
                        <a:t>Could you please </a:t>
                      </a:r>
                      <a:r>
                        <a:rPr lang="en-US" sz="2400" b="1" dirty="0">
                          <a:latin typeface="Mulish"/>
                        </a:rPr>
                        <a:t>explain the process briefly </a:t>
                      </a:r>
                      <a:br>
                        <a:rPr lang="en-US" sz="2400" b="1" dirty="0">
                          <a:latin typeface="Mulish"/>
                        </a:rPr>
                      </a:br>
                      <a:r>
                        <a:rPr lang="en-US" sz="2400" dirty="0">
                          <a:latin typeface="Mulish"/>
                        </a:rPr>
                        <a:t>in point form?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35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latin typeface="Mulish" pitchFamily="2" charset="0"/>
                        </a:rPr>
                        <a:t>Coherence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Mulish"/>
                        </a:rPr>
                        <a:t>We have run this process three times </a:t>
                      </a:r>
                      <a:br>
                        <a:rPr lang="en-US" sz="2400" dirty="0">
                          <a:latin typeface="Mulish"/>
                        </a:rPr>
                      </a:br>
                      <a:r>
                        <a:rPr lang="en-US" sz="2400" b="1" dirty="0">
                          <a:latin typeface="Mulish"/>
                        </a:rPr>
                        <a:t>with consistent results</a:t>
                      </a:r>
                      <a:r>
                        <a:rPr lang="en-US" sz="2400" dirty="0">
                          <a:latin typeface="Mulish"/>
                        </a:rPr>
                        <a:t>. </a:t>
                      </a:r>
                      <a:r>
                        <a:rPr lang="en-US" sz="2400" b="1" dirty="0">
                          <a:latin typeface="Mulish"/>
                        </a:rPr>
                        <a:t>Here are </a:t>
                      </a:r>
                      <a:r>
                        <a:rPr lang="en-US" sz="2400" dirty="0">
                          <a:latin typeface="Mulish"/>
                        </a:rPr>
                        <a:t>the stats.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18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latin typeface="Mulish" pitchFamily="2" charset="0"/>
                        </a:rPr>
                        <a:t>Consensus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Mulish"/>
                        </a:rPr>
                        <a:t>I am hoping this report meets </a:t>
                      </a:r>
                      <a:r>
                        <a:rPr lang="en-US" sz="2400" b="1" dirty="0">
                          <a:latin typeface="Mulish"/>
                        </a:rPr>
                        <a:t>your expectations. Please feel free to add your </a:t>
                      </a:r>
                      <a:r>
                        <a:rPr lang="en-US" sz="2400" dirty="0">
                          <a:latin typeface="Mulish"/>
                        </a:rPr>
                        <a:t>comments.</a:t>
                      </a:r>
                      <a:endParaRPr lang="en-US" sz="2400" dirty="0">
                        <a:latin typeface="Mulish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25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F932B-1895-40B5-8127-1EA0D949C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AB019-A70D-445C-A8B4-7D1DCE9D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Using Diplomatic Language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24637-3667-497D-9A56-283E91559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6997" y="1231900"/>
            <a:ext cx="10346803" cy="1492250"/>
          </a:xfrm>
          <a:solidFill>
            <a:schemeClr val="accent2"/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In order to integrate fully in the Canadian workplace environment, we need to focus on and pay attention to these important elements of </a:t>
            </a:r>
            <a:r>
              <a:rPr lang="en-US" sz="2800" u="sng" dirty="0">
                <a:solidFill>
                  <a:schemeClr val="bg1"/>
                </a:solidFill>
              </a:rPr>
              <a:t>speech acts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9266F1A-BED7-4696-872F-2D9325C910BD}"/>
              </a:ext>
            </a:extLst>
          </p:cNvPr>
          <p:cNvSpPr txBox="1">
            <a:spLocks/>
          </p:cNvSpPr>
          <p:nvPr/>
        </p:nvSpPr>
        <p:spPr>
          <a:xfrm>
            <a:off x="1006997" y="3044821"/>
            <a:ext cx="10346803" cy="232727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</a:pPr>
            <a:r>
              <a:rPr lang="en-US" sz="2400" b="1" u="sng" dirty="0"/>
              <a:t>Softeners</a:t>
            </a:r>
            <a:r>
              <a:rPr lang="en-US" sz="2400" dirty="0"/>
              <a:t> = language used for diplomatic approach. It invites the other person to disagree or to add on – e.g. </a:t>
            </a:r>
            <a:r>
              <a:rPr lang="en-US" sz="2400" i="1" dirty="0"/>
              <a:t>I’m not sure I understand…</a:t>
            </a:r>
            <a:r>
              <a:rPr lang="en-US" sz="2400" dirty="0"/>
              <a:t> / </a:t>
            </a:r>
            <a:br>
              <a:rPr lang="en-US" sz="2400" dirty="0"/>
            </a:br>
            <a:r>
              <a:rPr lang="en-US" sz="2400" i="1" dirty="0"/>
              <a:t>Do you mind explaining it further…</a:t>
            </a:r>
            <a:r>
              <a:rPr lang="en-US" sz="2400" dirty="0"/>
              <a:t> / </a:t>
            </a:r>
            <a:r>
              <a:rPr lang="en-US" sz="2400" i="1" dirty="0"/>
              <a:t>Do you want to give it a try?</a:t>
            </a:r>
          </a:p>
          <a:p>
            <a:r>
              <a:rPr lang="en-US" sz="2400" b="1" u="sng" dirty="0"/>
              <a:t>Polite Modal Verbs</a:t>
            </a:r>
            <a:r>
              <a:rPr lang="en-US" sz="2400" b="1" dirty="0"/>
              <a:t> </a:t>
            </a:r>
            <a:r>
              <a:rPr lang="en-US" sz="2400" dirty="0"/>
              <a:t>= would / could / may – e.g. </a:t>
            </a:r>
            <a:r>
              <a:rPr lang="en-US" sz="2400" i="1" dirty="0"/>
              <a:t>Would you be able to..? Could you please? May I suggest…?…</a:t>
            </a:r>
          </a:p>
        </p:txBody>
      </p:sp>
    </p:spTree>
    <p:extLst>
      <p:ext uri="{BB962C8B-B14F-4D97-AF65-F5344CB8AC3E}">
        <p14:creationId xmlns:p14="http://schemas.microsoft.com/office/powerpoint/2010/main" val="238806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F932B-1895-40B5-8127-1EA0D949C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AB019-A70D-445C-A8B4-7D1DCE9D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Using Diplomatic Language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24637-3667-497D-9A56-283E91559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6997" y="1231900"/>
            <a:ext cx="10346803" cy="1101725"/>
          </a:xfrm>
          <a:solidFill>
            <a:schemeClr val="accent2"/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We also need to adjust our </a:t>
            </a:r>
            <a:r>
              <a:rPr lang="en-US" sz="2800" u="sng" dirty="0">
                <a:solidFill>
                  <a:schemeClr val="bg1"/>
                </a:solidFill>
              </a:rPr>
              <a:t>level of directness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our </a:t>
            </a:r>
            <a:r>
              <a:rPr lang="en-US" sz="2800" u="sng" dirty="0">
                <a:solidFill>
                  <a:schemeClr val="bg1"/>
                </a:solidFill>
              </a:rPr>
              <a:t>style of disagreeing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17A698-087C-48DA-B722-9CD6CA678ADD}"/>
              </a:ext>
            </a:extLst>
          </p:cNvPr>
          <p:cNvSpPr txBox="1">
            <a:spLocks/>
          </p:cNvSpPr>
          <p:nvPr/>
        </p:nvSpPr>
        <p:spPr>
          <a:xfrm>
            <a:off x="1006997" y="2659146"/>
            <a:ext cx="10346803" cy="239506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3000"/>
              </a:spcAft>
              <a:buClr>
                <a:srgbClr val="39807D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/>
              <a:t>Replace strong words like </a:t>
            </a:r>
            <a:r>
              <a:rPr lang="en-US" sz="2400" i="1" dirty="0"/>
              <a:t>‘We should’ ‘We must’</a:t>
            </a:r>
            <a:r>
              <a:rPr lang="en-US" sz="2400" dirty="0"/>
              <a:t> with </a:t>
            </a:r>
            <a:r>
              <a:rPr lang="en-US" sz="2400" i="1" dirty="0"/>
              <a:t>‘We could probably…’ or ‘Shouldn’t we…?</a:t>
            </a:r>
          </a:p>
          <a:p>
            <a:pPr marL="457200" indent="-457200">
              <a:buClr>
                <a:srgbClr val="39807D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/>
              <a:t>When you disagree, don’t be too direct. You could say, </a:t>
            </a:r>
            <a:r>
              <a:rPr lang="en-US" sz="2400" i="1" dirty="0"/>
              <a:t>‘Is there another way we could look at it?’</a:t>
            </a:r>
            <a:r>
              <a:rPr lang="en-US" sz="2400" dirty="0"/>
              <a:t> </a:t>
            </a:r>
            <a:r>
              <a:rPr lang="en-US" sz="2400" b="1" dirty="0"/>
              <a:t>OR</a:t>
            </a:r>
            <a:r>
              <a:rPr lang="en-US" sz="2400" dirty="0"/>
              <a:t> </a:t>
            </a:r>
            <a:r>
              <a:rPr lang="en-US" sz="2400" i="1" dirty="0"/>
              <a:t>‘Is it possible to look at some other options?’</a:t>
            </a:r>
          </a:p>
        </p:txBody>
      </p:sp>
    </p:spTree>
    <p:extLst>
      <p:ext uri="{BB962C8B-B14F-4D97-AF65-F5344CB8AC3E}">
        <p14:creationId xmlns:p14="http://schemas.microsoft.com/office/powerpoint/2010/main" val="7632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94344" y="979600"/>
            <a:ext cx="10603311" cy="499507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0" dirty="0"/>
              <a:t>Now we are going to watch a video: </a:t>
            </a:r>
            <a:r>
              <a:rPr lang="en-US" sz="2400" b="0" i="1" dirty="0"/>
              <a:t>Canadian communications softeners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1800" b="0" dirty="0"/>
            </a:br>
            <a:br>
              <a:rPr lang="en-US" sz="1800" b="0" dirty="0"/>
            </a:br>
            <a:br>
              <a:rPr lang="en-US" sz="1800" b="0" dirty="0"/>
            </a:br>
            <a:br>
              <a:rPr lang="en-US" sz="2400" b="0" dirty="0"/>
            </a:br>
            <a:br>
              <a:rPr lang="en-US" sz="2400" b="0" dirty="0"/>
            </a:br>
            <a:endParaRPr lang="en-US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1F2B5-1473-327E-A4EA-26275C262D11}"/>
              </a:ext>
            </a:extLst>
          </p:cNvPr>
          <p:cNvSpPr txBox="1"/>
          <p:nvPr/>
        </p:nvSpPr>
        <p:spPr>
          <a:xfrm>
            <a:off x="794345" y="333269"/>
            <a:ext cx="10189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76E65"/>
                </a:solidFill>
                <a:effectLst/>
                <a:uLnTx/>
                <a:uFillTx/>
                <a:latin typeface="Mulish"/>
                <a:ea typeface="+mn-ea"/>
                <a:cs typeface="+mn-cs"/>
              </a:rPr>
              <a:t>Classroom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DFE73-021D-4587-ADE6-823446F82CEC}"/>
              </a:ext>
            </a:extLst>
          </p:cNvPr>
          <p:cNvSpPr txBox="1"/>
          <p:nvPr/>
        </p:nvSpPr>
        <p:spPr>
          <a:xfrm>
            <a:off x="794345" y="4694512"/>
            <a:ext cx="10603311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EFFFF"/>
                </a:solidFill>
                <a:latin typeface="Mulish" pitchFamily="2" charset="0"/>
              </a:rPr>
              <a:t>After watching various segments of the video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try to rephrase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with a more polite version using Canadian Workplace Pragmatics.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Please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type your responses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in the chat box.</a:t>
            </a:r>
          </a:p>
          <a:p>
            <a:pPr algn="ctr">
              <a:defRPr/>
            </a:pPr>
            <a:r>
              <a:rPr lang="en-US" sz="2400" dirty="0">
                <a:solidFill>
                  <a:srgbClr val="FEFFFF"/>
                </a:solidFill>
                <a:latin typeface="Mulish" pitchFamily="2" charset="0"/>
                <a:hlinkClick r:id="rId3"/>
              </a:rPr>
              <a:t>https://www.youtube.com/watch?v=SqDK4o4kWus</a:t>
            </a:r>
            <a:endParaRPr lang="en-US" sz="2400" dirty="0">
              <a:solidFill>
                <a:srgbClr val="FEFFFF"/>
              </a:solidFill>
              <a:latin typeface="Mulish" pitchFamily="2" charset="0"/>
            </a:endParaRPr>
          </a:p>
          <a:p>
            <a:pPr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781F7-D116-4843-ADEF-BCA7097AF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507" y="1460662"/>
            <a:ext cx="4444984" cy="30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94345" y="1237052"/>
            <a:ext cx="10603311" cy="271351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br>
              <a:rPr lang="en-US" sz="2400" b="0" dirty="0"/>
            </a:br>
            <a:r>
              <a:rPr lang="en-US" sz="2800" b="0" i="1" dirty="0"/>
              <a:t>Do the activity in the video – then ask for volunteers (students) to try and give the “softer” version of each phrase. </a:t>
            </a:r>
            <a:br>
              <a:rPr lang="en-US" sz="2800" b="0" i="1" dirty="0"/>
            </a:br>
            <a:br>
              <a:rPr lang="en-US" sz="2800" b="0" i="1" dirty="0"/>
            </a:br>
            <a:br>
              <a:rPr lang="en-US" sz="2400" b="0" dirty="0"/>
            </a:br>
            <a:br>
              <a:rPr lang="en-US" sz="2400" b="0" dirty="0"/>
            </a:br>
            <a:endParaRPr lang="en-US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1F2B5-1473-327E-A4EA-26275C262D11}"/>
              </a:ext>
            </a:extLst>
          </p:cNvPr>
          <p:cNvSpPr txBox="1"/>
          <p:nvPr/>
        </p:nvSpPr>
        <p:spPr>
          <a:xfrm>
            <a:off x="794345" y="333269"/>
            <a:ext cx="10189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76E65"/>
                </a:solidFill>
                <a:effectLst/>
                <a:uLnTx/>
                <a:uFillTx/>
                <a:latin typeface="Mulish"/>
                <a:ea typeface="+mn-ea"/>
                <a:cs typeface="+mn-cs"/>
              </a:rPr>
              <a:t>Incorporate the Activity into your Teaching!</a:t>
            </a:r>
          </a:p>
        </p:txBody>
      </p:sp>
    </p:spTree>
    <p:extLst>
      <p:ext uri="{BB962C8B-B14F-4D97-AF65-F5344CB8AC3E}">
        <p14:creationId xmlns:p14="http://schemas.microsoft.com/office/powerpoint/2010/main" val="64065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5C75D-4A70-492A-91A1-2DE3D1E0D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CA862-6FB2-4B91-AC16-29A14234B53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Miscommunication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84186-BFB1-4BF2-BE36-565112D49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sz="2800" b="1" i="1" dirty="0"/>
              <a:t>Let us do a few exercises in pragma-linguistics together!</a:t>
            </a:r>
            <a:endParaRPr lang="en-US" b="1" i="1" dirty="0"/>
          </a:p>
          <a:p>
            <a:pPr marL="457200" indent="-457200">
              <a:buAutoNum type="arabicPeriod"/>
            </a:pPr>
            <a:r>
              <a:rPr lang="en-US" sz="2400" i="1" dirty="0"/>
              <a:t>Identify the communication errors (why does it not “sound right”?).</a:t>
            </a:r>
          </a:p>
          <a:p>
            <a:pPr marL="457200" indent="-457200">
              <a:buAutoNum type="arabicPeriod"/>
            </a:pPr>
            <a:r>
              <a:rPr lang="en-US" sz="2400" i="1" dirty="0"/>
              <a:t>Write the appropriate language use for each of the identified errors.</a:t>
            </a:r>
          </a:p>
          <a:p>
            <a:pPr algn="ctr">
              <a:spcAft>
                <a:spcPts val="0"/>
              </a:spcAft>
            </a:pPr>
            <a:r>
              <a:rPr lang="en-US" sz="2200" b="1" dirty="0"/>
              <a:t>Please type in the chat box.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80FD2-861F-4AF9-8719-EC2CD1ED0520}"/>
              </a:ext>
            </a:extLst>
          </p:cNvPr>
          <p:cNvSpPr txBox="1"/>
          <p:nvPr/>
        </p:nvSpPr>
        <p:spPr>
          <a:xfrm>
            <a:off x="1006996" y="3444231"/>
            <a:ext cx="10346803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ulish" pitchFamily="2" charset="0"/>
              </a:rPr>
              <a:t>Dear Ms. X</a:t>
            </a:r>
            <a:br>
              <a:rPr lang="en-US" sz="2400" dirty="0">
                <a:solidFill>
                  <a:schemeClr val="bg1"/>
                </a:solidFill>
                <a:latin typeface="Mulish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Mulish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Mulish" pitchFamily="2" charset="0"/>
              </a:rPr>
              <a:t>Send me the time and date for the meeting ASAP. I need to report to my manager.</a:t>
            </a:r>
            <a:br>
              <a:rPr lang="en-US" sz="2400" dirty="0">
                <a:solidFill>
                  <a:schemeClr val="bg1"/>
                </a:solidFill>
                <a:latin typeface="Mulish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Mulish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Mulish" pitchFamily="2" charset="0"/>
              </a:rPr>
              <a:t>XYZ</a:t>
            </a:r>
          </a:p>
        </p:txBody>
      </p:sp>
    </p:spTree>
    <p:extLst>
      <p:ext uri="{BB962C8B-B14F-4D97-AF65-F5344CB8AC3E}">
        <p14:creationId xmlns:p14="http://schemas.microsoft.com/office/powerpoint/2010/main" val="264982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Miscommunication – Correction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598" y="1278385"/>
            <a:ext cx="10346803" cy="3844032"/>
          </a:xfrm>
          <a:solidFill>
            <a:schemeClr val="accent2"/>
          </a:solidFill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</a:rPr>
              <a:t>I hope this message finds you well. I am writing to kindly request the time and date for our upcoming meeting. It would be greatly appreciated if you could provide this information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as soon as possible as I need to inform my manager.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</a:rPr>
              <a:t>Thank you. I look forward to our meeting.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</a:rPr>
              <a:t>Best regards, [Your Name]</a:t>
            </a:r>
          </a:p>
        </p:txBody>
      </p:sp>
    </p:spTree>
    <p:extLst>
      <p:ext uri="{BB962C8B-B14F-4D97-AF65-F5344CB8AC3E}">
        <p14:creationId xmlns:p14="http://schemas.microsoft.com/office/powerpoint/2010/main" val="101989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597" y="3183293"/>
            <a:ext cx="10346803" cy="232036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Hello Ms. X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I will send my assignment after the due date. Please check it and return it to me.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XYZ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8B6A5-8E87-4599-B65F-79C4B4182876}"/>
              </a:ext>
            </a:extLst>
          </p:cNvPr>
          <p:cNvSpPr/>
          <p:nvPr/>
        </p:nvSpPr>
        <p:spPr>
          <a:xfrm>
            <a:off x="956205" y="1429829"/>
            <a:ext cx="10279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i="1" dirty="0">
                <a:latin typeface="Mulish" pitchFamily="2" charset="0"/>
              </a:rPr>
              <a:t>Identify the communication errors (why does it not “sound right”?).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i="1" dirty="0">
                <a:latin typeface="Mulish" pitchFamily="2" charset="0"/>
              </a:rPr>
              <a:t>Write the appropriate language use for each of the identified errors.</a:t>
            </a:r>
          </a:p>
          <a:p>
            <a:pPr algn="ctr">
              <a:spcAft>
                <a:spcPts val="1200"/>
              </a:spcAft>
            </a:pPr>
            <a:r>
              <a:rPr lang="en-US" sz="2200" b="1" dirty="0">
                <a:latin typeface="Mulish" pitchFamily="2" charset="0"/>
              </a:rPr>
              <a:t>Please type in the chat box.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6D455E-50AB-4653-B52C-EBEFD2A9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05" y="365129"/>
            <a:ext cx="10346803" cy="727075"/>
          </a:xfrm>
          <a:ln>
            <a:noFill/>
          </a:ln>
        </p:spPr>
        <p:txBody>
          <a:bodyPr/>
          <a:lstStyle/>
          <a:p>
            <a:r>
              <a:rPr lang="en-US" dirty="0"/>
              <a:t>Miscommunication 2</a:t>
            </a:r>
          </a:p>
        </p:txBody>
      </p:sp>
    </p:spTree>
    <p:extLst>
      <p:ext uri="{BB962C8B-B14F-4D97-AF65-F5344CB8AC3E}">
        <p14:creationId xmlns:p14="http://schemas.microsoft.com/office/powerpoint/2010/main" val="268751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Miscommunication – Correction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596" y="972733"/>
            <a:ext cx="10346803" cy="2615199"/>
          </a:xfrm>
          <a:solidFill>
            <a:schemeClr val="accent2"/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I hope this message finds you well. I am writing to inform you that due to unforeseen circumstances, I will not be able to submit my assignment on the due date.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Could you kindly accept it after two days of the due date? 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I apologize for any inconvenience this may cause and assure you that this will not happen in the future.</a:t>
            </a: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Best, [Your Name]                                        OR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325DC-27CC-47F7-88A2-3B07D5D992E7}"/>
              </a:ext>
            </a:extLst>
          </p:cNvPr>
          <p:cNvSpPr/>
          <p:nvPr/>
        </p:nvSpPr>
        <p:spPr>
          <a:xfrm>
            <a:off x="922597" y="3953057"/>
            <a:ext cx="10346803" cy="209288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Mulish" pitchFamily="2" charset="0"/>
              </a:rPr>
              <a:t>I am extremely sorry that I would not be able to submit the assignment on the due date due to some urgent issues at hand. Could you please accept it two days after </a:t>
            </a:r>
            <a:br>
              <a:rPr lang="en-US" sz="2000" dirty="0">
                <a:solidFill>
                  <a:schemeClr val="bg1"/>
                </a:solidFill>
                <a:latin typeface="Mulish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Mulish" pitchFamily="2" charset="0"/>
              </a:rPr>
              <a:t>the due date? I assure you that this would not happen in the future.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Mulish" pitchFamily="2" charset="0"/>
              </a:rPr>
              <a:t>Thanking in advance.</a:t>
            </a:r>
          </a:p>
          <a:p>
            <a:pPr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Mulish" pitchFamily="2" charset="0"/>
              </a:rPr>
              <a:t>XYZ</a:t>
            </a:r>
          </a:p>
        </p:txBody>
      </p:sp>
    </p:spTree>
    <p:extLst>
      <p:ext uri="{BB962C8B-B14F-4D97-AF65-F5344CB8AC3E}">
        <p14:creationId xmlns:p14="http://schemas.microsoft.com/office/powerpoint/2010/main" val="290080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25" y="247323"/>
            <a:ext cx="10346803" cy="701675"/>
          </a:xfrm>
        </p:spPr>
        <p:txBody>
          <a:bodyPr>
            <a:normAutofit/>
          </a:bodyPr>
          <a:lstStyle/>
          <a:p>
            <a:r>
              <a:rPr lang="en-CA" dirty="0"/>
              <a:t>What We Will Cover Today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6996" y="904298"/>
            <a:ext cx="10346803" cy="30443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sz="2400" dirty="0"/>
              <a:t>The Concept of Workplace Pragmatism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sz="2400" dirty="0"/>
              <a:t>The Four C’s of Canadian Communication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/>
              <a:t>3.   Miscommunication</a:t>
            </a:r>
            <a:endParaRPr lang="en-CA" sz="2400" dirty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 startAt="4"/>
            </a:pPr>
            <a:r>
              <a:rPr lang="en-CA" sz="2400" dirty="0"/>
              <a:t>Cultural Elements of Pragmatism in the Workplace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 startAt="4"/>
            </a:pPr>
            <a:r>
              <a:rPr lang="en-CA" sz="2400" dirty="0"/>
              <a:t>Conclusion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 startAt="4"/>
            </a:pPr>
            <a:r>
              <a:rPr lang="en-CA" sz="2400" dirty="0"/>
              <a:t>Helpful Resources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10983471" y="6199826"/>
            <a:ext cx="6045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564F518-A17B-F74F-8400-FC5A799638A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5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22598" y="3035918"/>
            <a:ext cx="10346803" cy="3016677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Dear Ms. X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I will not be able to come tomorrow. I am busy. I can come on Wednesday at 2pm. Please confirm.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Regards,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XYZ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8B0A-7A3A-48B2-9820-2E00EE2F7E73}"/>
              </a:ext>
            </a:extLst>
          </p:cNvPr>
          <p:cNvSpPr/>
          <p:nvPr/>
        </p:nvSpPr>
        <p:spPr>
          <a:xfrm>
            <a:off x="957000" y="1380287"/>
            <a:ext cx="10278000" cy="1508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i="1" dirty="0">
                <a:latin typeface="Mulish" pitchFamily="2" charset="0"/>
              </a:rPr>
              <a:t>Identify the communication errors (why does it not “sound right”?).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i="1" dirty="0">
                <a:latin typeface="Mulish" pitchFamily="2" charset="0"/>
              </a:rPr>
              <a:t>Write the appropriate language use for each of the identified errors.</a:t>
            </a:r>
          </a:p>
          <a:p>
            <a:pPr algn="ctr">
              <a:spcAft>
                <a:spcPts val="1200"/>
              </a:spcAft>
            </a:pPr>
            <a:r>
              <a:rPr lang="en-US" sz="2200" b="1" dirty="0">
                <a:latin typeface="Mulish" pitchFamily="2" charset="0"/>
              </a:rPr>
              <a:t>Please type in the chat box.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A1532A1-9E58-4628-B07E-7282AC97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9"/>
            <a:ext cx="10346803" cy="727075"/>
          </a:xfrm>
          <a:ln>
            <a:noFill/>
          </a:ln>
        </p:spPr>
        <p:txBody>
          <a:bodyPr/>
          <a:lstStyle/>
          <a:p>
            <a:r>
              <a:rPr lang="en-US" dirty="0"/>
              <a:t>Miscommunication 3</a:t>
            </a:r>
          </a:p>
        </p:txBody>
      </p:sp>
    </p:spTree>
    <p:extLst>
      <p:ext uri="{BB962C8B-B14F-4D97-AF65-F5344CB8AC3E}">
        <p14:creationId xmlns:p14="http://schemas.microsoft.com/office/powerpoint/2010/main" val="381501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Miscommunication – Correction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598" y="1225163"/>
            <a:ext cx="10346803" cy="4882674"/>
          </a:xfrm>
          <a:solidFill>
            <a:schemeClr val="accent2"/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bg1"/>
                </a:solidFill>
              </a:rPr>
              <a:t>I hope this message finds you well. I am sorry to let you know that, unfortunately, I won’t be able to attend our meeting tomorrow.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I apologize for any inconvenience this may cause.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bg1"/>
                </a:solidFill>
              </a:rPr>
              <a:t>However, I would be available on Wednesday at 2 pm.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Please let me know if this new time works for you. I would appreciate it if you could confirm this with me at your earliest convenience.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bg1"/>
                </a:solidFill>
              </a:rPr>
              <a:t>Thank you very much for your understanding and I look forward to meeting with you soon.</a:t>
            </a:r>
          </a:p>
          <a:p>
            <a:r>
              <a:rPr lang="en-US" sz="2600" dirty="0">
                <a:solidFill>
                  <a:schemeClr val="bg1"/>
                </a:solidFill>
              </a:rPr>
              <a:t>Best regards, [Your Name]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1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0AEA-CC01-44E3-ADC4-F71720C4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kern="1200" dirty="0">
                <a:latin typeface="Mulish" pitchFamily="2" charset="77"/>
                <a:ea typeface="+mj-ea"/>
                <a:cs typeface="+mj-cs"/>
              </a:rPr>
              <a:t>Understanding Cultural Elements of Pragmatism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22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810CC84C-770A-0A3B-378F-92DDE8ED0C50}"/>
              </a:ext>
            </a:extLst>
          </p:cNvPr>
          <p:cNvSpPr txBox="1">
            <a:spLocks/>
          </p:cNvSpPr>
          <p:nvPr/>
        </p:nvSpPr>
        <p:spPr>
          <a:xfrm>
            <a:off x="636668" y="431958"/>
            <a:ext cx="10346803" cy="104659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ulish" pitchFamily="2" charset="77"/>
                <a:ea typeface="+mj-ea"/>
                <a:cs typeface="+mj-cs"/>
              </a:defRPr>
            </a:lvl1pPr>
          </a:lstStyle>
          <a:p>
            <a:r>
              <a:rPr lang="en-CA" dirty="0"/>
              <a:t>Cultural Elements of Pragmatism in the Workplace </a:t>
            </a:r>
            <a:endParaRPr lang="en-US" sz="40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9CF96-709C-445B-9862-7E15A0B36FBA}"/>
              </a:ext>
            </a:extLst>
          </p:cNvPr>
          <p:cNvSpPr/>
          <p:nvPr/>
        </p:nvSpPr>
        <p:spPr>
          <a:xfrm>
            <a:off x="3513400" y="4796643"/>
            <a:ext cx="5165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Mulish"/>
              </a:rPr>
              <a:t>Canadians are conflict averse!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36F7CD-F770-4B2B-8C19-89ED6A11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08272"/>
              </p:ext>
            </p:extLst>
          </p:nvPr>
        </p:nvGraphicFramePr>
        <p:xfrm>
          <a:off x="785004" y="1680973"/>
          <a:ext cx="9944766" cy="4352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44766">
                  <a:extLst>
                    <a:ext uri="{9D8B030D-6E8A-4147-A177-3AD203B41FA5}">
                      <a16:colId xmlns:a16="http://schemas.microsoft.com/office/drawing/2014/main" val="1710750533"/>
                    </a:ext>
                  </a:extLst>
                </a:gridCol>
              </a:tblGrid>
              <a:tr h="668431">
                <a:tc>
                  <a:txBody>
                    <a:bodyPr/>
                    <a:lstStyle/>
                    <a:p>
                      <a:r>
                        <a:rPr lang="en-CA" sz="3200" dirty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Canadian communication is usually: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4765469"/>
                  </a:ext>
                </a:extLst>
              </a:tr>
              <a:tr h="1668514">
                <a:tc>
                  <a:txBody>
                    <a:bodyPr/>
                    <a:lstStyle/>
                    <a:p>
                      <a:r>
                        <a:rPr lang="en-CA" sz="2400" u="sng" dirty="0">
                          <a:latin typeface="Mulish"/>
                        </a:rPr>
                        <a:t>Direct</a:t>
                      </a:r>
                      <a:r>
                        <a:rPr lang="en-CA" sz="2400" dirty="0">
                          <a:latin typeface="Mulish"/>
                        </a:rPr>
                        <a:t> </a:t>
                      </a:r>
                      <a:r>
                        <a:rPr lang="en-CA" sz="2400" i="1" dirty="0">
                          <a:latin typeface="Mulish"/>
                        </a:rPr>
                        <a:t>– </a:t>
                      </a:r>
                      <a:r>
                        <a:rPr lang="en-US" sz="2400" i="1" dirty="0">
                          <a:latin typeface="Mulish"/>
                        </a:rPr>
                        <a:t>for information, we have a </a:t>
                      </a:r>
                      <a:r>
                        <a:rPr lang="en-US" sz="2400" b="1" i="1" dirty="0">
                          <a:latin typeface="Mulish"/>
                        </a:rPr>
                        <a:t>strong desire for clarity</a:t>
                      </a:r>
                      <a:r>
                        <a:rPr lang="en-US" sz="2400" b="0" i="1" dirty="0">
                          <a:latin typeface="Mulish"/>
                        </a:rPr>
                        <a:t>.</a:t>
                      </a:r>
                      <a:r>
                        <a:rPr lang="en-US" sz="2400" b="0" i="1" kern="1200" dirty="0">
                          <a:solidFill>
                            <a:schemeClr val="dk1"/>
                          </a:solidFill>
                          <a:effectLst/>
                          <a:latin typeface="Mulish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Mulish"/>
                          <a:ea typeface="+mn-ea"/>
                          <a:cs typeface="+mn-cs"/>
                        </a:rPr>
                        <a:t>Canadians expect a smile, direct eye contact and the appropriate greetings of the day before jumping into a conversation. They also tend to engage in a bit of small talk before jumping straight to a point.</a:t>
                      </a:r>
                      <a:endParaRPr lang="en-US" sz="2200" b="1" dirty="0">
                        <a:latin typeface="Mulish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9440251"/>
                  </a:ext>
                </a:extLst>
              </a:tr>
              <a:tr h="2016004">
                <a:tc>
                  <a:txBody>
                    <a:bodyPr/>
                    <a:lstStyle/>
                    <a:p>
                      <a:r>
                        <a:rPr lang="en-CA" sz="2400" u="sng" dirty="0">
                          <a:latin typeface="Mulish" pitchFamily="2" charset="0"/>
                        </a:rPr>
                        <a:t>Indirect</a:t>
                      </a:r>
                      <a:r>
                        <a:rPr lang="en-CA" sz="2400" dirty="0">
                          <a:latin typeface="Mulish" pitchFamily="2" charset="0"/>
                        </a:rPr>
                        <a:t> </a:t>
                      </a:r>
                      <a:r>
                        <a:rPr lang="en-CA" sz="2400" i="1" dirty="0">
                          <a:latin typeface="Mulish" pitchFamily="2" charset="0"/>
                        </a:rPr>
                        <a:t>– </a:t>
                      </a:r>
                      <a:r>
                        <a:rPr lang="en-US" sz="2400" i="1" dirty="0">
                          <a:latin typeface="Mulish"/>
                        </a:rPr>
                        <a:t>for </a:t>
                      </a:r>
                      <a:r>
                        <a:rPr lang="en-US" sz="2400" b="1" i="1" dirty="0">
                          <a:latin typeface="Mulish"/>
                        </a:rPr>
                        <a:t>avoiding conflict </a:t>
                      </a:r>
                      <a:r>
                        <a:rPr lang="en-US" sz="2400" i="1" dirty="0">
                          <a:latin typeface="Mulish"/>
                        </a:rPr>
                        <a:t>and softening </a:t>
                      </a:r>
                      <a:r>
                        <a:rPr lang="en-US" sz="2400" b="1" i="1" dirty="0">
                          <a:latin typeface="Mulish"/>
                        </a:rPr>
                        <a:t>requests</a:t>
                      </a:r>
                      <a:r>
                        <a:rPr lang="en-US" sz="2400" b="0" i="1" dirty="0">
                          <a:latin typeface="Mulish"/>
                        </a:rPr>
                        <a:t>.</a:t>
                      </a:r>
                      <a:endParaRPr lang="en-CA" sz="2400" b="0" i="1" dirty="0">
                        <a:latin typeface="Mulish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Mulish"/>
                          <a:ea typeface="+mn-ea"/>
                          <a:cs typeface="+mn-cs"/>
                        </a:rPr>
                        <a:t>Canadians are relatively indirect communicators; they try to avoid creating conflict by taking careful measures to remain polite throughout discussion.  This usually involves making hints that vaguely communicate their message without 'rocking the boat'.</a:t>
                      </a:r>
                      <a:endParaRPr lang="en-CA" sz="2200" dirty="0">
                        <a:latin typeface="Mulish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69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396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Elements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en-US" sz="3200" b="1" dirty="0"/>
              <a:t>Canadian Workplace Culture Expectations: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Spoken language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Listening skills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Socializing skills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Familiarity of workplace etiquette for a harmonious</a:t>
            </a:r>
            <a:br>
              <a:rPr lang="en-US" sz="2600" dirty="0"/>
            </a:br>
            <a:r>
              <a:rPr lang="en-US" sz="2600" dirty="0"/>
              <a:t>work environment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Understanding a range of cross-cultural differences</a:t>
            </a:r>
            <a:br>
              <a:rPr lang="en-US" sz="2600" dirty="0"/>
            </a:br>
            <a:r>
              <a:rPr lang="en-US" sz="2600" dirty="0"/>
              <a:t>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80886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052" y="312254"/>
            <a:ext cx="10346803" cy="727075"/>
          </a:xfrm>
        </p:spPr>
        <p:txBody>
          <a:bodyPr/>
          <a:lstStyle/>
          <a:p>
            <a:r>
              <a:rPr lang="en-US" dirty="0"/>
              <a:t>Pragmatics Glossary –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6997" y="1123736"/>
            <a:ext cx="10346803" cy="5356808"/>
          </a:xfrm>
          <a:ln>
            <a:noFill/>
          </a:ln>
        </p:spPr>
        <p:txBody>
          <a:bodyPr/>
          <a:lstStyle/>
          <a:p>
            <a:r>
              <a:rPr lang="en-US" dirty="0"/>
              <a:t>There are a variety of tools available in the CLB Support Kit. </a:t>
            </a:r>
            <a:endParaRPr lang="en-US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E7BCC9-2417-4A1F-8AE8-1EFC24CC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82547"/>
              </p:ext>
            </p:extLst>
          </p:nvPr>
        </p:nvGraphicFramePr>
        <p:xfrm>
          <a:off x="1006997" y="2040959"/>
          <a:ext cx="10178006" cy="3962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01403">
                  <a:extLst>
                    <a:ext uri="{9D8B030D-6E8A-4147-A177-3AD203B41FA5}">
                      <a16:colId xmlns:a16="http://schemas.microsoft.com/office/drawing/2014/main" val="3874785290"/>
                    </a:ext>
                  </a:extLst>
                </a:gridCol>
                <a:gridCol w="7476603">
                  <a:extLst>
                    <a:ext uri="{9D8B030D-6E8A-4147-A177-3AD203B41FA5}">
                      <a16:colId xmlns:a16="http://schemas.microsoft.com/office/drawing/2014/main" val="388673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Mulish" pitchFamily="2" charset="0"/>
                        </a:rPr>
                        <a:t>Disarmer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Mulish" pitchFamily="2" charset="0"/>
                        </a:rPr>
                        <a:t>“I am sorry to inform you that…”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61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Mulish" pitchFamily="2" charset="0"/>
                        </a:rPr>
                        <a:t>Grounder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Mulish" pitchFamily="2" charset="0"/>
                        </a:rPr>
                        <a:t>“…</a:t>
                      </a:r>
                      <a:r>
                        <a:rPr lang="en-US" sz="2000" dirty="0">
                          <a:latin typeface="Mulish" pitchFamily="2" charset="0"/>
                        </a:rPr>
                        <a:t>as I need to inform my manager.”</a:t>
                      </a:r>
                      <a:endParaRPr lang="en-US" sz="2000" b="0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13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Mulish" pitchFamily="2" charset="0"/>
                        </a:rPr>
                        <a:t>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Mulish" pitchFamily="2" charset="0"/>
                        </a:rPr>
                        <a:t>Best regards / Regards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84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Mulish" pitchFamily="2" charset="0"/>
                        </a:rPr>
                        <a:t>Softeners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Mulish" pitchFamily="2" charset="0"/>
                        </a:rPr>
                        <a:t>Use of modals: could, would, may etc.</a:t>
                      </a:r>
                    </a:p>
                    <a:p>
                      <a:r>
                        <a:rPr lang="en-US" sz="1800" b="0" dirty="0">
                          <a:latin typeface="Mulish" pitchFamily="2" charset="0"/>
                        </a:rPr>
                        <a:t>e.g. Could you please…, </a:t>
                      </a:r>
                    </a:p>
                    <a:p>
                      <a:r>
                        <a:rPr lang="en-US" sz="1800" b="0" dirty="0">
                          <a:latin typeface="Mulish" pitchFamily="2" charset="0"/>
                        </a:rPr>
                        <a:t>I would appreciate it if…, </a:t>
                      </a:r>
                    </a:p>
                    <a:p>
                      <a:r>
                        <a:rPr lang="en-US" sz="1800" b="0" dirty="0">
                          <a:latin typeface="Mulish" pitchFamily="2" charset="0"/>
                        </a:rPr>
                        <a:t>I may like to add a few points…</a:t>
                      </a:r>
                      <a:endParaRPr lang="en-US" sz="2000" b="0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51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Mulish" pitchFamily="2" charset="0"/>
                        </a:rPr>
                        <a:t>Speech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latin typeface="Mulish" pitchFamily="2" charset="0"/>
                        </a:rPr>
                        <a:t>Requests, apologies, complaints </a:t>
                      </a:r>
                    </a:p>
                    <a:p>
                      <a:r>
                        <a:rPr lang="en-US" sz="1800" b="0" dirty="0">
                          <a:latin typeface="Mulish" pitchFamily="2" charset="0"/>
                        </a:rPr>
                        <a:t>e.g. I was wondering if you have a few minutes…</a:t>
                      </a:r>
                    </a:p>
                    <a:p>
                      <a:r>
                        <a:rPr lang="en-US" sz="1800" b="0" dirty="0">
                          <a:latin typeface="Mulish" pitchFamily="2" charset="0"/>
                        </a:rPr>
                        <a:t>I am extremely sorry… </a:t>
                      </a:r>
                    </a:p>
                    <a:p>
                      <a:r>
                        <a:rPr lang="en-US" sz="1800" b="0" dirty="0">
                          <a:latin typeface="Mulish" pitchFamily="2" charset="0"/>
                        </a:rPr>
                        <a:t>I was a little disappointed in the product and would like to request…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1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E331C-ABD8-4CA5-B57A-B57BA29BE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B20EE-AE7C-417F-9634-EB4E6937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Covered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3B11B-C0E5-48C1-8B37-1BD3EDEBF5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sz="2800" dirty="0"/>
              <a:t>The Concept of Workplace Pragmatism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sz="2800" dirty="0"/>
              <a:t>The Four C’s of Canadian Communication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 startAt="4"/>
            </a:pPr>
            <a:r>
              <a:rPr lang="en-US" sz="2800" dirty="0"/>
              <a:t>Miscommunication</a:t>
            </a:r>
            <a:endParaRPr lang="en-CA" sz="2800" dirty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AutoNum type="arabicPeriod" startAt="4"/>
            </a:pPr>
            <a:r>
              <a:rPr lang="en-CA" sz="2800" dirty="0"/>
              <a:t>Cultural Elements of Pragmatism in the Workplace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9807D"/>
                </a:solidFill>
                <a:ea typeface="DFKai-SB" panose="03000509000000000000" pitchFamily="65" charset="-120"/>
              </a:rPr>
              <a:t>Feedback, please! Q1 of 3</a:t>
            </a:r>
            <a:endParaRPr lang="en-CA" dirty="0">
              <a:solidFill>
                <a:srgbClr val="39807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sz="2800" dirty="0"/>
              <a:t>Please rate the value of the information, tools and ideas that you received from the presentation today:</a:t>
            </a:r>
          </a:p>
          <a:p>
            <a:endParaRPr lang="en-CA" b="1" dirty="0"/>
          </a:p>
          <a:p>
            <a:pPr marL="514350" indent="-514350">
              <a:buFont typeface="+mj-lt"/>
              <a:buAutoNum type="alphaUcPeriod"/>
            </a:pPr>
            <a:r>
              <a:rPr lang="en-CA" sz="2600" dirty="0"/>
              <a:t>Five-star value </a:t>
            </a:r>
            <a:r>
              <a:rPr lang="en-CA" sz="2600" dirty="0">
                <a:sym typeface="Wingdings" panose="05000000000000000000" pitchFamily="2" charset="2"/>
              </a:rPr>
              <a:t></a:t>
            </a:r>
            <a:r>
              <a:rPr lang="en-CA" sz="2600" dirty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600" dirty="0"/>
              <a:t>Four-star value 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600" dirty="0"/>
              <a:t>Three stars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600" dirty="0"/>
              <a:t>Two stars 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600" dirty="0"/>
              <a:t>One star </a:t>
            </a:r>
            <a:r>
              <a:rPr lang="en-CA" sz="2600" dirty="0">
                <a:sym typeface="Wingdings" panose="05000000000000000000" pitchFamily="2" charset="2"/>
              </a:rPr>
              <a:t> </a:t>
            </a:r>
            <a:endParaRPr lang="en-CA" sz="2600" dirty="0"/>
          </a:p>
          <a:p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16603" y="2669263"/>
            <a:ext cx="2743199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CA" sz="3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   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CA" sz="3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  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CA" sz="3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 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CA" sz="3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</a:t>
            </a:r>
          </a:p>
        </p:txBody>
      </p:sp>
    </p:spTree>
    <p:extLst>
      <p:ext uri="{BB962C8B-B14F-4D97-AF65-F5344CB8AC3E}">
        <p14:creationId xmlns:p14="http://schemas.microsoft.com/office/powerpoint/2010/main" val="417929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090" y="293049"/>
            <a:ext cx="10346803" cy="727075"/>
          </a:xfrm>
        </p:spPr>
        <p:txBody>
          <a:bodyPr/>
          <a:lstStyle/>
          <a:p>
            <a:r>
              <a:rPr lang="en-US" dirty="0">
                <a:solidFill>
                  <a:srgbClr val="39807D"/>
                </a:solidFill>
              </a:rPr>
              <a:t>Feedback: Q2 of 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2598" y="1162050"/>
            <a:ext cx="10346803" cy="45339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CA" sz="2800" dirty="0"/>
              <a:t>Which part of </a:t>
            </a:r>
            <a:r>
              <a:rPr lang="en-CA" sz="2800" u="sng" dirty="0"/>
              <a:t>the webinar</a:t>
            </a:r>
            <a:r>
              <a:rPr lang="en-CA" sz="2800" dirty="0"/>
              <a:t> </a:t>
            </a:r>
            <a:br>
              <a:rPr lang="en-CA" sz="2800" dirty="0"/>
            </a:br>
            <a:r>
              <a:rPr lang="en-CA" sz="2800" dirty="0"/>
              <a:t>was the </a:t>
            </a:r>
            <a:r>
              <a:rPr lang="en-CA" sz="2800" u="sng" dirty="0"/>
              <a:t>most useful</a:t>
            </a:r>
            <a:r>
              <a:rPr lang="en-CA" sz="2800" dirty="0"/>
              <a:t> to you?</a:t>
            </a:r>
            <a:r>
              <a:rPr lang="en-US" sz="2800" dirty="0"/>
              <a:t> 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n-US" sz="2600" dirty="0"/>
              <a:t>The Concept of Workplace Pragmatism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n-US" sz="2600" dirty="0"/>
              <a:t>The Four C’s of Canadian Communication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n-US" sz="2600" dirty="0"/>
              <a:t>Miscommunication</a:t>
            </a:r>
            <a:endParaRPr lang="en-CA" sz="2600" dirty="0"/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n-CA" sz="2600" dirty="0"/>
              <a:t>Cultural Elements of Pragmatism in the Workplace</a:t>
            </a:r>
          </a:p>
          <a:p>
            <a:endParaRPr lang="en-CA" sz="2800" dirty="0"/>
          </a:p>
          <a:p>
            <a:endParaRPr lang="en-CA" sz="2800" dirty="0"/>
          </a:p>
          <a:p>
            <a:pPr>
              <a:spcAft>
                <a:spcPts val="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2964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5366698" y="1171128"/>
            <a:ext cx="4672652" cy="3780881"/>
          </a:xfrm>
          <a:prstGeom prst="wedgeEllipseCallout">
            <a:avLst>
              <a:gd name="adj1" fmla="val -85468"/>
              <a:gd name="adj2" fmla="val 15779"/>
            </a:avLst>
          </a:prstGeom>
          <a:solidFill>
            <a:schemeClr val="accent2">
              <a:lumMod val="75000"/>
            </a:schemeClr>
          </a:solidFill>
          <a:ln w="31750" cap="sq" cmpd="dbl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646237"/>
            <a:ext cx="1638300" cy="444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n>
                  <a:solidFill>
                    <a:schemeClr val="accent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mpus Sans ITC" panose="04020404030D07020202" pitchFamily="82" charset="0"/>
              </a:rPr>
              <a:t>Feedback: Q3 of 3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9397" y="1614541"/>
            <a:ext cx="38623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Please write in the chat box, the three most 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useful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and 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practical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 things you learned that you can use in the future…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empus Sans ITC" panose="04020404030D07020202" pitchFamily="8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Thing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Thing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Thing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83471" y="6199826"/>
            <a:ext cx="604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64F518-A17B-F74F-8400-FC5A799638A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553" y="319761"/>
            <a:ext cx="5272932" cy="616834"/>
          </a:xfrm>
        </p:spPr>
        <p:txBody>
          <a:bodyPr>
            <a:noAutofit/>
          </a:bodyPr>
          <a:lstStyle/>
          <a:p>
            <a:r>
              <a:rPr lang="en-CA" dirty="0"/>
              <a:t>Ice-Breaker Poll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94987" y="4076919"/>
            <a:ext cx="10346803" cy="1456362"/>
          </a:xfrm>
        </p:spPr>
        <p:txBody>
          <a:bodyPr>
            <a:noAutofit/>
          </a:bodyPr>
          <a:lstStyle/>
          <a:p>
            <a:r>
              <a:rPr lang="en-CA" sz="2800" dirty="0">
                <a:ln/>
                <a:latin typeface="Mulish"/>
              </a:rPr>
              <a:t>Is the term “Pragmatism” familiar to you?</a:t>
            </a:r>
            <a:endParaRPr lang="en-CA" sz="2800" dirty="0">
              <a:latin typeface="Mulish"/>
            </a:endParaRPr>
          </a:p>
          <a:p>
            <a:pPr marL="788670" lvl="1" indent="-514350">
              <a:spcBef>
                <a:spcPts val="675"/>
              </a:spcBef>
              <a:spcAft>
                <a:spcPts val="675"/>
              </a:spcAft>
              <a:buFont typeface="+mj-lt"/>
              <a:buAutoNum type="alphaUcPeriod"/>
              <a:defRPr/>
            </a:pPr>
            <a:r>
              <a:rPr lang="en-CA" dirty="0">
                <a:latin typeface="Mulish"/>
              </a:rPr>
              <a:t>Yes</a:t>
            </a:r>
          </a:p>
          <a:p>
            <a:pPr marL="788670" lvl="1" indent="-514350">
              <a:spcBef>
                <a:spcPts val="675"/>
              </a:spcBef>
              <a:spcAft>
                <a:spcPts val="675"/>
              </a:spcAft>
              <a:buFont typeface="+mj-lt"/>
              <a:buAutoNum type="alphaUcPeriod"/>
              <a:defRPr/>
            </a:pPr>
            <a:r>
              <a:rPr lang="en-CA" dirty="0">
                <a:latin typeface="Mulish"/>
              </a:rPr>
              <a:t>No</a:t>
            </a:r>
            <a:br>
              <a:rPr lang="en-CA" b="1" dirty="0">
                <a:ln/>
                <a:latin typeface="Mulish"/>
              </a:rPr>
            </a:br>
            <a:endParaRPr lang="en-CA" dirty="0">
              <a:latin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4218978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CA" dirty="0">
                <a:solidFill>
                  <a:srgbClr val="39807D"/>
                </a:solidFill>
              </a:rPr>
              <a:t>Questions?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398" y="1720249"/>
            <a:ext cx="3312000" cy="248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98" y="1720249"/>
            <a:ext cx="3312000" cy="248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98" y="1720249"/>
            <a:ext cx="3312000" cy="248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5364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39807D"/>
                </a:solidFill>
              </a:rPr>
              <a:t>Thank You and Contact Details</a:t>
            </a:r>
            <a:endParaRPr lang="en-CA" dirty="0">
              <a:solidFill>
                <a:srgbClr val="39807D"/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2"/>
          </p:nvPr>
        </p:nvSpPr>
        <p:spPr>
          <a:xfrm>
            <a:off x="1006997" y="1231900"/>
            <a:ext cx="10471830" cy="45339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/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b="1" dirty="0">
              <a:latin typeface="Mulish" pitchFamily="2" charset="0"/>
            </a:endParaRP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800" b="1" dirty="0">
                <a:latin typeface="Mulish" pitchFamily="2" charset="0"/>
              </a:rPr>
              <a:t>Anjum Karimi</a:t>
            </a:r>
            <a:endParaRPr lang="en-CA" sz="3800" b="1" dirty="0">
              <a:latin typeface="Mulish" pitchFamily="2" charset="0"/>
            </a:endParaRPr>
          </a:p>
          <a:p>
            <a:pPr marL="10800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300" dirty="0">
                <a:solidFill>
                  <a:srgbClr val="0070C0"/>
                </a:solidFill>
                <a:latin typeface="Mulish" pitchFamily="2" charset="0"/>
                <a:hlinkClick r:id="rId2"/>
              </a:rPr>
              <a:t>anjum.karimi@gmail.com</a:t>
            </a:r>
            <a:r>
              <a:rPr lang="en-US" sz="3300" dirty="0">
                <a:solidFill>
                  <a:srgbClr val="0070C0"/>
                </a:solidFill>
                <a:latin typeface="Mulish" pitchFamily="2" charset="0"/>
              </a:rPr>
              <a:t> </a:t>
            </a:r>
            <a:endParaRPr lang="en-CA" sz="3300" dirty="0">
              <a:solidFill>
                <a:srgbClr val="0070C0"/>
              </a:solidFill>
              <a:latin typeface="Mulish" pitchFamily="2" charset="0"/>
            </a:endParaRP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3300" dirty="0">
                <a:latin typeface="Mulish" pitchFamily="2" charset="0"/>
              </a:rPr>
              <a:t>www.linkedin.com/in/anjumkarimi</a:t>
            </a:r>
          </a:p>
          <a:p>
            <a:pPr marL="10800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CA" sz="3300" dirty="0">
                <a:latin typeface="Mulish" pitchFamily="2" charset="0"/>
              </a:rPr>
              <a:t>Mindfulness Coach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800" dirty="0">
                <a:latin typeface="Mulish" pitchFamily="2" charset="0"/>
                <a:hlinkClick r:id="rId3"/>
              </a:rPr>
              <a:t>https://www.youtube.com/channel/UCNsLcpscAzjjFcpvXORephg</a:t>
            </a:r>
            <a:r>
              <a:rPr lang="en-CA" sz="2800" dirty="0">
                <a:latin typeface="Mulish" pitchFamily="2" charset="0"/>
              </a:rPr>
              <a:t> </a:t>
            </a: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800" dirty="0">
              <a:latin typeface="Mulish" pitchFamily="2" charset="0"/>
            </a:endParaRP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Mulish" pitchFamily="2" charset="0"/>
            </a:endParaRP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3200" dirty="0">
              <a:solidFill>
                <a:schemeClr val="accent6">
                  <a:lumMod val="75000"/>
                </a:schemeClr>
              </a:solidFill>
              <a:latin typeface="Mulish" pitchFamily="2" charset="0"/>
            </a:endParaRPr>
          </a:p>
          <a:p>
            <a:pPr marL="1080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800" dirty="0">
              <a:latin typeface="Mulish" pitchFamily="2" charset="0"/>
            </a:endParaRPr>
          </a:p>
          <a:p>
            <a:pPr marL="182880" lvl="1" indent="0">
              <a:lnSpc>
                <a:spcPct val="120000"/>
              </a:lnSpc>
              <a:spcBef>
                <a:spcPts val="3600"/>
              </a:spcBef>
              <a:buNone/>
            </a:pPr>
            <a:endParaRPr lang="en-CA" sz="2800" b="1" u="sng" dirty="0">
              <a:solidFill>
                <a:srgbClr val="776E65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1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4F518-A17B-F74F-8400-FC5A799638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ulish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ulish" pitchFamily="2" charset="77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9807D"/>
                </a:solidFill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6997" y="1227667"/>
            <a:ext cx="10346803" cy="4533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Indeed: </a:t>
            </a:r>
            <a:r>
              <a:rPr lang="en-US" sz="2800" i="1" dirty="0"/>
              <a:t>What Are Pragmatic Skills in Children? </a:t>
            </a:r>
            <a:br>
              <a:rPr lang="en-US" sz="2800" i="1" dirty="0"/>
            </a:br>
            <a:r>
              <a:rPr lang="en-US" sz="2800" i="1" dirty="0"/>
              <a:t>(With 7 Examples) (2023)</a:t>
            </a:r>
            <a:r>
              <a:rPr lang="en-US" sz="2800" dirty="0"/>
              <a:t>, Jennifer Herrity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776E64"/>
                </a:solidFill>
                <a:latin typeface="Mulish" pitchFamily="2" charset="0"/>
              </a:rPr>
              <a:t>Centre for Canadian Language Benchmarks: </a:t>
            </a:r>
            <a:br>
              <a:rPr lang="en-CA" altLang="en-US" sz="2800" dirty="0">
                <a:solidFill>
                  <a:srgbClr val="776E64"/>
                </a:solidFill>
                <a:latin typeface="Mulish" pitchFamily="2" charset="0"/>
              </a:rPr>
            </a:br>
            <a:r>
              <a:rPr lang="en-CA" altLang="en-US" sz="2800" i="1" dirty="0">
                <a:solidFill>
                  <a:srgbClr val="776E64"/>
                </a:solidFill>
                <a:latin typeface="Mulish" pitchFamily="2" charset="0"/>
              </a:rPr>
              <a:t>CLB Support Kit (2012)</a:t>
            </a:r>
            <a:r>
              <a:rPr lang="en-CA" altLang="en-US" sz="2800" dirty="0">
                <a:solidFill>
                  <a:srgbClr val="776E64"/>
                </a:solidFill>
                <a:latin typeface="Mulish" pitchFamily="2" charset="0"/>
              </a:rPr>
              <a:t>, Anne Hajer et al</a:t>
            </a:r>
            <a:endParaRPr lang="en-CA" sz="2800" dirty="0">
              <a:solidFill>
                <a:srgbClr val="776E64"/>
              </a:solidFill>
              <a:latin typeface="Mulish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Immigrant Education Society: </a:t>
            </a:r>
            <a:r>
              <a:rPr lang="en-US" sz="2800" i="1" dirty="0"/>
              <a:t>Diplomatic Communication at Work: A CLB 7/8 Module with </a:t>
            </a:r>
            <a:br>
              <a:rPr lang="en-US" sz="2800" i="1" dirty="0"/>
            </a:br>
            <a:r>
              <a:rPr lang="en-US" sz="2800" i="1" dirty="0"/>
              <a:t>Online &amp; Paper Assessment Tasks (n.d.), </a:t>
            </a:r>
            <a:r>
              <a:rPr lang="en-US" sz="2800" dirty="0"/>
              <a:t>Trina St. Jean et 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SHIFT Management: </a:t>
            </a:r>
            <a:r>
              <a:rPr lang="en-US" sz="2800" i="1" dirty="0"/>
              <a:t>Canadian Communication: </a:t>
            </a:r>
            <a:br>
              <a:rPr lang="en-US" sz="2800" i="1" dirty="0"/>
            </a:br>
            <a:r>
              <a:rPr lang="en-US" sz="2800" i="1" dirty="0"/>
              <a:t>How to Use Speech Softeners (2015)</a:t>
            </a:r>
            <a:r>
              <a:rPr lang="en-US" sz="2800" dirty="0"/>
              <a:t>, Marie Gervais</a:t>
            </a:r>
          </a:p>
        </p:txBody>
      </p:sp>
    </p:spTree>
    <p:extLst>
      <p:ext uri="{BB962C8B-B14F-4D97-AF65-F5344CB8AC3E}">
        <p14:creationId xmlns:p14="http://schemas.microsoft.com/office/powerpoint/2010/main" val="227362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6997" y="434336"/>
            <a:ext cx="11040708" cy="727075"/>
          </a:xfrm>
        </p:spPr>
        <p:txBody>
          <a:bodyPr/>
          <a:lstStyle/>
          <a:p>
            <a:r>
              <a:rPr lang="en-US" dirty="0"/>
              <a:t>What is Pragmatism?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434CBC-DA27-40FE-97E9-79C8B24DEBE2}"/>
              </a:ext>
            </a:extLst>
          </p:cNvPr>
          <p:cNvGrpSpPr/>
          <p:nvPr/>
        </p:nvGrpSpPr>
        <p:grpSpPr>
          <a:xfrm>
            <a:off x="3546918" y="1370591"/>
            <a:ext cx="5098163" cy="2011824"/>
            <a:chOff x="3546918" y="1432949"/>
            <a:chExt cx="5098163" cy="2011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8FA6A-C558-41E5-B247-E72BE232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6918" y="1432949"/>
              <a:ext cx="5098163" cy="172451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2400A6-E677-4F07-91B6-722F40F29E39}"/>
                </a:ext>
              </a:extLst>
            </p:cNvPr>
            <p:cNvSpPr txBox="1"/>
            <p:nvPr/>
          </p:nvSpPr>
          <p:spPr>
            <a:xfrm>
              <a:off x="3792758" y="3167774"/>
              <a:ext cx="4606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Mulish" pitchFamily="2" charset="0"/>
                </a:rPr>
                <a:t>This photo, by Unknown Author, is licensed under CC-BY-SA </a:t>
              </a:r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FB169D-5427-4F4B-8784-FF2B629122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7334" y="3591595"/>
            <a:ext cx="9097330" cy="2445221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000" b="1" i="1" dirty="0">
                <a:solidFill>
                  <a:schemeClr val="bg2"/>
                </a:solidFill>
                <a:latin typeface="Mulish"/>
              </a:rPr>
              <a:t>How can pragmatism be practically applied?</a:t>
            </a:r>
          </a:p>
          <a:p>
            <a:r>
              <a:rPr lang="en-US" sz="2800" dirty="0">
                <a:solidFill>
                  <a:schemeClr val="bg2"/>
                </a:solidFill>
                <a:latin typeface="Mulish"/>
              </a:rPr>
              <a:t>By using it as a communication tool! </a:t>
            </a:r>
          </a:p>
          <a:p>
            <a:pPr marL="548640" lvl="2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Mulish"/>
              </a:rPr>
              <a:t>Using appropriate language in a situation</a:t>
            </a:r>
          </a:p>
          <a:p>
            <a:pPr marL="548640" lvl="2" indent="-1698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Mulish"/>
              </a:rPr>
              <a:t>As a practical approach for effective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ED045-FD80-414B-89C8-3590A024B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A6103B-3B55-48B8-9330-28607922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0" kern="1200" dirty="0">
                <a:latin typeface="Mulish" pitchFamily="2" charset="77"/>
                <a:ea typeface="+mj-ea"/>
                <a:cs typeface="+mj-cs"/>
              </a:rPr>
              <a:t>Why is Pragmatism Important to Newcomers to Canada</a:t>
            </a:r>
            <a:r>
              <a:rPr lang="en-US" sz="3200" i="0" kern="1200" dirty="0">
                <a:latin typeface="Mulish" pitchFamily="2" charset="77"/>
                <a:ea typeface="+mj-ea"/>
                <a:cs typeface="+mj-cs"/>
              </a:rPr>
              <a:t>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DF92-A6C0-4AC0-AC61-27C57945D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6997" y="1524864"/>
            <a:ext cx="10346803" cy="4547462"/>
          </a:xfrm>
          <a:solidFill>
            <a:schemeClr val="bg2"/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200" b="0" i="1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Because it provides </a:t>
            </a:r>
            <a:r>
              <a:rPr lang="en-US" sz="3200" b="0" i="1" u="sng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functional</a:t>
            </a:r>
            <a:r>
              <a:rPr lang="en-US" sz="3200" b="0" i="1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 and </a:t>
            </a:r>
            <a:r>
              <a:rPr lang="en-US" sz="3200" b="0" i="1" u="sng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socio-linguistic</a:t>
            </a:r>
            <a:r>
              <a:rPr lang="en-US" sz="3200" b="0" i="1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 </a:t>
            </a:r>
            <a:br>
              <a:rPr lang="en-US" sz="3200" b="0" i="1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</a:br>
            <a:r>
              <a:rPr lang="en-US" sz="3200" b="0" i="1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knowledge for: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b="0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Integration into Communities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b="0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Competence in Communication 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b="0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Cultural Knowledge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b="0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Interpersonal Skills and Norms</a:t>
            </a:r>
          </a:p>
        </p:txBody>
      </p:sp>
    </p:spTree>
    <p:extLst>
      <p:ext uri="{BB962C8B-B14F-4D97-AF65-F5344CB8AC3E}">
        <p14:creationId xmlns:p14="http://schemas.microsoft.com/office/powerpoint/2010/main" val="96561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A87B2-68A1-4AF0-9FEF-E38133857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4F518-A17B-F74F-8400-FC5A799638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23D15-4617-4E9A-AA24-FF257799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Different Components of Pragmatism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AEA587-6895-47F5-9912-789FC547A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37716"/>
              </p:ext>
            </p:extLst>
          </p:nvPr>
        </p:nvGraphicFramePr>
        <p:xfrm>
          <a:off x="1006996" y="1483145"/>
          <a:ext cx="10346802" cy="252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73401">
                  <a:extLst>
                    <a:ext uri="{9D8B030D-6E8A-4147-A177-3AD203B41FA5}">
                      <a16:colId xmlns:a16="http://schemas.microsoft.com/office/drawing/2014/main" val="1735534358"/>
                    </a:ext>
                  </a:extLst>
                </a:gridCol>
                <a:gridCol w="5173401">
                  <a:extLst>
                    <a:ext uri="{9D8B030D-6E8A-4147-A177-3AD203B41FA5}">
                      <a16:colId xmlns:a16="http://schemas.microsoft.com/office/drawing/2014/main" val="69624491"/>
                    </a:ext>
                  </a:extLst>
                </a:gridCol>
              </a:tblGrid>
              <a:tr h="4291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Mulish" pitchFamily="2" charset="0"/>
                        </a:rPr>
                        <a:t>Socio-Pragmatics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Mulish" pitchFamily="2" charset="0"/>
                        </a:rPr>
                        <a:t>Pragma-Linguistics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53011"/>
                  </a:ext>
                </a:extLst>
              </a:tr>
              <a:tr h="1842933">
                <a:tc>
                  <a:txBody>
                    <a:bodyPr/>
                    <a:lstStyle/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latin typeface="Mulish" pitchFamily="2" charset="0"/>
                        </a:rPr>
                        <a:t>Socially-relevant pragmatism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latin typeface="Mulish" pitchFamily="2" charset="0"/>
                        </a:rPr>
                        <a:t>It is </a:t>
                      </a:r>
                      <a:r>
                        <a:rPr lang="en-US" sz="2800" b="1" dirty="0">
                          <a:latin typeface="Mulish" pitchFamily="2" charset="0"/>
                        </a:rPr>
                        <a:t>culture</a:t>
                      </a:r>
                      <a:r>
                        <a:rPr lang="en-US" sz="2800" dirty="0">
                          <a:latin typeface="Mulish" pitchFamily="2" charset="0"/>
                        </a:rPr>
                        <a:t>-focused </a:t>
                      </a:r>
                      <a:br>
                        <a:rPr lang="en-US" sz="2800" dirty="0">
                          <a:latin typeface="Mulish" pitchFamily="2" charset="0"/>
                        </a:rPr>
                      </a:br>
                      <a:r>
                        <a:rPr lang="en-US" sz="2800" dirty="0">
                          <a:latin typeface="Mulish" pitchFamily="2" charset="0"/>
                        </a:rPr>
                        <a:t>speech or 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latin typeface="Mulish" pitchFamily="2" charset="0"/>
                        </a:rPr>
                        <a:t>Communication-relevant pragmatism</a:t>
                      </a:r>
                    </a:p>
                    <a:p>
                      <a:pPr marL="342900" marR="0" lvl="0" indent="-34290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dirty="0">
                          <a:latin typeface="Mulish" pitchFamily="2" charset="0"/>
                        </a:rPr>
                        <a:t>It is </a:t>
                      </a:r>
                      <a:r>
                        <a:rPr lang="en-US" sz="2800" b="1" dirty="0">
                          <a:latin typeface="Mulish" pitchFamily="2" charset="0"/>
                        </a:rPr>
                        <a:t>language</a:t>
                      </a:r>
                      <a:r>
                        <a:rPr lang="en-US" sz="2800" dirty="0">
                          <a:latin typeface="Mulish" pitchFamily="2" charset="0"/>
                        </a:rPr>
                        <a:t>-focused speech or acts</a:t>
                      </a:r>
                      <a:endParaRPr lang="en-US" sz="2800" cap="small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0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26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83471" y="6199826"/>
            <a:ext cx="6045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64F518-A17B-F74F-8400-FC5A799638A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6997" y="297904"/>
            <a:ext cx="10346803" cy="711201"/>
          </a:xfrm>
        </p:spPr>
        <p:txBody>
          <a:bodyPr>
            <a:normAutofit/>
          </a:bodyPr>
          <a:lstStyle/>
          <a:p>
            <a:r>
              <a:rPr lang="en-US" dirty="0"/>
              <a:t>Socio-Pragmatics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8A75DC-0806-202F-3B85-C53D53D60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1420" y="4853758"/>
            <a:ext cx="2511707" cy="903311"/>
          </a:xfrm>
        </p:spPr>
        <p:txBody>
          <a:bodyPr/>
          <a:lstStyle/>
          <a:p>
            <a:pPr algn="ctr"/>
            <a:r>
              <a:rPr lang="en-US" sz="2400" dirty="0"/>
              <a:t>Social Status 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Social Distance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522A8B4-FFF8-E1C6-879E-60E297D77B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2998" y="4853759"/>
            <a:ext cx="2511707" cy="903311"/>
          </a:xfrm>
        </p:spPr>
        <p:txBody>
          <a:bodyPr/>
          <a:lstStyle/>
          <a:p>
            <a:pPr algn="ctr"/>
            <a:r>
              <a:rPr lang="en-US" sz="2400" dirty="0"/>
              <a:t>Age, Sex </a:t>
            </a:r>
          </a:p>
          <a:p>
            <a:pPr algn="ctr"/>
            <a:r>
              <a:rPr lang="en-US" sz="2400" dirty="0"/>
              <a:t>&amp; </a:t>
            </a:r>
          </a:p>
          <a:p>
            <a:pPr algn="ctr"/>
            <a:r>
              <a:rPr lang="en-US" sz="2400" dirty="0"/>
              <a:t>Physical Setting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90D542C-10F7-66B3-164D-60A2BC77C1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3697" y="4853760"/>
            <a:ext cx="2511707" cy="1139974"/>
          </a:xfrm>
        </p:spPr>
        <p:txBody>
          <a:bodyPr/>
          <a:lstStyle/>
          <a:p>
            <a:pPr algn="ctr"/>
            <a:r>
              <a:rPr lang="en-US" sz="2400" dirty="0"/>
              <a:t>Degree </a:t>
            </a:r>
          </a:p>
          <a:p>
            <a:pPr algn="ctr"/>
            <a:r>
              <a:rPr lang="en-US" sz="2400" dirty="0"/>
              <a:t>of </a:t>
            </a:r>
          </a:p>
          <a:p>
            <a:pPr algn="ctr"/>
            <a:r>
              <a:rPr lang="en-US" sz="2400" dirty="0"/>
              <a:t>Formality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9C48B35-B4B3-719E-6CB2-28F78060C5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6284" y="4918831"/>
            <a:ext cx="2511707" cy="773166"/>
          </a:xfrm>
        </p:spPr>
        <p:txBody>
          <a:bodyPr/>
          <a:lstStyle/>
          <a:p>
            <a:pPr algn="ctr"/>
            <a:r>
              <a:rPr lang="en-US" sz="2400" dirty="0"/>
              <a:t>Directness </a:t>
            </a:r>
          </a:p>
          <a:p>
            <a:pPr algn="ctr"/>
            <a:r>
              <a:rPr lang="en-US" sz="2400" i="1" dirty="0"/>
              <a:t>versus </a:t>
            </a:r>
          </a:p>
          <a:p>
            <a:pPr algn="ctr"/>
            <a:r>
              <a:rPr lang="en-US" sz="2400" dirty="0"/>
              <a:t>Politeness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B063A4-2E7E-7130-797B-24C2CB7A7A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1335" y="1639501"/>
            <a:ext cx="10755093" cy="266217"/>
          </a:xfrm>
        </p:spPr>
        <p:txBody>
          <a:bodyPr/>
          <a:lstStyle/>
          <a:p>
            <a:pPr algn="ctr"/>
            <a:r>
              <a:rPr lang="en-US" sz="2800" b="1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What affects the </a:t>
            </a:r>
            <a:r>
              <a:rPr lang="en-US" sz="2800" b="1" i="0" u="sng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culture-focused</a:t>
            </a:r>
            <a:r>
              <a:rPr lang="en-US" sz="2800" b="1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 speech or acts?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528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983471" y="6199826"/>
            <a:ext cx="604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64F518-A17B-F74F-8400-FC5A799638A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6997" y="365129"/>
            <a:ext cx="10346803" cy="711201"/>
          </a:xfrm>
        </p:spPr>
        <p:txBody>
          <a:bodyPr>
            <a:normAutofit/>
          </a:bodyPr>
          <a:lstStyle/>
          <a:p>
            <a:r>
              <a:rPr lang="en-US" b="1" i="0" kern="1200" dirty="0">
                <a:latin typeface="Mulish" pitchFamily="2" charset="77"/>
                <a:ea typeface="+mj-ea"/>
                <a:cs typeface="+mj-cs"/>
              </a:rPr>
              <a:t>Pragma-Linguistics</a:t>
            </a:r>
            <a:endParaRPr lang="en-US" b="1" i="0" kern="1200" dirty="0">
              <a:solidFill>
                <a:srgbClr val="FF0000"/>
              </a:solidFill>
              <a:latin typeface="Mulish" pitchFamily="2" charset="77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0CC3F-1785-3F6C-B02F-0BFCA86E3A7F}"/>
              </a:ext>
            </a:extLst>
          </p:cNvPr>
          <p:cNvSpPr txBox="1"/>
          <p:nvPr/>
        </p:nvSpPr>
        <p:spPr>
          <a:xfrm>
            <a:off x="1673078" y="1216359"/>
            <a:ext cx="10518922" cy="6138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2800" b="1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What are the </a:t>
            </a:r>
            <a:r>
              <a:rPr lang="en-US" sz="2800" b="1" i="0" u="sng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language-focused</a:t>
            </a:r>
            <a:r>
              <a:rPr lang="en-US" sz="2800" b="1" i="0" kern="1200" dirty="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rPr>
              <a:t> speech or acts?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25544" y="4970525"/>
            <a:ext cx="2251290" cy="51291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Requests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9158227-1D95-1170-0357-733F0CF1B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8691" y="4970525"/>
            <a:ext cx="2511707" cy="428770"/>
          </a:xfrm>
        </p:spPr>
        <p:txBody>
          <a:bodyPr/>
          <a:lstStyle/>
          <a:p>
            <a:pPr algn="ctr"/>
            <a:r>
              <a:rPr lang="en-US" sz="2400" dirty="0"/>
              <a:t>Apologies</a:t>
            </a:r>
          </a:p>
          <a:p>
            <a:pPr algn="ctr"/>
            <a:endParaRPr lang="en-US" sz="240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FD1BB96-FB00-20DC-1192-BC5DE6719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4910" y="4975673"/>
            <a:ext cx="2511707" cy="1066830"/>
          </a:xfrm>
        </p:spPr>
        <p:txBody>
          <a:bodyPr/>
          <a:lstStyle/>
          <a:p>
            <a:pPr algn="ctr"/>
            <a:r>
              <a:rPr lang="en-US" sz="2400" dirty="0"/>
              <a:t>Excuses </a:t>
            </a:r>
          </a:p>
          <a:p>
            <a:pPr algn="ctr"/>
            <a:r>
              <a:rPr lang="en-US" sz="2400" dirty="0"/>
              <a:t>&amp; </a:t>
            </a:r>
          </a:p>
          <a:p>
            <a:pPr algn="ctr"/>
            <a:r>
              <a:rPr lang="en-US" sz="2400" dirty="0"/>
              <a:t>Complaints</a:t>
            </a:r>
          </a:p>
          <a:p>
            <a:endParaRPr lang="en-US" sz="24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3898398-B460-DABA-D5BE-C095E5E547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81130" y="4970525"/>
            <a:ext cx="2511707" cy="1066830"/>
          </a:xfrm>
        </p:spPr>
        <p:txBody>
          <a:bodyPr/>
          <a:lstStyle/>
          <a:p>
            <a:pPr algn="ctr"/>
            <a:r>
              <a:rPr lang="en-US" sz="2400" dirty="0"/>
              <a:t>Invitations </a:t>
            </a:r>
          </a:p>
          <a:p>
            <a:pPr algn="ctr"/>
            <a:r>
              <a:rPr lang="en-US" sz="2400" dirty="0"/>
              <a:t>&amp;</a:t>
            </a:r>
          </a:p>
          <a:p>
            <a:pPr algn="ctr"/>
            <a:r>
              <a:rPr lang="en-US" sz="2400" dirty="0"/>
              <a:t>Refusals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96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228" y="225432"/>
            <a:ext cx="11300272" cy="935800"/>
          </a:xfrm>
        </p:spPr>
        <p:txBody>
          <a:bodyPr>
            <a:noAutofit/>
          </a:bodyPr>
          <a:lstStyle/>
          <a:p>
            <a:r>
              <a:rPr lang="en-US" dirty="0"/>
              <a:t>How to Deal with a Situation Using a Pragmatic Approach?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936" y="1551122"/>
            <a:ext cx="11490772" cy="4691721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spcAft>
                <a:spcPts val="1800"/>
              </a:spcAft>
            </a:pPr>
            <a:r>
              <a:rPr lang="en-US" sz="3000" i="1" dirty="0"/>
              <a:t>An example where an apology </a:t>
            </a:r>
            <a:br>
              <a:rPr lang="en-US" sz="3000" i="1" dirty="0"/>
            </a:br>
            <a:r>
              <a:rPr lang="en-US" sz="3000" i="1" dirty="0"/>
              <a:t>is required: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600" dirty="0"/>
              <a:t>Express your sincere apology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600" dirty="0"/>
              <a:t>Acknowledge your responsibility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600" dirty="0"/>
              <a:t>Show accountability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600" dirty="0"/>
              <a:t>Offer to make amends and repair the situation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AutoNum type="arabicPeriod"/>
            </a:pPr>
            <a:r>
              <a:rPr lang="en-US" sz="2600" dirty="0"/>
              <a:t>Assure that it will not re-occur</a:t>
            </a:r>
          </a:p>
        </p:txBody>
      </p:sp>
      <p:sp>
        <p:nvSpPr>
          <p:cNvPr id="2" name="Slide Number Placeholder 1" hidden="1"/>
          <p:cNvSpPr>
            <a:spLocks noGrp="1"/>
          </p:cNvSpPr>
          <p:nvPr>
            <p:ph type="sldNum" sz="quarter" idx="4294967295"/>
          </p:nvPr>
        </p:nvSpPr>
        <p:spPr>
          <a:xfrm>
            <a:off x="10983471" y="6199826"/>
            <a:ext cx="6045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564F518-A17B-F74F-8400-FC5A799638A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7" name="Picture 6" descr="A picture containing text, screenshot, font, typography&#10;&#10;Description automatically generated">
            <a:extLst>
              <a:ext uri="{FF2B5EF4-FFF2-40B4-BE49-F238E27FC236}">
                <a16:creationId xmlns:a16="http://schemas.microsoft.com/office/drawing/2014/main" id="{89999139-62E2-09A6-34E3-1B3D75E1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4426" y="1551123"/>
            <a:ext cx="4729255" cy="4691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B3BE0-AAB6-E361-5A02-F121E1B90C79}"/>
              </a:ext>
            </a:extLst>
          </p:cNvPr>
          <p:cNvSpPr txBox="1"/>
          <p:nvPr/>
        </p:nvSpPr>
        <p:spPr>
          <a:xfrm>
            <a:off x="7866550" y="6302019"/>
            <a:ext cx="3116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BAC9D3"/>
                </a:solidFill>
                <a:hlinkClick r:id="rId4" tooltip="https://www.flickr.com/photos/deeplifequotes/850503107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rgbClr val="BAC9D3"/>
                </a:solidFill>
              </a:rPr>
              <a:t> by Unknown Author is licensed under </a:t>
            </a:r>
            <a:r>
              <a:rPr lang="en-US" sz="900" dirty="0">
                <a:solidFill>
                  <a:srgbClr val="BAC9D3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>
              <a:solidFill>
                <a:srgbClr val="BAC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ACHEV 1">
      <a:dk1>
        <a:srgbClr val="776E65"/>
      </a:dk1>
      <a:lt1>
        <a:srgbClr val="FEFFFF"/>
      </a:lt1>
      <a:dk2>
        <a:srgbClr val="4CABA6"/>
      </a:dk2>
      <a:lt2>
        <a:srgbClr val="E54B38"/>
      </a:lt2>
      <a:accent1>
        <a:srgbClr val="776E65"/>
      </a:accent1>
      <a:accent2>
        <a:srgbClr val="4CABA6"/>
      </a:accent2>
      <a:accent3>
        <a:srgbClr val="E54B38"/>
      </a:accent3>
      <a:accent4>
        <a:srgbClr val="FFC000"/>
      </a:accent4>
      <a:accent5>
        <a:srgbClr val="BCC25A"/>
      </a:accent5>
      <a:accent6>
        <a:srgbClr val="622C50"/>
      </a:accent6>
      <a:hlink>
        <a:srgbClr val="3F5F7E"/>
      </a:hlink>
      <a:folHlink>
        <a:srgbClr val="A8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338 RB R10 Achev PPT TEMPLATE" id="{8C9D4A74-E736-1E40-A1CB-526E59EF83A9}" vid="{4D4E47AF-0062-2341-B9FB-6742DB025E8E}"/>
    </a:ext>
  </a:extLst>
</a:theme>
</file>

<file path=ppt/theme/theme2.xml><?xml version="1.0" encoding="utf-8"?>
<a:theme xmlns:a="http://schemas.openxmlformats.org/drawingml/2006/main" name="1_Office Theme">
  <a:themeElements>
    <a:clrScheme name="ACHEV 1">
      <a:dk1>
        <a:srgbClr val="776E65"/>
      </a:dk1>
      <a:lt1>
        <a:srgbClr val="FEFFFF"/>
      </a:lt1>
      <a:dk2>
        <a:srgbClr val="4CABA6"/>
      </a:dk2>
      <a:lt2>
        <a:srgbClr val="E54B38"/>
      </a:lt2>
      <a:accent1>
        <a:srgbClr val="776E65"/>
      </a:accent1>
      <a:accent2>
        <a:srgbClr val="4CABA6"/>
      </a:accent2>
      <a:accent3>
        <a:srgbClr val="E54B38"/>
      </a:accent3>
      <a:accent4>
        <a:srgbClr val="FFC000"/>
      </a:accent4>
      <a:accent5>
        <a:srgbClr val="BCC25A"/>
      </a:accent5>
      <a:accent6>
        <a:srgbClr val="622C50"/>
      </a:accent6>
      <a:hlink>
        <a:srgbClr val="3F5F7E"/>
      </a:hlink>
      <a:folHlink>
        <a:srgbClr val="A8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338 RB R10 Achev PPT TEMPLATE" id="{8C9D4A74-E736-1E40-A1CB-526E59EF83A9}" vid="{4D4E47AF-0062-2341-B9FB-6742DB025E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</TotalTime>
  <Words>1856</Words>
  <Application>Microsoft Office PowerPoint</Application>
  <PresentationFormat>Widescreen</PresentationFormat>
  <Paragraphs>272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Gilroy</vt:lpstr>
      <vt:lpstr>Gilroy Light</vt:lpstr>
      <vt:lpstr>Gilroy Medium</vt:lpstr>
      <vt:lpstr>Mulish</vt:lpstr>
      <vt:lpstr>Tempus Sans ITC</vt:lpstr>
      <vt:lpstr>Wingdings</vt:lpstr>
      <vt:lpstr>Office Theme</vt:lpstr>
      <vt:lpstr>1_Office Theme</vt:lpstr>
      <vt:lpstr>CANADIAN WORKPLACE PRAGMATICS</vt:lpstr>
      <vt:lpstr>What We Will Cover Today </vt:lpstr>
      <vt:lpstr>Ice-Breaker Poll</vt:lpstr>
      <vt:lpstr>What is Pragmatism?</vt:lpstr>
      <vt:lpstr>Why is Pragmatism Important to Newcomers to Canada?</vt:lpstr>
      <vt:lpstr>The Different Components of Pragmatism</vt:lpstr>
      <vt:lpstr>Socio-Pragmatics</vt:lpstr>
      <vt:lpstr>Pragma-Linguistics</vt:lpstr>
      <vt:lpstr>How to Deal with a Situation Using a Pragmatic Approach?</vt:lpstr>
      <vt:lpstr>Please Tell Us in the Chat</vt:lpstr>
      <vt:lpstr>The Four “C’s” of Canadian Communication </vt:lpstr>
      <vt:lpstr>Using Diplomatic Language 1</vt:lpstr>
      <vt:lpstr>Using Diplomatic Language 2</vt:lpstr>
      <vt:lpstr>Now we are going to watch a video: Canadian communications softeners        </vt:lpstr>
      <vt:lpstr> Do the activity in the video – then ask for volunteers (students) to try and give the “softer” version of each phrase.     </vt:lpstr>
      <vt:lpstr>Miscommunication 1</vt:lpstr>
      <vt:lpstr>Miscommunication – Correction 1 </vt:lpstr>
      <vt:lpstr>Miscommunication 2</vt:lpstr>
      <vt:lpstr>Miscommunication – Correction 2</vt:lpstr>
      <vt:lpstr>Miscommunication 3</vt:lpstr>
      <vt:lpstr>Miscommunication – Correction 3</vt:lpstr>
      <vt:lpstr>Understanding Cultural Elements of Pragmatism in the Workplace</vt:lpstr>
      <vt:lpstr>PowerPoint Presentation</vt:lpstr>
      <vt:lpstr>Cultural Elements</vt:lpstr>
      <vt:lpstr>Pragmatics Glossary – Examples</vt:lpstr>
      <vt:lpstr>What We Covered Today</vt:lpstr>
      <vt:lpstr>Feedback, please! Q1 of 3</vt:lpstr>
      <vt:lpstr>Feedback: Q2 of 3</vt:lpstr>
      <vt:lpstr>Feedback: Q3 of 3</vt:lpstr>
      <vt:lpstr>Questions?</vt:lpstr>
      <vt:lpstr>Thank You and Contact Details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Qiu</dc:creator>
  <cp:lastModifiedBy>Althea Raymond</cp:lastModifiedBy>
  <cp:revision>515</cp:revision>
  <dcterms:created xsi:type="dcterms:W3CDTF">2020-09-11T18:28:37Z</dcterms:created>
  <dcterms:modified xsi:type="dcterms:W3CDTF">2023-11-22T01:23:20Z</dcterms:modified>
</cp:coreProperties>
</file>