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1"/>
  </p:notesMasterIdLst>
  <p:sldIdLst>
    <p:sldId id="266" r:id="rId5"/>
    <p:sldId id="334" r:id="rId6"/>
    <p:sldId id="327" r:id="rId7"/>
    <p:sldId id="325" r:id="rId8"/>
    <p:sldId id="326" r:id="rId9"/>
    <p:sldId id="393" r:id="rId10"/>
    <p:sldId id="322" r:id="rId11"/>
    <p:sldId id="318" r:id="rId12"/>
    <p:sldId id="329" r:id="rId13"/>
    <p:sldId id="315" r:id="rId14"/>
    <p:sldId id="361" r:id="rId15"/>
    <p:sldId id="394" r:id="rId16"/>
    <p:sldId id="407" r:id="rId17"/>
    <p:sldId id="363" r:id="rId18"/>
    <p:sldId id="309" r:id="rId19"/>
    <p:sldId id="399" r:id="rId20"/>
    <p:sldId id="409" r:id="rId21"/>
    <p:sldId id="335" r:id="rId22"/>
    <p:sldId id="402" r:id="rId23"/>
    <p:sldId id="397" r:id="rId24"/>
    <p:sldId id="411" r:id="rId25"/>
    <p:sldId id="395" r:id="rId26"/>
    <p:sldId id="364" r:id="rId27"/>
    <p:sldId id="365" r:id="rId28"/>
    <p:sldId id="367" r:id="rId29"/>
    <p:sldId id="368" r:id="rId30"/>
    <p:sldId id="356" r:id="rId31"/>
    <p:sldId id="412" r:id="rId32"/>
    <p:sldId id="389" r:id="rId33"/>
    <p:sldId id="391" r:id="rId34"/>
    <p:sldId id="392" r:id="rId35"/>
    <p:sldId id="357" r:id="rId36"/>
    <p:sldId id="413" r:id="rId37"/>
    <p:sldId id="371" r:id="rId38"/>
    <p:sldId id="373" r:id="rId39"/>
    <p:sldId id="380" r:id="rId40"/>
    <p:sldId id="417" r:id="rId41"/>
    <p:sldId id="381" r:id="rId42"/>
    <p:sldId id="416" r:id="rId43"/>
    <p:sldId id="383" r:id="rId44"/>
    <p:sldId id="385" r:id="rId45"/>
    <p:sldId id="384" r:id="rId46"/>
    <p:sldId id="386" r:id="rId47"/>
    <p:sldId id="331" r:id="rId48"/>
    <p:sldId id="341" r:id="rId49"/>
    <p:sldId id="342" r:id="rId50"/>
    <p:sldId id="396" r:id="rId51"/>
    <p:sldId id="406" r:id="rId52"/>
    <p:sldId id="336" r:id="rId53"/>
    <p:sldId id="349" r:id="rId54"/>
    <p:sldId id="350" r:id="rId55"/>
    <p:sldId id="351" r:id="rId56"/>
    <p:sldId id="360" r:id="rId57"/>
    <p:sldId id="410" r:id="rId58"/>
    <p:sldId id="414" r:id="rId59"/>
    <p:sldId id="405" r:id="rId60"/>
    <p:sldId id="418" r:id="rId61"/>
    <p:sldId id="419" r:id="rId62"/>
    <p:sldId id="420" r:id="rId63"/>
    <p:sldId id="421" r:id="rId64"/>
    <p:sldId id="422" r:id="rId65"/>
    <p:sldId id="423" r:id="rId66"/>
    <p:sldId id="424" r:id="rId67"/>
    <p:sldId id="425" r:id="rId68"/>
    <p:sldId id="426" r:id="rId69"/>
    <p:sldId id="427" r:id="rId70"/>
    <p:sldId id="428" r:id="rId71"/>
    <p:sldId id="429" r:id="rId72"/>
    <p:sldId id="430" r:id="rId73"/>
    <p:sldId id="431" r:id="rId74"/>
    <p:sldId id="432" r:id="rId75"/>
    <p:sldId id="433" r:id="rId76"/>
    <p:sldId id="434" r:id="rId77"/>
    <p:sldId id="435" r:id="rId78"/>
    <p:sldId id="436" r:id="rId79"/>
    <p:sldId id="437" r:id="rId8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19" autoAdjust="0"/>
  </p:normalViewPr>
  <p:slideViewPr>
    <p:cSldViewPr snapToGrid="0">
      <p:cViewPr varScale="1">
        <p:scale>
          <a:sx n="115" d="100"/>
          <a:sy n="115" d="100"/>
        </p:scale>
        <p:origin x="224" y="184"/>
      </p:cViewPr>
      <p:guideLst/>
    </p:cSldViewPr>
  </p:slideViewPr>
  <p:notesTextViewPr>
    <p:cViewPr>
      <p:scale>
        <a:sx n="1" d="1"/>
        <a:sy n="1" d="1"/>
      </p:scale>
      <p:origin x="0" y="0"/>
    </p:cViewPr>
  </p:notesTextViewPr>
  <p:notesViewPr>
    <p:cSldViewPr snapToGrid="0">
      <p:cViewPr varScale="1">
        <p:scale>
          <a:sx n="85" d="100"/>
          <a:sy n="85" d="100"/>
        </p:scale>
        <p:origin x="388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1123E-7DCA-4B2D-9564-C249310B29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94905A4-40BE-4590-8F8F-90CA998B5699}">
      <dgm:prSet/>
      <dgm:spPr/>
      <dgm:t>
        <a:bodyPr/>
        <a:lstStyle/>
        <a:p>
          <a:r>
            <a:rPr lang="en-US" b="1"/>
            <a:t>Develop instructions</a:t>
          </a:r>
          <a:r>
            <a:rPr lang="en-US" i="1"/>
            <a:t> </a:t>
          </a:r>
          <a:endParaRPr lang="en-US"/>
        </a:p>
      </dgm:t>
    </dgm:pt>
    <dgm:pt modelId="{1E6E3333-853B-4720-B59E-563D85139A99}" type="parTrans" cxnId="{193EC2C3-6542-4888-8482-F40617BBB8FD}">
      <dgm:prSet/>
      <dgm:spPr/>
      <dgm:t>
        <a:bodyPr/>
        <a:lstStyle/>
        <a:p>
          <a:endParaRPr lang="en-US"/>
        </a:p>
      </dgm:t>
    </dgm:pt>
    <dgm:pt modelId="{1BC69096-A18B-4BBA-B16A-5C54A12CAFAF}" type="sibTrans" cxnId="{193EC2C3-6542-4888-8482-F40617BBB8FD}">
      <dgm:prSet/>
      <dgm:spPr/>
      <dgm:t>
        <a:bodyPr/>
        <a:lstStyle/>
        <a:p>
          <a:endParaRPr lang="en-US"/>
        </a:p>
      </dgm:t>
    </dgm:pt>
    <dgm:pt modelId="{E253B1FF-3FDD-431C-B749-F08F5C38C714}">
      <dgm:prSet/>
      <dgm:spPr/>
      <dgm:t>
        <a:bodyPr/>
        <a:lstStyle/>
        <a:p>
          <a:r>
            <a:rPr lang="en-US" b="1"/>
            <a:t>Generate assignment directions</a:t>
          </a:r>
          <a:r>
            <a:rPr lang="en-US"/>
            <a:t> </a:t>
          </a:r>
        </a:p>
      </dgm:t>
    </dgm:pt>
    <dgm:pt modelId="{827F903B-E80D-47EF-8408-41B896CC06BA}" type="parTrans" cxnId="{40602748-5C53-4AE5-97E6-8A5CA469F4BE}">
      <dgm:prSet/>
      <dgm:spPr/>
      <dgm:t>
        <a:bodyPr/>
        <a:lstStyle/>
        <a:p>
          <a:endParaRPr lang="en-US"/>
        </a:p>
      </dgm:t>
    </dgm:pt>
    <dgm:pt modelId="{7B4A45BA-73DD-49D1-8308-E38A96ADC97E}" type="sibTrans" cxnId="{40602748-5C53-4AE5-97E6-8A5CA469F4BE}">
      <dgm:prSet/>
      <dgm:spPr/>
      <dgm:t>
        <a:bodyPr/>
        <a:lstStyle/>
        <a:p>
          <a:endParaRPr lang="en-US"/>
        </a:p>
      </dgm:t>
    </dgm:pt>
    <dgm:pt modelId="{D9FEE640-36B4-4AA8-923D-65DCDC2C2561}">
      <dgm:prSet/>
      <dgm:spPr/>
      <dgm:t>
        <a:bodyPr/>
        <a:lstStyle/>
        <a:p>
          <a:r>
            <a:rPr lang="en-US" b="1"/>
            <a:t>Create solved examples </a:t>
          </a:r>
          <a:endParaRPr lang="en-US"/>
        </a:p>
      </dgm:t>
    </dgm:pt>
    <dgm:pt modelId="{3889CEC2-F772-4FF9-9A1D-B3A6024433B5}" type="parTrans" cxnId="{822DB531-F3EF-423C-94F2-E5F647D78C9B}">
      <dgm:prSet/>
      <dgm:spPr/>
      <dgm:t>
        <a:bodyPr/>
        <a:lstStyle/>
        <a:p>
          <a:endParaRPr lang="en-US"/>
        </a:p>
      </dgm:t>
    </dgm:pt>
    <dgm:pt modelId="{E9B88B19-145F-4EB7-B764-3625F28BE5E6}" type="sibTrans" cxnId="{822DB531-F3EF-423C-94F2-E5F647D78C9B}">
      <dgm:prSet/>
      <dgm:spPr/>
      <dgm:t>
        <a:bodyPr/>
        <a:lstStyle/>
        <a:p>
          <a:endParaRPr lang="en-US"/>
        </a:p>
      </dgm:t>
    </dgm:pt>
    <dgm:pt modelId="{FE41FE87-F3C8-4E6E-A694-4839ED3D2EA8}">
      <dgm:prSet/>
      <dgm:spPr/>
      <dgm:t>
        <a:bodyPr/>
        <a:lstStyle/>
        <a:p>
          <a:r>
            <a:rPr lang="en-US" b="1"/>
            <a:t>Build a prereading or advance organizer</a:t>
          </a:r>
          <a:r>
            <a:rPr lang="en-US" i="1"/>
            <a:t> </a:t>
          </a:r>
          <a:r>
            <a:rPr lang="en-US"/>
            <a:t>by extracting critical and unfamiliar vocabulary from a chapter and listing keywords with their definitions.</a:t>
          </a:r>
        </a:p>
      </dgm:t>
    </dgm:pt>
    <dgm:pt modelId="{D4230543-0C09-4B48-BEB4-77BB24038B13}" type="parTrans" cxnId="{EB533422-535E-4DFA-B05F-906E43CBA786}">
      <dgm:prSet/>
      <dgm:spPr/>
      <dgm:t>
        <a:bodyPr/>
        <a:lstStyle/>
        <a:p>
          <a:endParaRPr lang="en-US"/>
        </a:p>
      </dgm:t>
    </dgm:pt>
    <dgm:pt modelId="{40E10C8E-5050-47BB-A502-C48BBD978CF5}" type="sibTrans" cxnId="{EB533422-535E-4DFA-B05F-906E43CBA786}">
      <dgm:prSet/>
      <dgm:spPr/>
      <dgm:t>
        <a:bodyPr/>
        <a:lstStyle/>
        <a:p>
          <a:endParaRPr lang="en-US"/>
        </a:p>
      </dgm:t>
    </dgm:pt>
    <dgm:pt modelId="{E04B05EE-D85B-438E-90C9-F66132D4EE2C}">
      <dgm:prSet/>
      <dgm:spPr/>
      <dgm:t>
        <a:bodyPr/>
        <a:lstStyle/>
        <a:p>
          <a:r>
            <a:rPr lang="en-US" b="1"/>
            <a:t>Compose a syllabus</a:t>
          </a:r>
          <a:r>
            <a:rPr lang="en-US"/>
            <a:t> that includes a course schedule, late-submission policies, and a description of how assignments will be graded.</a:t>
          </a:r>
        </a:p>
      </dgm:t>
    </dgm:pt>
    <dgm:pt modelId="{A37A3C72-3FAC-41C5-AD73-418BB6941B34}" type="parTrans" cxnId="{196128FB-A21D-47E2-9D2B-9E14EA9B4B55}">
      <dgm:prSet/>
      <dgm:spPr/>
      <dgm:t>
        <a:bodyPr/>
        <a:lstStyle/>
        <a:p>
          <a:endParaRPr lang="en-US"/>
        </a:p>
      </dgm:t>
    </dgm:pt>
    <dgm:pt modelId="{12C5C85E-B868-460B-BEDB-16637D4F3C6E}" type="sibTrans" cxnId="{196128FB-A21D-47E2-9D2B-9E14EA9B4B55}">
      <dgm:prSet/>
      <dgm:spPr/>
      <dgm:t>
        <a:bodyPr/>
        <a:lstStyle/>
        <a:p>
          <a:endParaRPr lang="en-US"/>
        </a:p>
      </dgm:t>
    </dgm:pt>
    <dgm:pt modelId="{4857BBCA-1E66-461D-955B-E36F507BD003}">
      <dgm:prSet/>
      <dgm:spPr/>
      <dgm:t>
        <a:bodyPr/>
        <a:lstStyle/>
        <a:p>
          <a:r>
            <a:rPr lang="en-US" b="1"/>
            <a:t>Make flash cards</a:t>
          </a:r>
          <a:r>
            <a:rPr lang="en-US"/>
            <a:t> </a:t>
          </a:r>
        </a:p>
      </dgm:t>
    </dgm:pt>
    <dgm:pt modelId="{CF513509-9CA9-4D41-8180-6EF76AE4C86B}" type="parTrans" cxnId="{8A366B9F-480B-4A9D-9D8E-0C775773FCF5}">
      <dgm:prSet/>
      <dgm:spPr/>
      <dgm:t>
        <a:bodyPr/>
        <a:lstStyle/>
        <a:p>
          <a:endParaRPr lang="en-US"/>
        </a:p>
      </dgm:t>
    </dgm:pt>
    <dgm:pt modelId="{079764EF-D6DD-4279-A20C-FA685CE34183}" type="sibTrans" cxnId="{8A366B9F-480B-4A9D-9D8E-0C775773FCF5}">
      <dgm:prSet/>
      <dgm:spPr/>
      <dgm:t>
        <a:bodyPr/>
        <a:lstStyle/>
        <a:p>
          <a:endParaRPr lang="en-US"/>
        </a:p>
      </dgm:t>
    </dgm:pt>
    <dgm:pt modelId="{07B40239-97C2-4DB5-AAB0-5F30C396E73D}">
      <dgm:prSet/>
      <dgm:spPr/>
      <dgm:t>
        <a:bodyPr/>
        <a:lstStyle/>
        <a:p>
          <a:r>
            <a:rPr lang="en-US" b="1"/>
            <a:t>Produce posters</a:t>
          </a:r>
          <a:endParaRPr lang="en-US"/>
        </a:p>
      </dgm:t>
    </dgm:pt>
    <dgm:pt modelId="{5058F2D2-20EA-459D-A4FF-37C613F576C5}" type="parTrans" cxnId="{DDE54C54-759F-421E-B0DA-BAAC72D2BB33}">
      <dgm:prSet/>
      <dgm:spPr/>
      <dgm:t>
        <a:bodyPr/>
        <a:lstStyle/>
        <a:p>
          <a:endParaRPr lang="en-US"/>
        </a:p>
      </dgm:t>
    </dgm:pt>
    <dgm:pt modelId="{D43305F7-1958-4BA6-BA2D-59D99918B10D}" type="sibTrans" cxnId="{DDE54C54-759F-421E-B0DA-BAAC72D2BB33}">
      <dgm:prSet/>
      <dgm:spPr/>
      <dgm:t>
        <a:bodyPr/>
        <a:lstStyle/>
        <a:p>
          <a:endParaRPr lang="en-US"/>
        </a:p>
      </dgm:t>
    </dgm:pt>
    <dgm:pt modelId="{5BD07D88-788E-4B1F-AB94-FBBE9E50D9DD}" type="pres">
      <dgm:prSet presAssocID="{9281123E-7DCA-4B2D-9564-C249310B29B2}" presName="root" presStyleCnt="0">
        <dgm:presLayoutVars>
          <dgm:dir/>
          <dgm:resizeHandles val="exact"/>
        </dgm:presLayoutVars>
      </dgm:prSet>
      <dgm:spPr/>
    </dgm:pt>
    <dgm:pt modelId="{F7DE5C0C-5255-49B4-907A-848BA913346D}" type="pres">
      <dgm:prSet presAssocID="{194905A4-40BE-4590-8F8F-90CA998B5699}" presName="compNode" presStyleCnt="0"/>
      <dgm:spPr/>
    </dgm:pt>
    <dgm:pt modelId="{F09A36A5-7E6C-41B9-97B7-B5E5F2139E1D}" type="pres">
      <dgm:prSet presAssocID="{194905A4-40BE-4590-8F8F-90CA998B5699}" presName="bgRect" presStyleLbl="bgShp" presStyleIdx="0" presStyleCnt="7"/>
      <dgm:spPr/>
    </dgm:pt>
    <dgm:pt modelId="{2A8EDD6F-4ABB-4EB1-9042-BC7FDA23B6C7}" type="pres">
      <dgm:prSet presAssocID="{194905A4-40BE-4590-8F8F-90CA998B569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B4018838-AE37-405A-B0A9-6A6F2E0E1320}" type="pres">
      <dgm:prSet presAssocID="{194905A4-40BE-4590-8F8F-90CA998B5699}" presName="spaceRect" presStyleCnt="0"/>
      <dgm:spPr/>
    </dgm:pt>
    <dgm:pt modelId="{E4720CAF-6812-465F-98D5-B55D5F016958}" type="pres">
      <dgm:prSet presAssocID="{194905A4-40BE-4590-8F8F-90CA998B5699}" presName="parTx" presStyleLbl="revTx" presStyleIdx="0" presStyleCnt="7">
        <dgm:presLayoutVars>
          <dgm:chMax val="0"/>
          <dgm:chPref val="0"/>
        </dgm:presLayoutVars>
      </dgm:prSet>
      <dgm:spPr/>
    </dgm:pt>
    <dgm:pt modelId="{09151176-BDFF-487C-99BC-CD3E6D35190F}" type="pres">
      <dgm:prSet presAssocID="{1BC69096-A18B-4BBA-B16A-5C54A12CAFAF}" presName="sibTrans" presStyleCnt="0"/>
      <dgm:spPr/>
    </dgm:pt>
    <dgm:pt modelId="{47D7C153-140D-4AD3-BA47-D6561BA94E2E}" type="pres">
      <dgm:prSet presAssocID="{E253B1FF-3FDD-431C-B749-F08F5C38C714}" presName="compNode" presStyleCnt="0"/>
      <dgm:spPr/>
    </dgm:pt>
    <dgm:pt modelId="{DD80B143-A6BE-4915-BDC2-0A434ABEA244}" type="pres">
      <dgm:prSet presAssocID="{E253B1FF-3FDD-431C-B749-F08F5C38C714}" presName="bgRect" presStyleLbl="bgShp" presStyleIdx="1" presStyleCnt="7"/>
      <dgm:spPr/>
    </dgm:pt>
    <dgm:pt modelId="{A00B0CF8-567F-4448-8E2B-94EC53B77720}" type="pres">
      <dgm:prSet presAssocID="{E253B1FF-3FDD-431C-B749-F08F5C38C71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5E0D0E4D-895E-48AB-B798-AF32A208D1C0}" type="pres">
      <dgm:prSet presAssocID="{E253B1FF-3FDD-431C-B749-F08F5C38C714}" presName="spaceRect" presStyleCnt="0"/>
      <dgm:spPr/>
    </dgm:pt>
    <dgm:pt modelId="{4C68B547-1811-4CCD-AF9E-F4D1420F9A09}" type="pres">
      <dgm:prSet presAssocID="{E253B1FF-3FDD-431C-B749-F08F5C38C714}" presName="parTx" presStyleLbl="revTx" presStyleIdx="1" presStyleCnt="7">
        <dgm:presLayoutVars>
          <dgm:chMax val="0"/>
          <dgm:chPref val="0"/>
        </dgm:presLayoutVars>
      </dgm:prSet>
      <dgm:spPr/>
    </dgm:pt>
    <dgm:pt modelId="{AB299AA4-29F7-455A-A818-F74576D6FC2F}" type="pres">
      <dgm:prSet presAssocID="{7B4A45BA-73DD-49D1-8308-E38A96ADC97E}" presName="sibTrans" presStyleCnt="0"/>
      <dgm:spPr/>
    </dgm:pt>
    <dgm:pt modelId="{EAA3A09F-F483-4AEC-831A-CE8886106704}" type="pres">
      <dgm:prSet presAssocID="{D9FEE640-36B4-4AA8-923D-65DCDC2C2561}" presName="compNode" presStyleCnt="0"/>
      <dgm:spPr/>
    </dgm:pt>
    <dgm:pt modelId="{62F8735F-3FB7-4D6E-A564-61BEB7BC2B0B}" type="pres">
      <dgm:prSet presAssocID="{D9FEE640-36B4-4AA8-923D-65DCDC2C2561}" presName="bgRect" presStyleLbl="bgShp" presStyleIdx="2" presStyleCnt="7"/>
      <dgm:spPr/>
    </dgm:pt>
    <dgm:pt modelId="{2E18B38A-D86A-423F-A17B-073CDA81D360}" type="pres">
      <dgm:prSet presAssocID="{D9FEE640-36B4-4AA8-923D-65DCDC2C2561}"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6EEA948-1125-45CF-811E-BBEC89ACD88F}" type="pres">
      <dgm:prSet presAssocID="{D9FEE640-36B4-4AA8-923D-65DCDC2C2561}" presName="spaceRect" presStyleCnt="0"/>
      <dgm:spPr/>
    </dgm:pt>
    <dgm:pt modelId="{47593781-B18A-4016-B112-DEB838C569A6}" type="pres">
      <dgm:prSet presAssocID="{D9FEE640-36B4-4AA8-923D-65DCDC2C2561}" presName="parTx" presStyleLbl="revTx" presStyleIdx="2" presStyleCnt="7">
        <dgm:presLayoutVars>
          <dgm:chMax val="0"/>
          <dgm:chPref val="0"/>
        </dgm:presLayoutVars>
      </dgm:prSet>
      <dgm:spPr/>
    </dgm:pt>
    <dgm:pt modelId="{79432567-649C-4892-BA12-9F4513C3D064}" type="pres">
      <dgm:prSet presAssocID="{E9B88B19-145F-4EB7-B764-3625F28BE5E6}" presName="sibTrans" presStyleCnt="0"/>
      <dgm:spPr/>
    </dgm:pt>
    <dgm:pt modelId="{CCBDB3AD-A96F-4008-8A10-E6FE3C6B3F98}" type="pres">
      <dgm:prSet presAssocID="{FE41FE87-F3C8-4E6E-A694-4839ED3D2EA8}" presName="compNode" presStyleCnt="0"/>
      <dgm:spPr/>
    </dgm:pt>
    <dgm:pt modelId="{F2D13E3C-DEE9-4722-BA6B-81A9A5F85843}" type="pres">
      <dgm:prSet presAssocID="{FE41FE87-F3C8-4E6E-A694-4839ED3D2EA8}" presName="bgRect" presStyleLbl="bgShp" presStyleIdx="3" presStyleCnt="7"/>
      <dgm:spPr/>
    </dgm:pt>
    <dgm:pt modelId="{99CD4D6D-8891-4BE0-A9FE-55B3CE081616}" type="pres">
      <dgm:prSet presAssocID="{FE41FE87-F3C8-4E6E-A694-4839ED3D2EA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1207F95D-02FA-416B-95EC-AE59E47F6395}" type="pres">
      <dgm:prSet presAssocID="{FE41FE87-F3C8-4E6E-A694-4839ED3D2EA8}" presName="spaceRect" presStyleCnt="0"/>
      <dgm:spPr/>
    </dgm:pt>
    <dgm:pt modelId="{334DBCDE-2118-49B8-8518-7718A29AAE68}" type="pres">
      <dgm:prSet presAssocID="{FE41FE87-F3C8-4E6E-A694-4839ED3D2EA8}" presName="parTx" presStyleLbl="revTx" presStyleIdx="3" presStyleCnt="7">
        <dgm:presLayoutVars>
          <dgm:chMax val="0"/>
          <dgm:chPref val="0"/>
        </dgm:presLayoutVars>
      </dgm:prSet>
      <dgm:spPr/>
    </dgm:pt>
    <dgm:pt modelId="{62059F65-1786-4638-8C07-80DAA4DB0E29}" type="pres">
      <dgm:prSet presAssocID="{40E10C8E-5050-47BB-A502-C48BBD978CF5}" presName="sibTrans" presStyleCnt="0"/>
      <dgm:spPr/>
    </dgm:pt>
    <dgm:pt modelId="{FD191AEA-707C-44E4-8D3A-3A7EFDF2EC44}" type="pres">
      <dgm:prSet presAssocID="{E04B05EE-D85B-438E-90C9-F66132D4EE2C}" presName="compNode" presStyleCnt="0"/>
      <dgm:spPr/>
    </dgm:pt>
    <dgm:pt modelId="{525B93CF-0676-407F-9DA5-3A3F28EFB1CE}" type="pres">
      <dgm:prSet presAssocID="{E04B05EE-D85B-438E-90C9-F66132D4EE2C}" presName="bgRect" presStyleLbl="bgShp" presStyleIdx="4" presStyleCnt="7"/>
      <dgm:spPr/>
    </dgm:pt>
    <dgm:pt modelId="{B3A0B64D-B220-403C-B6A6-AD4F717C9E66}" type="pres">
      <dgm:prSet presAssocID="{E04B05EE-D85B-438E-90C9-F66132D4EE2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d Book"/>
        </a:ext>
      </dgm:extLst>
    </dgm:pt>
    <dgm:pt modelId="{4C1B7E94-6FDD-48BD-B6B8-0E58E4C0C4F1}" type="pres">
      <dgm:prSet presAssocID="{E04B05EE-D85B-438E-90C9-F66132D4EE2C}" presName="spaceRect" presStyleCnt="0"/>
      <dgm:spPr/>
    </dgm:pt>
    <dgm:pt modelId="{85B2ED41-0953-4EB8-AE3E-C44C3BA9C690}" type="pres">
      <dgm:prSet presAssocID="{E04B05EE-D85B-438E-90C9-F66132D4EE2C}" presName="parTx" presStyleLbl="revTx" presStyleIdx="4" presStyleCnt="7">
        <dgm:presLayoutVars>
          <dgm:chMax val="0"/>
          <dgm:chPref val="0"/>
        </dgm:presLayoutVars>
      </dgm:prSet>
      <dgm:spPr/>
    </dgm:pt>
    <dgm:pt modelId="{82C88D1C-4ECD-446D-9B7E-F23062B80334}" type="pres">
      <dgm:prSet presAssocID="{12C5C85E-B868-460B-BEDB-16637D4F3C6E}" presName="sibTrans" presStyleCnt="0"/>
      <dgm:spPr/>
    </dgm:pt>
    <dgm:pt modelId="{C15E3F46-4BFA-4680-BC01-231DB084B278}" type="pres">
      <dgm:prSet presAssocID="{4857BBCA-1E66-461D-955B-E36F507BD003}" presName="compNode" presStyleCnt="0"/>
      <dgm:spPr/>
    </dgm:pt>
    <dgm:pt modelId="{44100CB2-3072-4436-81C2-98A83E1EB11E}" type="pres">
      <dgm:prSet presAssocID="{4857BBCA-1E66-461D-955B-E36F507BD003}" presName="bgRect" presStyleLbl="bgShp" presStyleIdx="5" presStyleCnt="7"/>
      <dgm:spPr/>
    </dgm:pt>
    <dgm:pt modelId="{05C951F7-92E6-4360-8C09-3879347DE1AE}" type="pres">
      <dgm:prSet presAssocID="{4857BBCA-1E66-461D-955B-E36F507BD00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mera"/>
        </a:ext>
      </dgm:extLst>
    </dgm:pt>
    <dgm:pt modelId="{6D61D8E4-38AF-4B61-8AB6-F0B21733D8CF}" type="pres">
      <dgm:prSet presAssocID="{4857BBCA-1E66-461D-955B-E36F507BD003}" presName="spaceRect" presStyleCnt="0"/>
      <dgm:spPr/>
    </dgm:pt>
    <dgm:pt modelId="{EF48398B-B468-4CC0-B64C-ABD13462D8EE}" type="pres">
      <dgm:prSet presAssocID="{4857BBCA-1E66-461D-955B-E36F507BD003}" presName="parTx" presStyleLbl="revTx" presStyleIdx="5" presStyleCnt="7">
        <dgm:presLayoutVars>
          <dgm:chMax val="0"/>
          <dgm:chPref val="0"/>
        </dgm:presLayoutVars>
      </dgm:prSet>
      <dgm:spPr/>
    </dgm:pt>
    <dgm:pt modelId="{B10EAB76-3163-4BAC-81F8-870FC0329920}" type="pres">
      <dgm:prSet presAssocID="{079764EF-D6DD-4279-A20C-FA685CE34183}" presName="sibTrans" presStyleCnt="0"/>
      <dgm:spPr/>
    </dgm:pt>
    <dgm:pt modelId="{6729E251-3E63-44DA-9AF7-B78AA29792F1}" type="pres">
      <dgm:prSet presAssocID="{07B40239-97C2-4DB5-AAB0-5F30C396E73D}" presName="compNode" presStyleCnt="0"/>
      <dgm:spPr/>
    </dgm:pt>
    <dgm:pt modelId="{73DA93EF-8ED9-4172-A4DF-A7F511FA22E5}" type="pres">
      <dgm:prSet presAssocID="{07B40239-97C2-4DB5-AAB0-5F30C396E73D}" presName="bgRect" presStyleLbl="bgShp" presStyleIdx="6" presStyleCnt="7"/>
      <dgm:spPr/>
    </dgm:pt>
    <dgm:pt modelId="{6F163D02-EA4F-485A-88E8-DB54C5089EBB}" type="pres">
      <dgm:prSet presAssocID="{07B40239-97C2-4DB5-AAB0-5F30C396E73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Newspaper"/>
        </a:ext>
      </dgm:extLst>
    </dgm:pt>
    <dgm:pt modelId="{66AC5781-5538-4BE0-AFB9-3474EA4C61D9}" type="pres">
      <dgm:prSet presAssocID="{07B40239-97C2-4DB5-AAB0-5F30C396E73D}" presName="spaceRect" presStyleCnt="0"/>
      <dgm:spPr/>
    </dgm:pt>
    <dgm:pt modelId="{64F757B6-AD76-43E5-B12A-7FB3BA0E9581}" type="pres">
      <dgm:prSet presAssocID="{07B40239-97C2-4DB5-AAB0-5F30C396E73D}" presName="parTx" presStyleLbl="revTx" presStyleIdx="6" presStyleCnt="7">
        <dgm:presLayoutVars>
          <dgm:chMax val="0"/>
          <dgm:chPref val="0"/>
        </dgm:presLayoutVars>
      </dgm:prSet>
      <dgm:spPr/>
    </dgm:pt>
  </dgm:ptLst>
  <dgm:cxnLst>
    <dgm:cxn modelId="{89B72A00-9A91-43DF-A2FF-7153255CC42C}" type="presOf" srcId="{FE41FE87-F3C8-4E6E-A694-4839ED3D2EA8}" destId="{334DBCDE-2118-49B8-8518-7718A29AAE68}" srcOrd="0" destOrd="0" presId="urn:microsoft.com/office/officeart/2018/2/layout/IconVerticalSolidList"/>
    <dgm:cxn modelId="{BF90C30A-D4C5-46D0-A653-8D5BD4B5CD17}" type="presOf" srcId="{E253B1FF-3FDD-431C-B749-F08F5C38C714}" destId="{4C68B547-1811-4CCD-AF9E-F4D1420F9A09}" srcOrd="0" destOrd="0" presId="urn:microsoft.com/office/officeart/2018/2/layout/IconVerticalSolidList"/>
    <dgm:cxn modelId="{EB533422-535E-4DFA-B05F-906E43CBA786}" srcId="{9281123E-7DCA-4B2D-9564-C249310B29B2}" destId="{FE41FE87-F3C8-4E6E-A694-4839ED3D2EA8}" srcOrd="3" destOrd="0" parTransId="{D4230543-0C09-4B48-BEB4-77BB24038B13}" sibTransId="{40E10C8E-5050-47BB-A502-C48BBD978CF5}"/>
    <dgm:cxn modelId="{822DB531-F3EF-423C-94F2-E5F647D78C9B}" srcId="{9281123E-7DCA-4B2D-9564-C249310B29B2}" destId="{D9FEE640-36B4-4AA8-923D-65DCDC2C2561}" srcOrd="2" destOrd="0" parTransId="{3889CEC2-F772-4FF9-9A1D-B3A6024433B5}" sibTransId="{E9B88B19-145F-4EB7-B764-3625F28BE5E6}"/>
    <dgm:cxn modelId="{40602748-5C53-4AE5-97E6-8A5CA469F4BE}" srcId="{9281123E-7DCA-4B2D-9564-C249310B29B2}" destId="{E253B1FF-3FDD-431C-B749-F08F5C38C714}" srcOrd="1" destOrd="0" parTransId="{827F903B-E80D-47EF-8408-41B896CC06BA}" sibTransId="{7B4A45BA-73DD-49D1-8308-E38A96ADC97E}"/>
    <dgm:cxn modelId="{AD49484D-1190-40D4-8E30-AF26807BB6E1}" type="presOf" srcId="{9281123E-7DCA-4B2D-9564-C249310B29B2}" destId="{5BD07D88-788E-4B1F-AB94-FBBE9E50D9DD}" srcOrd="0" destOrd="0" presId="urn:microsoft.com/office/officeart/2018/2/layout/IconVerticalSolidList"/>
    <dgm:cxn modelId="{DDE54C54-759F-421E-B0DA-BAAC72D2BB33}" srcId="{9281123E-7DCA-4B2D-9564-C249310B29B2}" destId="{07B40239-97C2-4DB5-AAB0-5F30C396E73D}" srcOrd="6" destOrd="0" parTransId="{5058F2D2-20EA-459D-A4FF-37C613F576C5}" sibTransId="{D43305F7-1958-4BA6-BA2D-59D99918B10D}"/>
    <dgm:cxn modelId="{5B353075-6D6B-4B52-B5F3-46D6BAC74575}" type="presOf" srcId="{194905A4-40BE-4590-8F8F-90CA998B5699}" destId="{E4720CAF-6812-465F-98D5-B55D5F016958}" srcOrd="0" destOrd="0" presId="urn:microsoft.com/office/officeart/2018/2/layout/IconVerticalSolidList"/>
    <dgm:cxn modelId="{ED0C6D7A-0631-48AF-99D9-DD7FFD211437}" type="presOf" srcId="{07B40239-97C2-4DB5-AAB0-5F30C396E73D}" destId="{64F757B6-AD76-43E5-B12A-7FB3BA0E9581}" srcOrd="0" destOrd="0" presId="urn:microsoft.com/office/officeart/2018/2/layout/IconVerticalSolidList"/>
    <dgm:cxn modelId="{8A366B9F-480B-4A9D-9D8E-0C775773FCF5}" srcId="{9281123E-7DCA-4B2D-9564-C249310B29B2}" destId="{4857BBCA-1E66-461D-955B-E36F507BD003}" srcOrd="5" destOrd="0" parTransId="{CF513509-9CA9-4D41-8180-6EF76AE4C86B}" sibTransId="{079764EF-D6DD-4279-A20C-FA685CE34183}"/>
    <dgm:cxn modelId="{8E1C97B9-9967-4CA2-8286-378B01CDBC45}" type="presOf" srcId="{E04B05EE-D85B-438E-90C9-F66132D4EE2C}" destId="{85B2ED41-0953-4EB8-AE3E-C44C3BA9C690}" srcOrd="0" destOrd="0" presId="urn:microsoft.com/office/officeart/2018/2/layout/IconVerticalSolidList"/>
    <dgm:cxn modelId="{FC8CB1C3-4DAB-402E-A696-E1A34973D57F}" type="presOf" srcId="{4857BBCA-1E66-461D-955B-E36F507BD003}" destId="{EF48398B-B468-4CC0-B64C-ABD13462D8EE}" srcOrd="0" destOrd="0" presId="urn:microsoft.com/office/officeart/2018/2/layout/IconVerticalSolidList"/>
    <dgm:cxn modelId="{193EC2C3-6542-4888-8482-F40617BBB8FD}" srcId="{9281123E-7DCA-4B2D-9564-C249310B29B2}" destId="{194905A4-40BE-4590-8F8F-90CA998B5699}" srcOrd="0" destOrd="0" parTransId="{1E6E3333-853B-4720-B59E-563D85139A99}" sibTransId="{1BC69096-A18B-4BBA-B16A-5C54A12CAFAF}"/>
    <dgm:cxn modelId="{8BE837D4-9A8D-40BE-9F27-7747F396FD88}" type="presOf" srcId="{D9FEE640-36B4-4AA8-923D-65DCDC2C2561}" destId="{47593781-B18A-4016-B112-DEB838C569A6}" srcOrd="0" destOrd="0" presId="urn:microsoft.com/office/officeart/2018/2/layout/IconVerticalSolidList"/>
    <dgm:cxn modelId="{196128FB-A21D-47E2-9D2B-9E14EA9B4B55}" srcId="{9281123E-7DCA-4B2D-9564-C249310B29B2}" destId="{E04B05EE-D85B-438E-90C9-F66132D4EE2C}" srcOrd="4" destOrd="0" parTransId="{A37A3C72-3FAC-41C5-AD73-418BB6941B34}" sibTransId="{12C5C85E-B868-460B-BEDB-16637D4F3C6E}"/>
    <dgm:cxn modelId="{0E239BB6-F40C-4A6D-975E-C665DE66F610}" type="presParOf" srcId="{5BD07D88-788E-4B1F-AB94-FBBE9E50D9DD}" destId="{F7DE5C0C-5255-49B4-907A-848BA913346D}" srcOrd="0" destOrd="0" presId="urn:microsoft.com/office/officeart/2018/2/layout/IconVerticalSolidList"/>
    <dgm:cxn modelId="{ED77F1F4-44D0-4EAF-AAC5-4F4D9065EBE8}" type="presParOf" srcId="{F7DE5C0C-5255-49B4-907A-848BA913346D}" destId="{F09A36A5-7E6C-41B9-97B7-B5E5F2139E1D}" srcOrd="0" destOrd="0" presId="urn:microsoft.com/office/officeart/2018/2/layout/IconVerticalSolidList"/>
    <dgm:cxn modelId="{F28534EF-ED2F-4A65-B4E7-D288BB3ACD0A}" type="presParOf" srcId="{F7DE5C0C-5255-49B4-907A-848BA913346D}" destId="{2A8EDD6F-4ABB-4EB1-9042-BC7FDA23B6C7}" srcOrd="1" destOrd="0" presId="urn:microsoft.com/office/officeart/2018/2/layout/IconVerticalSolidList"/>
    <dgm:cxn modelId="{EE77E929-BF6F-441A-AC19-1699EC4C61A8}" type="presParOf" srcId="{F7DE5C0C-5255-49B4-907A-848BA913346D}" destId="{B4018838-AE37-405A-B0A9-6A6F2E0E1320}" srcOrd="2" destOrd="0" presId="urn:microsoft.com/office/officeart/2018/2/layout/IconVerticalSolidList"/>
    <dgm:cxn modelId="{55B1D32C-2785-4A2E-9581-32D9ADAC98E5}" type="presParOf" srcId="{F7DE5C0C-5255-49B4-907A-848BA913346D}" destId="{E4720CAF-6812-465F-98D5-B55D5F016958}" srcOrd="3" destOrd="0" presId="urn:microsoft.com/office/officeart/2018/2/layout/IconVerticalSolidList"/>
    <dgm:cxn modelId="{3449647F-63C7-4D87-B583-2949F3EC5ADC}" type="presParOf" srcId="{5BD07D88-788E-4B1F-AB94-FBBE9E50D9DD}" destId="{09151176-BDFF-487C-99BC-CD3E6D35190F}" srcOrd="1" destOrd="0" presId="urn:microsoft.com/office/officeart/2018/2/layout/IconVerticalSolidList"/>
    <dgm:cxn modelId="{C9ADE554-7040-49DC-975A-F1BC6814D1FB}" type="presParOf" srcId="{5BD07D88-788E-4B1F-AB94-FBBE9E50D9DD}" destId="{47D7C153-140D-4AD3-BA47-D6561BA94E2E}" srcOrd="2" destOrd="0" presId="urn:microsoft.com/office/officeart/2018/2/layout/IconVerticalSolidList"/>
    <dgm:cxn modelId="{5BAA5475-B10C-45FB-AB9D-29A0796D22D3}" type="presParOf" srcId="{47D7C153-140D-4AD3-BA47-D6561BA94E2E}" destId="{DD80B143-A6BE-4915-BDC2-0A434ABEA244}" srcOrd="0" destOrd="0" presId="urn:microsoft.com/office/officeart/2018/2/layout/IconVerticalSolidList"/>
    <dgm:cxn modelId="{BC3D80C9-E4DF-4AB5-B2E2-E4D677070D45}" type="presParOf" srcId="{47D7C153-140D-4AD3-BA47-D6561BA94E2E}" destId="{A00B0CF8-567F-4448-8E2B-94EC53B77720}" srcOrd="1" destOrd="0" presId="urn:microsoft.com/office/officeart/2018/2/layout/IconVerticalSolidList"/>
    <dgm:cxn modelId="{8078F3AF-538C-4504-BB0F-843FF93BB800}" type="presParOf" srcId="{47D7C153-140D-4AD3-BA47-D6561BA94E2E}" destId="{5E0D0E4D-895E-48AB-B798-AF32A208D1C0}" srcOrd="2" destOrd="0" presId="urn:microsoft.com/office/officeart/2018/2/layout/IconVerticalSolidList"/>
    <dgm:cxn modelId="{CD4D47B8-0E79-4767-BEB4-C4A1211E12B2}" type="presParOf" srcId="{47D7C153-140D-4AD3-BA47-D6561BA94E2E}" destId="{4C68B547-1811-4CCD-AF9E-F4D1420F9A09}" srcOrd="3" destOrd="0" presId="urn:microsoft.com/office/officeart/2018/2/layout/IconVerticalSolidList"/>
    <dgm:cxn modelId="{43BE3D2E-F264-46BF-96BE-515DC9E312FD}" type="presParOf" srcId="{5BD07D88-788E-4B1F-AB94-FBBE9E50D9DD}" destId="{AB299AA4-29F7-455A-A818-F74576D6FC2F}" srcOrd="3" destOrd="0" presId="urn:microsoft.com/office/officeart/2018/2/layout/IconVerticalSolidList"/>
    <dgm:cxn modelId="{EBDE16A5-BCA1-4E34-9ACA-82E0E253191A}" type="presParOf" srcId="{5BD07D88-788E-4B1F-AB94-FBBE9E50D9DD}" destId="{EAA3A09F-F483-4AEC-831A-CE8886106704}" srcOrd="4" destOrd="0" presId="urn:microsoft.com/office/officeart/2018/2/layout/IconVerticalSolidList"/>
    <dgm:cxn modelId="{C92CFC39-0059-4B0E-9831-9AA408FD9877}" type="presParOf" srcId="{EAA3A09F-F483-4AEC-831A-CE8886106704}" destId="{62F8735F-3FB7-4D6E-A564-61BEB7BC2B0B}" srcOrd="0" destOrd="0" presId="urn:microsoft.com/office/officeart/2018/2/layout/IconVerticalSolidList"/>
    <dgm:cxn modelId="{E9974FDE-AF45-479D-8549-938D8EF81B97}" type="presParOf" srcId="{EAA3A09F-F483-4AEC-831A-CE8886106704}" destId="{2E18B38A-D86A-423F-A17B-073CDA81D360}" srcOrd="1" destOrd="0" presId="urn:microsoft.com/office/officeart/2018/2/layout/IconVerticalSolidList"/>
    <dgm:cxn modelId="{A49150BE-F63C-47DC-9718-E60B09D7D5AE}" type="presParOf" srcId="{EAA3A09F-F483-4AEC-831A-CE8886106704}" destId="{B6EEA948-1125-45CF-811E-BBEC89ACD88F}" srcOrd="2" destOrd="0" presId="urn:microsoft.com/office/officeart/2018/2/layout/IconVerticalSolidList"/>
    <dgm:cxn modelId="{0F2CBDF9-FFE8-4826-AB1B-1B2324D69982}" type="presParOf" srcId="{EAA3A09F-F483-4AEC-831A-CE8886106704}" destId="{47593781-B18A-4016-B112-DEB838C569A6}" srcOrd="3" destOrd="0" presId="urn:microsoft.com/office/officeart/2018/2/layout/IconVerticalSolidList"/>
    <dgm:cxn modelId="{F858BA24-52C2-40C2-BBE5-C7CC86C702E0}" type="presParOf" srcId="{5BD07D88-788E-4B1F-AB94-FBBE9E50D9DD}" destId="{79432567-649C-4892-BA12-9F4513C3D064}" srcOrd="5" destOrd="0" presId="urn:microsoft.com/office/officeart/2018/2/layout/IconVerticalSolidList"/>
    <dgm:cxn modelId="{62E330B1-F2E5-44AF-BE54-91662CD42987}" type="presParOf" srcId="{5BD07D88-788E-4B1F-AB94-FBBE9E50D9DD}" destId="{CCBDB3AD-A96F-4008-8A10-E6FE3C6B3F98}" srcOrd="6" destOrd="0" presId="urn:microsoft.com/office/officeart/2018/2/layout/IconVerticalSolidList"/>
    <dgm:cxn modelId="{6890B2AC-C8CC-4D4F-9CF4-CCDDF609A513}" type="presParOf" srcId="{CCBDB3AD-A96F-4008-8A10-E6FE3C6B3F98}" destId="{F2D13E3C-DEE9-4722-BA6B-81A9A5F85843}" srcOrd="0" destOrd="0" presId="urn:microsoft.com/office/officeart/2018/2/layout/IconVerticalSolidList"/>
    <dgm:cxn modelId="{608DB252-90F8-49B8-98D7-96E3B63D64E3}" type="presParOf" srcId="{CCBDB3AD-A96F-4008-8A10-E6FE3C6B3F98}" destId="{99CD4D6D-8891-4BE0-A9FE-55B3CE081616}" srcOrd="1" destOrd="0" presId="urn:microsoft.com/office/officeart/2018/2/layout/IconVerticalSolidList"/>
    <dgm:cxn modelId="{D3B5E215-77C0-4D9C-B52B-7B89DC269068}" type="presParOf" srcId="{CCBDB3AD-A96F-4008-8A10-E6FE3C6B3F98}" destId="{1207F95D-02FA-416B-95EC-AE59E47F6395}" srcOrd="2" destOrd="0" presId="urn:microsoft.com/office/officeart/2018/2/layout/IconVerticalSolidList"/>
    <dgm:cxn modelId="{8EA79819-ACE1-42C0-B6A9-DCC284B76410}" type="presParOf" srcId="{CCBDB3AD-A96F-4008-8A10-E6FE3C6B3F98}" destId="{334DBCDE-2118-49B8-8518-7718A29AAE68}" srcOrd="3" destOrd="0" presId="urn:microsoft.com/office/officeart/2018/2/layout/IconVerticalSolidList"/>
    <dgm:cxn modelId="{781E35C9-4B9E-43F4-8FC2-9D6EAAC5D340}" type="presParOf" srcId="{5BD07D88-788E-4B1F-AB94-FBBE9E50D9DD}" destId="{62059F65-1786-4638-8C07-80DAA4DB0E29}" srcOrd="7" destOrd="0" presId="urn:microsoft.com/office/officeart/2018/2/layout/IconVerticalSolidList"/>
    <dgm:cxn modelId="{16F839C8-2E5F-4060-838F-C02490491428}" type="presParOf" srcId="{5BD07D88-788E-4B1F-AB94-FBBE9E50D9DD}" destId="{FD191AEA-707C-44E4-8D3A-3A7EFDF2EC44}" srcOrd="8" destOrd="0" presId="urn:microsoft.com/office/officeart/2018/2/layout/IconVerticalSolidList"/>
    <dgm:cxn modelId="{623F65B4-EDAA-44FD-AC87-31BCF68B38A6}" type="presParOf" srcId="{FD191AEA-707C-44E4-8D3A-3A7EFDF2EC44}" destId="{525B93CF-0676-407F-9DA5-3A3F28EFB1CE}" srcOrd="0" destOrd="0" presId="urn:microsoft.com/office/officeart/2018/2/layout/IconVerticalSolidList"/>
    <dgm:cxn modelId="{BCAA1C1F-3E66-45CA-97A0-12B91AB5B19D}" type="presParOf" srcId="{FD191AEA-707C-44E4-8D3A-3A7EFDF2EC44}" destId="{B3A0B64D-B220-403C-B6A6-AD4F717C9E66}" srcOrd="1" destOrd="0" presId="urn:microsoft.com/office/officeart/2018/2/layout/IconVerticalSolidList"/>
    <dgm:cxn modelId="{2968F33D-9080-4933-A82F-25B27D89E683}" type="presParOf" srcId="{FD191AEA-707C-44E4-8D3A-3A7EFDF2EC44}" destId="{4C1B7E94-6FDD-48BD-B6B8-0E58E4C0C4F1}" srcOrd="2" destOrd="0" presId="urn:microsoft.com/office/officeart/2018/2/layout/IconVerticalSolidList"/>
    <dgm:cxn modelId="{37D7CE35-39B1-43D8-8BF1-53F6E4E7AF83}" type="presParOf" srcId="{FD191AEA-707C-44E4-8D3A-3A7EFDF2EC44}" destId="{85B2ED41-0953-4EB8-AE3E-C44C3BA9C690}" srcOrd="3" destOrd="0" presId="urn:microsoft.com/office/officeart/2018/2/layout/IconVerticalSolidList"/>
    <dgm:cxn modelId="{E685D02B-7D00-4DE2-B230-06EF35A96D4A}" type="presParOf" srcId="{5BD07D88-788E-4B1F-AB94-FBBE9E50D9DD}" destId="{82C88D1C-4ECD-446D-9B7E-F23062B80334}" srcOrd="9" destOrd="0" presId="urn:microsoft.com/office/officeart/2018/2/layout/IconVerticalSolidList"/>
    <dgm:cxn modelId="{C4E59073-0355-4C28-AE17-61D9EB8A41A8}" type="presParOf" srcId="{5BD07D88-788E-4B1F-AB94-FBBE9E50D9DD}" destId="{C15E3F46-4BFA-4680-BC01-231DB084B278}" srcOrd="10" destOrd="0" presId="urn:microsoft.com/office/officeart/2018/2/layout/IconVerticalSolidList"/>
    <dgm:cxn modelId="{8308E1CE-35C9-4850-AF1B-E7BFB8435A05}" type="presParOf" srcId="{C15E3F46-4BFA-4680-BC01-231DB084B278}" destId="{44100CB2-3072-4436-81C2-98A83E1EB11E}" srcOrd="0" destOrd="0" presId="urn:microsoft.com/office/officeart/2018/2/layout/IconVerticalSolidList"/>
    <dgm:cxn modelId="{B1ABF522-A78F-4B16-9497-0DB4EEA35500}" type="presParOf" srcId="{C15E3F46-4BFA-4680-BC01-231DB084B278}" destId="{05C951F7-92E6-4360-8C09-3879347DE1AE}" srcOrd="1" destOrd="0" presId="urn:microsoft.com/office/officeart/2018/2/layout/IconVerticalSolidList"/>
    <dgm:cxn modelId="{93D986F5-281D-463B-B630-645A34D10E3B}" type="presParOf" srcId="{C15E3F46-4BFA-4680-BC01-231DB084B278}" destId="{6D61D8E4-38AF-4B61-8AB6-F0B21733D8CF}" srcOrd="2" destOrd="0" presId="urn:microsoft.com/office/officeart/2018/2/layout/IconVerticalSolidList"/>
    <dgm:cxn modelId="{48FE366C-567A-4A1A-8EBF-6480C990A0FF}" type="presParOf" srcId="{C15E3F46-4BFA-4680-BC01-231DB084B278}" destId="{EF48398B-B468-4CC0-B64C-ABD13462D8EE}" srcOrd="3" destOrd="0" presId="urn:microsoft.com/office/officeart/2018/2/layout/IconVerticalSolidList"/>
    <dgm:cxn modelId="{B2B93A00-E08E-4405-B6B4-F66829FEC827}" type="presParOf" srcId="{5BD07D88-788E-4B1F-AB94-FBBE9E50D9DD}" destId="{B10EAB76-3163-4BAC-81F8-870FC0329920}" srcOrd="11" destOrd="0" presId="urn:microsoft.com/office/officeart/2018/2/layout/IconVerticalSolidList"/>
    <dgm:cxn modelId="{3C8534F1-1FFD-4DEF-A9A7-2CA8E76A0FF0}" type="presParOf" srcId="{5BD07D88-788E-4B1F-AB94-FBBE9E50D9DD}" destId="{6729E251-3E63-44DA-9AF7-B78AA29792F1}" srcOrd="12" destOrd="0" presId="urn:microsoft.com/office/officeart/2018/2/layout/IconVerticalSolidList"/>
    <dgm:cxn modelId="{BE2FAD19-2BDF-4E6A-83E1-587C336B9CF5}" type="presParOf" srcId="{6729E251-3E63-44DA-9AF7-B78AA29792F1}" destId="{73DA93EF-8ED9-4172-A4DF-A7F511FA22E5}" srcOrd="0" destOrd="0" presId="urn:microsoft.com/office/officeart/2018/2/layout/IconVerticalSolidList"/>
    <dgm:cxn modelId="{87FD66B7-D112-409F-A284-51D4B29843E4}" type="presParOf" srcId="{6729E251-3E63-44DA-9AF7-B78AA29792F1}" destId="{6F163D02-EA4F-485A-88E8-DB54C5089EBB}" srcOrd="1" destOrd="0" presId="urn:microsoft.com/office/officeart/2018/2/layout/IconVerticalSolidList"/>
    <dgm:cxn modelId="{CFC3256D-97FB-4031-9420-1D59AD7B56BC}" type="presParOf" srcId="{6729E251-3E63-44DA-9AF7-B78AA29792F1}" destId="{66AC5781-5538-4BE0-AFB9-3474EA4C61D9}" srcOrd="2" destOrd="0" presId="urn:microsoft.com/office/officeart/2018/2/layout/IconVerticalSolidList"/>
    <dgm:cxn modelId="{381AF385-E9E8-48C3-888A-08828C652538}" type="presParOf" srcId="{6729E251-3E63-44DA-9AF7-B78AA29792F1}" destId="{64F757B6-AD76-43E5-B12A-7FB3BA0E958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819CC5-1C43-48A8-9E14-F1B9DACA1EC9}" type="doc">
      <dgm:prSet loTypeId="urn:microsoft.com/office/officeart/2016/7/layout/LinearBlockProcessNumbered" loCatId="process" qsTypeId="urn:microsoft.com/office/officeart/2005/8/quickstyle/simple1" qsCatId="simple" csTypeId="urn:microsoft.com/office/officeart/2005/8/colors/colorful5" csCatId="colorful"/>
      <dgm:spPr/>
      <dgm:t>
        <a:bodyPr/>
        <a:lstStyle/>
        <a:p>
          <a:endParaRPr lang="en-US"/>
        </a:p>
      </dgm:t>
    </dgm:pt>
    <dgm:pt modelId="{17B87D7F-4D78-4667-A0F3-98743CEDAAD3}">
      <dgm:prSet/>
      <dgm:spPr/>
      <dgm:t>
        <a:bodyPr/>
        <a:lstStyle/>
        <a:p>
          <a:r>
            <a:rPr lang="en-US" b="1"/>
            <a:t>Tailor learning events to students’ interests</a:t>
          </a:r>
          <a:endParaRPr lang="en-US"/>
        </a:p>
      </dgm:t>
    </dgm:pt>
    <dgm:pt modelId="{7258AA6F-D82A-428F-8276-740A2483D69B}" type="parTrans" cxnId="{7F55224C-98D7-4D6F-B07D-8A20F19F18FB}">
      <dgm:prSet/>
      <dgm:spPr/>
      <dgm:t>
        <a:bodyPr/>
        <a:lstStyle/>
        <a:p>
          <a:endParaRPr lang="en-US"/>
        </a:p>
      </dgm:t>
    </dgm:pt>
    <dgm:pt modelId="{31E84E2E-D80B-4745-928D-DC597FFC5542}" type="sibTrans" cxnId="{7F55224C-98D7-4D6F-B07D-8A20F19F18FB}">
      <dgm:prSet phldrT="01" phldr="0"/>
      <dgm:spPr/>
      <dgm:t>
        <a:bodyPr/>
        <a:lstStyle/>
        <a:p>
          <a:r>
            <a:rPr lang="en-US"/>
            <a:t>01</a:t>
          </a:r>
        </a:p>
      </dgm:t>
    </dgm:pt>
    <dgm:pt modelId="{619032FC-416C-4F97-B565-E6BBE101505A}">
      <dgm:prSet/>
      <dgm:spPr/>
      <dgm:t>
        <a:bodyPr/>
        <a:lstStyle/>
        <a:p>
          <a:r>
            <a:rPr lang="en-US" b="1"/>
            <a:t>Include local culture</a:t>
          </a:r>
          <a:endParaRPr lang="en-US"/>
        </a:p>
      </dgm:t>
    </dgm:pt>
    <dgm:pt modelId="{A89C8E29-B072-49EB-93FC-6C3D2C48324F}" type="parTrans" cxnId="{B7EE8722-B196-41D9-A85C-46332F5CFDD0}">
      <dgm:prSet/>
      <dgm:spPr/>
      <dgm:t>
        <a:bodyPr/>
        <a:lstStyle/>
        <a:p>
          <a:endParaRPr lang="en-US"/>
        </a:p>
      </dgm:t>
    </dgm:pt>
    <dgm:pt modelId="{B1CADD52-B37D-4BA0-AEA5-A2AF7F6C022B}" type="sibTrans" cxnId="{B7EE8722-B196-41D9-A85C-46332F5CFDD0}">
      <dgm:prSet phldrT="02" phldr="0"/>
      <dgm:spPr/>
      <dgm:t>
        <a:bodyPr/>
        <a:lstStyle/>
        <a:p>
          <a:r>
            <a:rPr lang="en-US"/>
            <a:t>02</a:t>
          </a:r>
        </a:p>
      </dgm:t>
    </dgm:pt>
    <dgm:pt modelId="{F3DA2756-396D-4BA6-8A8D-3CB265F39BF6}">
      <dgm:prSet/>
      <dgm:spPr/>
      <dgm:t>
        <a:bodyPr/>
        <a:lstStyle/>
        <a:p>
          <a:r>
            <a:rPr lang="en-US" b="1"/>
            <a:t>Use students' names and locations in learning objects</a:t>
          </a:r>
          <a:endParaRPr lang="en-US"/>
        </a:p>
      </dgm:t>
    </dgm:pt>
    <dgm:pt modelId="{F04930CB-1CB5-45CA-80CA-F761617433B9}" type="parTrans" cxnId="{7A5ED371-E12A-4BFE-9F5E-CFF4F845194E}">
      <dgm:prSet/>
      <dgm:spPr/>
      <dgm:t>
        <a:bodyPr/>
        <a:lstStyle/>
        <a:p>
          <a:endParaRPr lang="en-US"/>
        </a:p>
      </dgm:t>
    </dgm:pt>
    <dgm:pt modelId="{A1BE2F31-331F-4C04-9193-5ACECDB26E5B}" type="sibTrans" cxnId="{7A5ED371-E12A-4BFE-9F5E-CFF4F845194E}">
      <dgm:prSet phldrT="03" phldr="0"/>
      <dgm:spPr/>
      <dgm:t>
        <a:bodyPr/>
        <a:lstStyle/>
        <a:p>
          <a:r>
            <a:rPr lang="en-US"/>
            <a:t>03</a:t>
          </a:r>
        </a:p>
      </dgm:t>
    </dgm:pt>
    <dgm:pt modelId="{4146A93B-7DD8-4B17-9AAC-ED4323187600}" type="pres">
      <dgm:prSet presAssocID="{B8819CC5-1C43-48A8-9E14-F1B9DACA1EC9}" presName="Name0" presStyleCnt="0">
        <dgm:presLayoutVars>
          <dgm:animLvl val="lvl"/>
          <dgm:resizeHandles val="exact"/>
        </dgm:presLayoutVars>
      </dgm:prSet>
      <dgm:spPr/>
    </dgm:pt>
    <dgm:pt modelId="{4B6792B4-0B07-4151-B656-25FC86B13A88}" type="pres">
      <dgm:prSet presAssocID="{17B87D7F-4D78-4667-A0F3-98743CEDAAD3}" presName="compositeNode" presStyleCnt="0">
        <dgm:presLayoutVars>
          <dgm:bulletEnabled val="1"/>
        </dgm:presLayoutVars>
      </dgm:prSet>
      <dgm:spPr/>
    </dgm:pt>
    <dgm:pt modelId="{F9C98FF8-22F9-4AAF-A249-A773D4B0883C}" type="pres">
      <dgm:prSet presAssocID="{17B87D7F-4D78-4667-A0F3-98743CEDAAD3}" presName="bgRect" presStyleLbl="alignNode1" presStyleIdx="0" presStyleCnt="3"/>
      <dgm:spPr/>
    </dgm:pt>
    <dgm:pt modelId="{5A862E49-AC39-400E-B6B7-B6F651F877FD}" type="pres">
      <dgm:prSet presAssocID="{31E84E2E-D80B-4745-928D-DC597FFC5542}" presName="sibTransNodeRect" presStyleLbl="alignNode1" presStyleIdx="0" presStyleCnt="3">
        <dgm:presLayoutVars>
          <dgm:chMax val="0"/>
          <dgm:bulletEnabled val="1"/>
        </dgm:presLayoutVars>
      </dgm:prSet>
      <dgm:spPr/>
    </dgm:pt>
    <dgm:pt modelId="{6CF4AEA9-DBDA-43BB-AD8E-EBA762D97547}" type="pres">
      <dgm:prSet presAssocID="{17B87D7F-4D78-4667-A0F3-98743CEDAAD3}" presName="nodeRect" presStyleLbl="alignNode1" presStyleIdx="0" presStyleCnt="3">
        <dgm:presLayoutVars>
          <dgm:bulletEnabled val="1"/>
        </dgm:presLayoutVars>
      </dgm:prSet>
      <dgm:spPr/>
    </dgm:pt>
    <dgm:pt modelId="{46A3B899-50EE-48E3-BE3E-272F9A0E9DD8}" type="pres">
      <dgm:prSet presAssocID="{31E84E2E-D80B-4745-928D-DC597FFC5542}" presName="sibTrans" presStyleCnt="0"/>
      <dgm:spPr/>
    </dgm:pt>
    <dgm:pt modelId="{9313FC59-BEE9-4DB8-8FB8-6B472429BC93}" type="pres">
      <dgm:prSet presAssocID="{619032FC-416C-4F97-B565-E6BBE101505A}" presName="compositeNode" presStyleCnt="0">
        <dgm:presLayoutVars>
          <dgm:bulletEnabled val="1"/>
        </dgm:presLayoutVars>
      </dgm:prSet>
      <dgm:spPr/>
    </dgm:pt>
    <dgm:pt modelId="{D3CFEE46-56CC-4170-A9AE-59A654F5DA9E}" type="pres">
      <dgm:prSet presAssocID="{619032FC-416C-4F97-B565-E6BBE101505A}" presName="bgRect" presStyleLbl="alignNode1" presStyleIdx="1" presStyleCnt="3"/>
      <dgm:spPr/>
    </dgm:pt>
    <dgm:pt modelId="{251F53F9-F63B-4B54-A1CD-FD539D0D11BC}" type="pres">
      <dgm:prSet presAssocID="{B1CADD52-B37D-4BA0-AEA5-A2AF7F6C022B}" presName="sibTransNodeRect" presStyleLbl="alignNode1" presStyleIdx="1" presStyleCnt="3">
        <dgm:presLayoutVars>
          <dgm:chMax val="0"/>
          <dgm:bulletEnabled val="1"/>
        </dgm:presLayoutVars>
      </dgm:prSet>
      <dgm:spPr/>
    </dgm:pt>
    <dgm:pt modelId="{59270342-8F16-4B62-8DA3-4EAEDDC5FBBB}" type="pres">
      <dgm:prSet presAssocID="{619032FC-416C-4F97-B565-E6BBE101505A}" presName="nodeRect" presStyleLbl="alignNode1" presStyleIdx="1" presStyleCnt="3">
        <dgm:presLayoutVars>
          <dgm:bulletEnabled val="1"/>
        </dgm:presLayoutVars>
      </dgm:prSet>
      <dgm:spPr/>
    </dgm:pt>
    <dgm:pt modelId="{AC37237C-A9C3-4742-B26B-F9972DADCAE3}" type="pres">
      <dgm:prSet presAssocID="{B1CADD52-B37D-4BA0-AEA5-A2AF7F6C022B}" presName="sibTrans" presStyleCnt="0"/>
      <dgm:spPr/>
    </dgm:pt>
    <dgm:pt modelId="{BAA64D0C-1875-4648-ACEF-5F047A6A4AB3}" type="pres">
      <dgm:prSet presAssocID="{F3DA2756-396D-4BA6-8A8D-3CB265F39BF6}" presName="compositeNode" presStyleCnt="0">
        <dgm:presLayoutVars>
          <dgm:bulletEnabled val="1"/>
        </dgm:presLayoutVars>
      </dgm:prSet>
      <dgm:spPr/>
    </dgm:pt>
    <dgm:pt modelId="{8CFC1565-AAAE-4DAC-8734-00C2898AFF3D}" type="pres">
      <dgm:prSet presAssocID="{F3DA2756-396D-4BA6-8A8D-3CB265F39BF6}" presName="bgRect" presStyleLbl="alignNode1" presStyleIdx="2" presStyleCnt="3"/>
      <dgm:spPr/>
    </dgm:pt>
    <dgm:pt modelId="{1EA8B037-33CD-4546-A5BA-3CCD1E67AFA9}" type="pres">
      <dgm:prSet presAssocID="{A1BE2F31-331F-4C04-9193-5ACECDB26E5B}" presName="sibTransNodeRect" presStyleLbl="alignNode1" presStyleIdx="2" presStyleCnt="3">
        <dgm:presLayoutVars>
          <dgm:chMax val="0"/>
          <dgm:bulletEnabled val="1"/>
        </dgm:presLayoutVars>
      </dgm:prSet>
      <dgm:spPr/>
    </dgm:pt>
    <dgm:pt modelId="{DEC86A0B-C367-4EBA-9DD4-2E4A32A38A09}" type="pres">
      <dgm:prSet presAssocID="{F3DA2756-396D-4BA6-8A8D-3CB265F39BF6}" presName="nodeRect" presStyleLbl="alignNode1" presStyleIdx="2" presStyleCnt="3">
        <dgm:presLayoutVars>
          <dgm:bulletEnabled val="1"/>
        </dgm:presLayoutVars>
      </dgm:prSet>
      <dgm:spPr/>
    </dgm:pt>
  </dgm:ptLst>
  <dgm:cxnLst>
    <dgm:cxn modelId="{1A9E1C14-21D4-4A76-B343-339B1228C93D}" type="presOf" srcId="{F3DA2756-396D-4BA6-8A8D-3CB265F39BF6}" destId="{DEC86A0B-C367-4EBA-9DD4-2E4A32A38A09}" srcOrd="1" destOrd="0" presId="urn:microsoft.com/office/officeart/2016/7/layout/LinearBlockProcessNumbered"/>
    <dgm:cxn modelId="{B7EE8722-B196-41D9-A85C-46332F5CFDD0}" srcId="{B8819CC5-1C43-48A8-9E14-F1B9DACA1EC9}" destId="{619032FC-416C-4F97-B565-E6BBE101505A}" srcOrd="1" destOrd="0" parTransId="{A89C8E29-B072-49EB-93FC-6C3D2C48324F}" sibTransId="{B1CADD52-B37D-4BA0-AEA5-A2AF7F6C022B}"/>
    <dgm:cxn modelId="{9AA8F32B-CBF1-4662-8DDE-DAD1A056ED05}" type="presOf" srcId="{619032FC-416C-4F97-B565-E6BBE101505A}" destId="{59270342-8F16-4B62-8DA3-4EAEDDC5FBBB}" srcOrd="1" destOrd="0" presId="urn:microsoft.com/office/officeart/2016/7/layout/LinearBlockProcessNumbered"/>
    <dgm:cxn modelId="{33043935-D965-40AC-9E78-63196657DF40}" type="presOf" srcId="{F3DA2756-396D-4BA6-8A8D-3CB265F39BF6}" destId="{8CFC1565-AAAE-4DAC-8734-00C2898AFF3D}" srcOrd="0" destOrd="0" presId="urn:microsoft.com/office/officeart/2016/7/layout/LinearBlockProcessNumbered"/>
    <dgm:cxn modelId="{7F55224C-98D7-4D6F-B07D-8A20F19F18FB}" srcId="{B8819CC5-1C43-48A8-9E14-F1B9DACA1EC9}" destId="{17B87D7F-4D78-4667-A0F3-98743CEDAAD3}" srcOrd="0" destOrd="0" parTransId="{7258AA6F-D82A-428F-8276-740A2483D69B}" sibTransId="{31E84E2E-D80B-4745-928D-DC597FFC5542}"/>
    <dgm:cxn modelId="{8122155A-861B-42CB-8FEF-99A8A65C2DFE}" type="presOf" srcId="{17B87D7F-4D78-4667-A0F3-98743CEDAAD3}" destId="{6CF4AEA9-DBDA-43BB-AD8E-EBA762D97547}" srcOrd="1" destOrd="0" presId="urn:microsoft.com/office/officeart/2016/7/layout/LinearBlockProcessNumbered"/>
    <dgm:cxn modelId="{7A5ED371-E12A-4BFE-9F5E-CFF4F845194E}" srcId="{B8819CC5-1C43-48A8-9E14-F1B9DACA1EC9}" destId="{F3DA2756-396D-4BA6-8A8D-3CB265F39BF6}" srcOrd="2" destOrd="0" parTransId="{F04930CB-1CB5-45CA-80CA-F761617433B9}" sibTransId="{A1BE2F31-331F-4C04-9193-5ACECDB26E5B}"/>
    <dgm:cxn modelId="{237E77B8-C5E2-4AC7-850C-4E500C1C2F1C}" type="presOf" srcId="{31E84E2E-D80B-4745-928D-DC597FFC5542}" destId="{5A862E49-AC39-400E-B6B7-B6F651F877FD}" srcOrd="0" destOrd="0" presId="urn:microsoft.com/office/officeart/2016/7/layout/LinearBlockProcessNumbered"/>
    <dgm:cxn modelId="{6D7444C1-1F21-4358-8E4D-08A8A262FB4E}" type="presOf" srcId="{A1BE2F31-331F-4C04-9193-5ACECDB26E5B}" destId="{1EA8B037-33CD-4546-A5BA-3CCD1E67AFA9}" srcOrd="0" destOrd="0" presId="urn:microsoft.com/office/officeart/2016/7/layout/LinearBlockProcessNumbered"/>
    <dgm:cxn modelId="{4AEAC4C5-8319-47DC-8CA3-6ECD2F37B080}" type="presOf" srcId="{619032FC-416C-4F97-B565-E6BBE101505A}" destId="{D3CFEE46-56CC-4170-A9AE-59A654F5DA9E}" srcOrd="0" destOrd="0" presId="urn:microsoft.com/office/officeart/2016/7/layout/LinearBlockProcessNumbered"/>
    <dgm:cxn modelId="{CBB716CF-EDB8-4325-9FE1-ED89C82727D6}" type="presOf" srcId="{B1CADD52-B37D-4BA0-AEA5-A2AF7F6C022B}" destId="{251F53F9-F63B-4B54-A1CD-FD539D0D11BC}" srcOrd="0" destOrd="0" presId="urn:microsoft.com/office/officeart/2016/7/layout/LinearBlockProcessNumbered"/>
    <dgm:cxn modelId="{7114CDDA-09A7-43F2-83C5-7070D406A268}" type="presOf" srcId="{17B87D7F-4D78-4667-A0F3-98743CEDAAD3}" destId="{F9C98FF8-22F9-4AAF-A249-A773D4B0883C}" srcOrd="0" destOrd="0" presId="urn:microsoft.com/office/officeart/2016/7/layout/LinearBlockProcessNumbered"/>
    <dgm:cxn modelId="{A09494ED-E1EC-4D34-B437-E29CDFF09F91}" type="presOf" srcId="{B8819CC5-1C43-48A8-9E14-F1B9DACA1EC9}" destId="{4146A93B-7DD8-4B17-9AAC-ED4323187600}" srcOrd="0" destOrd="0" presId="urn:microsoft.com/office/officeart/2016/7/layout/LinearBlockProcessNumbered"/>
    <dgm:cxn modelId="{56FF3859-4C0E-4241-B75B-5F1C188CF41D}" type="presParOf" srcId="{4146A93B-7DD8-4B17-9AAC-ED4323187600}" destId="{4B6792B4-0B07-4151-B656-25FC86B13A88}" srcOrd="0" destOrd="0" presId="urn:microsoft.com/office/officeart/2016/7/layout/LinearBlockProcessNumbered"/>
    <dgm:cxn modelId="{A1113191-3BBA-4B88-9BD6-F9D44661B8BE}" type="presParOf" srcId="{4B6792B4-0B07-4151-B656-25FC86B13A88}" destId="{F9C98FF8-22F9-4AAF-A249-A773D4B0883C}" srcOrd="0" destOrd="0" presId="urn:microsoft.com/office/officeart/2016/7/layout/LinearBlockProcessNumbered"/>
    <dgm:cxn modelId="{8B34AA16-3D7F-4BF6-B0B5-2CD7413388C4}" type="presParOf" srcId="{4B6792B4-0B07-4151-B656-25FC86B13A88}" destId="{5A862E49-AC39-400E-B6B7-B6F651F877FD}" srcOrd="1" destOrd="0" presId="urn:microsoft.com/office/officeart/2016/7/layout/LinearBlockProcessNumbered"/>
    <dgm:cxn modelId="{AFA4E964-2C33-4D51-B8DF-D048B40CDA11}" type="presParOf" srcId="{4B6792B4-0B07-4151-B656-25FC86B13A88}" destId="{6CF4AEA9-DBDA-43BB-AD8E-EBA762D97547}" srcOrd="2" destOrd="0" presId="urn:microsoft.com/office/officeart/2016/7/layout/LinearBlockProcessNumbered"/>
    <dgm:cxn modelId="{F6C421DB-C5F1-4459-8ABF-E69C977FB5E7}" type="presParOf" srcId="{4146A93B-7DD8-4B17-9AAC-ED4323187600}" destId="{46A3B899-50EE-48E3-BE3E-272F9A0E9DD8}" srcOrd="1" destOrd="0" presId="urn:microsoft.com/office/officeart/2016/7/layout/LinearBlockProcessNumbered"/>
    <dgm:cxn modelId="{07C3185C-74BA-4E6E-99C1-704E7C985CA8}" type="presParOf" srcId="{4146A93B-7DD8-4B17-9AAC-ED4323187600}" destId="{9313FC59-BEE9-4DB8-8FB8-6B472429BC93}" srcOrd="2" destOrd="0" presId="urn:microsoft.com/office/officeart/2016/7/layout/LinearBlockProcessNumbered"/>
    <dgm:cxn modelId="{E9224285-1EBB-4884-9129-50C48CFDD759}" type="presParOf" srcId="{9313FC59-BEE9-4DB8-8FB8-6B472429BC93}" destId="{D3CFEE46-56CC-4170-A9AE-59A654F5DA9E}" srcOrd="0" destOrd="0" presId="urn:microsoft.com/office/officeart/2016/7/layout/LinearBlockProcessNumbered"/>
    <dgm:cxn modelId="{DEDC8F63-879F-491B-8BAA-A2604084A2F3}" type="presParOf" srcId="{9313FC59-BEE9-4DB8-8FB8-6B472429BC93}" destId="{251F53F9-F63B-4B54-A1CD-FD539D0D11BC}" srcOrd="1" destOrd="0" presId="urn:microsoft.com/office/officeart/2016/7/layout/LinearBlockProcessNumbered"/>
    <dgm:cxn modelId="{B6D37577-5AE9-40BF-8AA4-31EBE47B7C65}" type="presParOf" srcId="{9313FC59-BEE9-4DB8-8FB8-6B472429BC93}" destId="{59270342-8F16-4B62-8DA3-4EAEDDC5FBBB}" srcOrd="2" destOrd="0" presId="urn:microsoft.com/office/officeart/2016/7/layout/LinearBlockProcessNumbered"/>
    <dgm:cxn modelId="{68472BC1-AA2B-4DA6-9246-612D8F3204A6}" type="presParOf" srcId="{4146A93B-7DD8-4B17-9AAC-ED4323187600}" destId="{AC37237C-A9C3-4742-B26B-F9972DADCAE3}" srcOrd="3" destOrd="0" presId="urn:microsoft.com/office/officeart/2016/7/layout/LinearBlockProcessNumbered"/>
    <dgm:cxn modelId="{39ABFEA5-AA2E-4A96-9B42-22F95A892498}" type="presParOf" srcId="{4146A93B-7DD8-4B17-9AAC-ED4323187600}" destId="{BAA64D0C-1875-4648-ACEF-5F047A6A4AB3}" srcOrd="4" destOrd="0" presId="urn:microsoft.com/office/officeart/2016/7/layout/LinearBlockProcessNumbered"/>
    <dgm:cxn modelId="{370A55B1-07DE-40F6-968A-91DB73639788}" type="presParOf" srcId="{BAA64D0C-1875-4648-ACEF-5F047A6A4AB3}" destId="{8CFC1565-AAAE-4DAC-8734-00C2898AFF3D}" srcOrd="0" destOrd="0" presId="urn:microsoft.com/office/officeart/2016/7/layout/LinearBlockProcessNumbered"/>
    <dgm:cxn modelId="{7A11A775-1524-4D19-B8FC-E26937FA4680}" type="presParOf" srcId="{BAA64D0C-1875-4648-ACEF-5F047A6A4AB3}" destId="{1EA8B037-33CD-4546-A5BA-3CCD1E67AFA9}" srcOrd="1" destOrd="0" presId="urn:microsoft.com/office/officeart/2016/7/layout/LinearBlockProcessNumbered"/>
    <dgm:cxn modelId="{624E5CC0-FA6B-481C-966D-4BD01980F5AA}" type="presParOf" srcId="{BAA64D0C-1875-4648-ACEF-5F047A6A4AB3}" destId="{DEC86A0B-C367-4EBA-9DD4-2E4A32A38A09}"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3A3174-4431-4089-BEDF-CD45A0A70E6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35DCA29-2E34-414D-95F8-FE2044FA7ACD}">
      <dgm:prSet/>
      <dgm:spPr/>
      <dgm:t>
        <a:bodyPr/>
        <a:lstStyle/>
        <a:p>
          <a:r>
            <a:rPr lang="en-US" b="1"/>
            <a:t>Prompt generator:</a:t>
          </a:r>
          <a:r>
            <a:rPr lang="en-US" b="1" i="1"/>
            <a:t> </a:t>
          </a:r>
          <a:r>
            <a:rPr lang="en-US"/>
            <a:t>The tool can compose writing prompts for any genre and include a corresponding rubric.</a:t>
          </a:r>
        </a:p>
      </dgm:t>
    </dgm:pt>
    <dgm:pt modelId="{B15FA420-19D9-40CA-8971-7AF527EFA4EA}" type="parTrans" cxnId="{2B0D88FA-0152-4DD2-AC8F-8FC772CDB806}">
      <dgm:prSet/>
      <dgm:spPr/>
      <dgm:t>
        <a:bodyPr/>
        <a:lstStyle/>
        <a:p>
          <a:endParaRPr lang="en-US"/>
        </a:p>
      </dgm:t>
    </dgm:pt>
    <dgm:pt modelId="{9DD8584B-298F-43A0-B19C-0EE7521295DA}" type="sibTrans" cxnId="{2B0D88FA-0152-4DD2-AC8F-8FC772CDB806}">
      <dgm:prSet/>
      <dgm:spPr/>
      <dgm:t>
        <a:bodyPr/>
        <a:lstStyle/>
        <a:p>
          <a:endParaRPr lang="en-US"/>
        </a:p>
      </dgm:t>
    </dgm:pt>
    <dgm:pt modelId="{025302A2-55BC-46FA-B178-C92DF16E6C8C}">
      <dgm:prSet/>
      <dgm:spPr/>
      <dgm:t>
        <a:bodyPr/>
        <a:lstStyle/>
        <a:p>
          <a:r>
            <a:rPr lang="en-US" b="1"/>
            <a:t>Essay improvement: </a:t>
          </a:r>
          <a:r>
            <a:rPr lang="en-US"/>
            <a:t>Submit sections of student writing to ChatGPT, and it will suggest enhancements.</a:t>
          </a:r>
        </a:p>
      </dgm:t>
    </dgm:pt>
    <dgm:pt modelId="{26F2382B-80D8-487D-A59E-33C619E4A596}" type="parTrans" cxnId="{8AB2BE99-03E3-4BE4-B377-17E80DFC087E}">
      <dgm:prSet/>
      <dgm:spPr/>
      <dgm:t>
        <a:bodyPr/>
        <a:lstStyle/>
        <a:p>
          <a:endParaRPr lang="en-US"/>
        </a:p>
      </dgm:t>
    </dgm:pt>
    <dgm:pt modelId="{ACBA8442-27B3-424F-8604-2E648F43587A}" type="sibTrans" cxnId="{8AB2BE99-03E3-4BE4-B377-17E80DFC087E}">
      <dgm:prSet/>
      <dgm:spPr/>
      <dgm:t>
        <a:bodyPr/>
        <a:lstStyle/>
        <a:p>
          <a:endParaRPr lang="en-US"/>
        </a:p>
      </dgm:t>
    </dgm:pt>
    <dgm:pt modelId="{7D319289-B0DD-4C45-8D12-CD8A887D6A75}">
      <dgm:prSet/>
      <dgm:spPr/>
      <dgm:t>
        <a:bodyPr/>
        <a:lstStyle/>
        <a:p>
          <a:r>
            <a:rPr lang="en-US" b="1" dirty="0"/>
            <a:t>Grammar feedback:</a:t>
          </a:r>
          <a:r>
            <a:rPr lang="en-US" dirty="0"/>
            <a:t> When students make grammar errors, teachers can direct ChatGPT to define, describe, and identify how to improve the error and provide examples.</a:t>
          </a:r>
        </a:p>
      </dgm:t>
    </dgm:pt>
    <dgm:pt modelId="{0C97152E-419B-460C-86D6-DEAFC3917740}" type="parTrans" cxnId="{00A03065-D430-41D0-81DE-43459B0602CF}">
      <dgm:prSet/>
      <dgm:spPr/>
      <dgm:t>
        <a:bodyPr/>
        <a:lstStyle/>
        <a:p>
          <a:endParaRPr lang="en-US"/>
        </a:p>
      </dgm:t>
    </dgm:pt>
    <dgm:pt modelId="{0FC84B41-7A82-4A65-864F-895D5C9D6C76}" type="sibTrans" cxnId="{00A03065-D430-41D0-81DE-43459B0602CF}">
      <dgm:prSet/>
      <dgm:spPr/>
      <dgm:t>
        <a:bodyPr/>
        <a:lstStyle/>
        <a:p>
          <a:endParaRPr lang="en-US"/>
        </a:p>
      </dgm:t>
    </dgm:pt>
    <dgm:pt modelId="{7A73FF81-193D-4A1E-A7F9-DA5F725ACC5F}" type="pres">
      <dgm:prSet presAssocID="{2A3A3174-4431-4089-BEDF-CD45A0A70E6A}" presName="vert0" presStyleCnt="0">
        <dgm:presLayoutVars>
          <dgm:dir/>
          <dgm:animOne val="branch"/>
          <dgm:animLvl val="lvl"/>
        </dgm:presLayoutVars>
      </dgm:prSet>
      <dgm:spPr/>
    </dgm:pt>
    <dgm:pt modelId="{487F1795-151C-402E-BDAF-F62EDD518FB1}" type="pres">
      <dgm:prSet presAssocID="{F35DCA29-2E34-414D-95F8-FE2044FA7ACD}" presName="thickLine" presStyleLbl="alignNode1" presStyleIdx="0" presStyleCnt="3"/>
      <dgm:spPr/>
    </dgm:pt>
    <dgm:pt modelId="{783932AE-930A-415B-9E40-792E32880221}" type="pres">
      <dgm:prSet presAssocID="{F35DCA29-2E34-414D-95F8-FE2044FA7ACD}" presName="horz1" presStyleCnt="0"/>
      <dgm:spPr/>
    </dgm:pt>
    <dgm:pt modelId="{42E6414E-9648-407C-82DD-AB6CF949E4D7}" type="pres">
      <dgm:prSet presAssocID="{F35DCA29-2E34-414D-95F8-FE2044FA7ACD}" presName="tx1" presStyleLbl="revTx" presStyleIdx="0" presStyleCnt="3"/>
      <dgm:spPr/>
    </dgm:pt>
    <dgm:pt modelId="{C13A4068-1B3F-42FC-A7A6-34C888629E6B}" type="pres">
      <dgm:prSet presAssocID="{F35DCA29-2E34-414D-95F8-FE2044FA7ACD}" presName="vert1" presStyleCnt="0"/>
      <dgm:spPr/>
    </dgm:pt>
    <dgm:pt modelId="{45E63C7F-A8B1-4FCB-9B47-DF3B46873C31}" type="pres">
      <dgm:prSet presAssocID="{025302A2-55BC-46FA-B178-C92DF16E6C8C}" presName="thickLine" presStyleLbl="alignNode1" presStyleIdx="1" presStyleCnt="3"/>
      <dgm:spPr/>
    </dgm:pt>
    <dgm:pt modelId="{55EE3494-1A9E-40D3-8F9B-04E0360BDB17}" type="pres">
      <dgm:prSet presAssocID="{025302A2-55BC-46FA-B178-C92DF16E6C8C}" presName="horz1" presStyleCnt="0"/>
      <dgm:spPr/>
    </dgm:pt>
    <dgm:pt modelId="{93C5920C-E9C1-4528-874E-34D30F92271C}" type="pres">
      <dgm:prSet presAssocID="{025302A2-55BC-46FA-B178-C92DF16E6C8C}" presName="tx1" presStyleLbl="revTx" presStyleIdx="1" presStyleCnt="3"/>
      <dgm:spPr/>
    </dgm:pt>
    <dgm:pt modelId="{00DB1F4C-77EE-4A6C-9477-A71D35F919B0}" type="pres">
      <dgm:prSet presAssocID="{025302A2-55BC-46FA-B178-C92DF16E6C8C}" presName="vert1" presStyleCnt="0"/>
      <dgm:spPr/>
    </dgm:pt>
    <dgm:pt modelId="{1C373B0D-DD3E-49BC-94BE-15A7E3B56F82}" type="pres">
      <dgm:prSet presAssocID="{7D319289-B0DD-4C45-8D12-CD8A887D6A75}" presName="thickLine" presStyleLbl="alignNode1" presStyleIdx="2" presStyleCnt="3"/>
      <dgm:spPr/>
    </dgm:pt>
    <dgm:pt modelId="{660836BD-6545-4DF3-AC66-C2A604189583}" type="pres">
      <dgm:prSet presAssocID="{7D319289-B0DD-4C45-8D12-CD8A887D6A75}" presName="horz1" presStyleCnt="0"/>
      <dgm:spPr/>
    </dgm:pt>
    <dgm:pt modelId="{9C46755D-6614-49F2-B48A-4471002D1060}" type="pres">
      <dgm:prSet presAssocID="{7D319289-B0DD-4C45-8D12-CD8A887D6A75}" presName="tx1" presStyleLbl="revTx" presStyleIdx="2" presStyleCnt="3"/>
      <dgm:spPr/>
    </dgm:pt>
    <dgm:pt modelId="{B08A8173-C3BB-46EF-BD8F-16E51A823950}" type="pres">
      <dgm:prSet presAssocID="{7D319289-B0DD-4C45-8D12-CD8A887D6A75}" presName="vert1" presStyleCnt="0"/>
      <dgm:spPr/>
    </dgm:pt>
  </dgm:ptLst>
  <dgm:cxnLst>
    <dgm:cxn modelId="{C4AE1007-331F-4F16-83C5-CA55D1E55DA7}" type="presOf" srcId="{025302A2-55BC-46FA-B178-C92DF16E6C8C}" destId="{93C5920C-E9C1-4528-874E-34D30F92271C}" srcOrd="0" destOrd="0" presId="urn:microsoft.com/office/officeart/2008/layout/LinedList"/>
    <dgm:cxn modelId="{00A03065-D430-41D0-81DE-43459B0602CF}" srcId="{2A3A3174-4431-4089-BEDF-CD45A0A70E6A}" destId="{7D319289-B0DD-4C45-8D12-CD8A887D6A75}" srcOrd="2" destOrd="0" parTransId="{0C97152E-419B-460C-86D6-DEAFC3917740}" sibTransId="{0FC84B41-7A82-4A65-864F-895D5C9D6C76}"/>
    <dgm:cxn modelId="{DFE3678B-DA47-4340-95BD-6059BB1F1701}" type="presOf" srcId="{F35DCA29-2E34-414D-95F8-FE2044FA7ACD}" destId="{42E6414E-9648-407C-82DD-AB6CF949E4D7}" srcOrd="0" destOrd="0" presId="urn:microsoft.com/office/officeart/2008/layout/LinedList"/>
    <dgm:cxn modelId="{8AB2BE99-03E3-4BE4-B377-17E80DFC087E}" srcId="{2A3A3174-4431-4089-BEDF-CD45A0A70E6A}" destId="{025302A2-55BC-46FA-B178-C92DF16E6C8C}" srcOrd="1" destOrd="0" parTransId="{26F2382B-80D8-487D-A59E-33C619E4A596}" sibTransId="{ACBA8442-27B3-424F-8604-2E648F43587A}"/>
    <dgm:cxn modelId="{A19C37A2-D91B-4A56-B55D-36604DB85B31}" type="presOf" srcId="{7D319289-B0DD-4C45-8D12-CD8A887D6A75}" destId="{9C46755D-6614-49F2-B48A-4471002D1060}" srcOrd="0" destOrd="0" presId="urn:microsoft.com/office/officeart/2008/layout/LinedList"/>
    <dgm:cxn modelId="{D3CB64BA-5DEC-46F9-B560-052224EBCBC9}" type="presOf" srcId="{2A3A3174-4431-4089-BEDF-CD45A0A70E6A}" destId="{7A73FF81-193D-4A1E-A7F9-DA5F725ACC5F}" srcOrd="0" destOrd="0" presId="urn:microsoft.com/office/officeart/2008/layout/LinedList"/>
    <dgm:cxn modelId="{2B0D88FA-0152-4DD2-AC8F-8FC772CDB806}" srcId="{2A3A3174-4431-4089-BEDF-CD45A0A70E6A}" destId="{F35DCA29-2E34-414D-95F8-FE2044FA7ACD}" srcOrd="0" destOrd="0" parTransId="{B15FA420-19D9-40CA-8971-7AF527EFA4EA}" sibTransId="{9DD8584B-298F-43A0-B19C-0EE7521295DA}"/>
    <dgm:cxn modelId="{6E3CFE5A-445E-4762-A8C9-5159279D671F}" type="presParOf" srcId="{7A73FF81-193D-4A1E-A7F9-DA5F725ACC5F}" destId="{487F1795-151C-402E-BDAF-F62EDD518FB1}" srcOrd="0" destOrd="0" presId="urn:microsoft.com/office/officeart/2008/layout/LinedList"/>
    <dgm:cxn modelId="{894A0108-D1CF-43B6-A7FF-7A0B0C9F249C}" type="presParOf" srcId="{7A73FF81-193D-4A1E-A7F9-DA5F725ACC5F}" destId="{783932AE-930A-415B-9E40-792E32880221}" srcOrd="1" destOrd="0" presId="urn:microsoft.com/office/officeart/2008/layout/LinedList"/>
    <dgm:cxn modelId="{0A41E0E3-3B56-4A94-8490-7EC1256FEC9B}" type="presParOf" srcId="{783932AE-930A-415B-9E40-792E32880221}" destId="{42E6414E-9648-407C-82DD-AB6CF949E4D7}" srcOrd="0" destOrd="0" presId="urn:microsoft.com/office/officeart/2008/layout/LinedList"/>
    <dgm:cxn modelId="{3665B374-CC9A-43B6-8A1C-E6B636177184}" type="presParOf" srcId="{783932AE-930A-415B-9E40-792E32880221}" destId="{C13A4068-1B3F-42FC-A7A6-34C888629E6B}" srcOrd="1" destOrd="0" presId="urn:microsoft.com/office/officeart/2008/layout/LinedList"/>
    <dgm:cxn modelId="{683249AC-21C2-48A9-9B0F-E8F0DC3A8C6D}" type="presParOf" srcId="{7A73FF81-193D-4A1E-A7F9-DA5F725ACC5F}" destId="{45E63C7F-A8B1-4FCB-9B47-DF3B46873C31}" srcOrd="2" destOrd="0" presId="urn:microsoft.com/office/officeart/2008/layout/LinedList"/>
    <dgm:cxn modelId="{A1FE869F-29D4-42E3-8B7A-0ACC9CE33658}" type="presParOf" srcId="{7A73FF81-193D-4A1E-A7F9-DA5F725ACC5F}" destId="{55EE3494-1A9E-40D3-8F9B-04E0360BDB17}" srcOrd="3" destOrd="0" presId="urn:microsoft.com/office/officeart/2008/layout/LinedList"/>
    <dgm:cxn modelId="{BC8D5C56-1446-4CD2-A37C-5FFCC87B6BA0}" type="presParOf" srcId="{55EE3494-1A9E-40D3-8F9B-04E0360BDB17}" destId="{93C5920C-E9C1-4528-874E-34D30F92271C}" srcOrd="0" destOrd="0" presId="urn:microsoft.com/office/officeart/2008/layout/LinedList"/>
    <dgm:cxn modelId="{6174F5B5-5270-47A7-BDF0-5320ABBC35A0}" type="presParOf" srcId="{55EE3494-1A9E-40D3-8F9B-04E0360BDB17}" destId="{00DB1F4C-77EE-4A6C-9477-A71D35F919B0}" srcOrd="1" destOrd="0" presId="urn:microsoft.com/office/officeart/2008/layout/LinedList"/>
    <dgm:cxn modelId="{F2F3047A-EC9D-46D6-AE76-1B5EE243541B}" type="presParOf" srcId="{7A73FF81-193D-4A1E-A7F9-DA5F725ACC5F}" destId="{1C373B0D-DD3E-49BC-94BE-15A7E3B56F82}" srcOrd="4" destOrd="0" presId="urn:microsoft.com/office/officeart/2008/layout/LinedList"/>
    <dgm:cxn modelId="{41A10B6F-E202-436F-92A9-26C71F55D7F7}" type="presParOf" srcId="{7A73FF81-193D-4A1E-A7F9-DA5F725ACC5F}" destId="{660836BD-6545-4DF3-AC66-C2A604189583}" srcOrd="5" destOrd="0" presId="urn:microsoft.com/office/officeart/2008/layout/LinedList"/>
    <dgm:cxn modelId="{84CB1F82-E1C2-4BEE-B367-6616892A6745}" type="presParOf" srcId="{660836BD-6545-4DF3-AC66-C2A604189583}" destId="{9C46755D-6614-49F2-B48A-4471002D1060}" srcOrd="0" destOrd="0" presId="urn:microsoft.com/office/officeart/2008/layout/LinedList"/>
    <dgm:cxn modelId="{CD075722-CDED-423A-A8C8-E35AFD1FA079}" type="presParOf" srcId="{660836BD-6545-4DF3-AC66-C2A604189583}" destId="{B08A8173-C3BB-46EF-BD8F-16E51A82395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A628A6-90B1-49D8-A8A5-9145EBE02EE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A8E3141-20CC-43F6-894D-9DC6552C3624}">
      <dgm:prSet/>
      <dgm:spPr/>
      <dgm:t>
        <a:bodyPr/>
        <a:lstStyle/>
        <a:p>
          <a:r>
            <a:rPr lang="en-US" b="1"/>
            <a:t>Quizzes:</a:t>
          </a:r>
          <a:r>
            <a:rPr lang="en-US" b="1" i="1"/>
            <a:t> </a:t>
          </a:r>
          <a:r>
            <a:rPr lang="en-US"/>
            <a:t>a test bank and answer key</a:t>
          </a:r>
        </a:p>
      </dgm:t>
    </dgm:pt>
    <dgm:pt modelId="{930A4C6C-63D3-44DC-9982-DFEA708A1691}" type="parTrans" cxnId="{567EFD9D-EF30-404E-B4E7-86993B5C6F32}">
      <dgm:prSet/>
      <dgm:spPr/>
      <dgm:t>
        <a:bodyPr/>
        <a:lstStyle/>
        <a:p>
          <a:endParaRPr lang="en-US"/>
        </a:p>
      </dgm:t>
    </dgm:pt>
    <dgm:pt modelId="{D0A6F3BA-5197-4384-9D42-FEF86FEBAAC0}" type="sibTrans" cxnId="{567EFD9D-EF30-404E-B4E7-86993B5C6F32}">
      <dgm:prSet/>
      <dgm:spPr/>
      <dgm:t>
        <a:bodyPr/>
        <a:lstStyle/>
        <a:p>
          <a:endParaRPr lang="en-US"/>
        </a:p>
      </dgm:t>
    </dgm:pt>
    <dgm:pt modelId="{D24819FA-B082-429F-9667-813B27E85C5E}">
      <dgm:prSet/>
      <dgm:spPr/>
      <dgm:t>
        <a:bodyPr/>
        <a:lstStyle/>
        <a:p>
          <a:r>
            <a:rPr lang="en-US" b="1"/>
            <a:t>Rubrics: </a:t>
          </a:r>
          <a:r>
            <a:rPr lang="en-US"/>
            <a:t>for any type of student performance </a:t>
          </a:r>
        </a:p>
      </dgm:t>
    </dgm:pt>
    <dgm:pt modelId="{6F1BD6B0-24AF-434C-9428-75280F8AB7DF}" type="parTrans" cxnId="{62BA0757-B7FA-4A8B-97FF-3580C1FED9E5}">
      <dgm:prSet/>
      <dgm:spPr/>
      <dgm:t>
        <a:bodyPr/>
        <a:lstStyle/>
        <a:p>
          <a:endParaRPr lang="en-US"/>
        </a:p>
      </dgm:t>
    </dgm:pt>
    <dgm:pt modelId="{6279DF08-7E25-4CA9-8B73-DD747C505A26}" type="sibTrans" cxnId="{62BA0757-B7FA-4A8B-97FF-3580C1FED9E5}">
      <dgm:prSet/>
      <dgm:spPr/>
      <dgm:t>
        <a:bodyPr/>
        <a:lstStyle/>
        <a:p>
          <a:endParaRPr lang="en-US"/>
        </a:p>
      </dgm:t>
    </dgm:pt>
    <dgm:pt modelId="{7C3382E6-42EF-4F50-B2D2-215A049340BE}">
      <dgm:prSet/>
      <dgm:spPr/>
      <dgm:t>
        <a:bodyPr/>
        <a:lstStyle/>
        <a:p>
          <a:r>
            <a:rPr lang="en-US" b="1"/>
            <a:t>Checklists:</a:t>
          </a:r>
          <a:r>
            <a:rPr lang="en-US"/>
            <a:t> from observation checklists to To do’s</a:t>
          </a:r>
        </a:p>
      </dgm:t>
    </dgm:pt>
    <dgm:pt modelId="{FCFE4A2D-F746-4DC4-8DB9-D8CEC9FB5107}" type="parTrans" cxnId="{EA8A30EA-A9F0-40A2-A9C6-5F9A502D545D}">
      <dgm:prSet/>
      <dgm:spPr/>
      <dgm:t>
        <a:bodyPr/>
        <a:lstStyle/>
        <a:p>
          <a:endParaRPr lang="en-US"/>
        </a:p>
      </dgm:t>
    </dgm:pt>
    <dgm:pt modelId="{20BA0FFE-29D4-4166-B588-3877E92764E4}" type="sibTrans" cxnId="{EA8A30EA-A9F0-40A2-A9C6-5F9A502D545D}">
      <dgm:prSet/>
      <dgm:spPr/>
      <dgm:t>
        <a:bodyPr/>
        <a:lstStyle/>
        <a:p>
          <a:endParaRPr lang="en-US"/>
        </a:p>
      </dgm:t>
    </dgm:pt>
    <dgm:pt modelId="{64812D02-7D3C-4FDE-96AB-9319D3D511FD}">
      <dgm:prSet/>
      <dgm:spPr/>
      <dgm:t>
        <a:bodyPr/>
        <a:lstStyle/>
        <a:p>
          <a:r>
            <a:rPr lang="en-US" b="1"/>
            <a:t>All question types:</a:t>
          </a:r>
          <a:r>
            <a:rPr lang="en-US"/>
            <a:t> cloze, multiple choice, true or false, fill-in-the-blank, matching, short answer, essay, ordering, multiple answer, drag and drop, crosswords, scenario-based questions, …</a:t>
          </a:r>
        </a:p>
      </dgm:t>
    </dgm:pt>
    <dgm:pt modelId="{D83F4E2D-AB35-4B4F-9717-B0CA57E28AA8}" type="parTrans" cxnId="{A8927D41-4DAE-429F-A3FC-E7EF7F7D0570}">
      <dgm:prSet/>
      <dgm:spPr/>
      <dgm:t>
        <a:bodyPr/>
        <a:lstStyle/>
        <a:p>
          <a:endParaRPr lang="en-US"/>
        </a:p>
      </dgm:t>
    </dgm:pt>
    <dgm:pt modelId="{64CBE356-4E87-40C7-A368-9C692E46BA02}" type="sibTrans" cxnId="{A8927D41-4DAE-429F-A3FC-E7EF7F7D0570}">
      <dgm:prSet/>
      <dgm:spPr/>
      <dgm:t>
        <a:bodyPr/>
        <a:lstStyle/>
        <a:p>
          <a:endParaRPr lang="en-US"/>
        </a:p>
      </dgm:t>
    </dgm:pt>
    <dgm:pt modelId="{0D6D00C1-EFED-4082-B50F-BE00E96E5A13}">
      <dgm:prSet/>
      <dgm:spPr/>
      <dgm:t>
        <a:bodyPr/>
        <a:lstStyle/>
        <a:p>
          <a:r>
            <a:rPr lang="en-US" b="1"/>
            <a:t>Tests/exams: </a:t>
          </a:r>
          <a:r>
            <a:rPr lang="en-US"/>
            <a:t>based on known content or levels</a:t>
          </a:r>
        </a:p>
      </dgm:t>
    </dgm:pt>
    <dgm:pt modelId="{3CE29F4D-C673-46BD-A7AD-E5D3914154DC}" type="parTrans" cxnId="{9434CD4D-7BAB-4828-B66A-F0BF30888856}">
      <dgm:prSet/>
      <dgm:spPr/>
      <dgm:t>
        <a:bodyPr/>
        <a:lstStyle/>
        <a:p>
          <a:endParaRPr lang="en-US"/>
        </a:p>
      </dgm:t>
    </dgm:pt>
    <dgm:pt modelId="{DD8CA67E-FD79-45B0-9964-2FEDD67B352A}" type="sibTrans" cxnId="{9434CD4D-7BAB-4828-B66A-F0BF30888856}">
      <dgm:prSet/>
      <dgm:spPr/>
      <dgm:t>
        <a:bodyPr/>
        <a:lstStyle/>
        <a:p>
          <a:endParaRPr lang="en-US"/>
        </a:p>
      </dgm:t>
    </dgm:pt>
    <dgm:pt modelId="{B1E1E022-BEA4-4986-9F73-97094F06C3BC}" type="pres">
      <dgm:prSet presAssocID="{B1A628A6-90B1-49D8-A8A5-9145EBE02EE8}" presName="vert0" presStyleCnt="0">
        <dgm:presLayoutVars>
          <dgm:dir/>
          <dgm:animOne val="branch"/>
          <dgm:animLvl val="lvl"/>
        </dgm:presLayoutVars>
      </dgm:prSet>
      <dgm:spPr/>
    </dgm:pt>
    <dgm:pt modelId="{2F28CB84-631F-48DE-ACC5-B13986E0D05B}" type="pres">
      <dgm:prSet presAssocID="{3A8E3141-20CC-43F6-894D-9DC6552C3624}" presName="thickLine" presStyleLbl="alignNode1" presStyleIdx="0" presStyleCnt="5"/>
      <dgm:spPr/>
    </dgm:pt>
    <dgm:pt modelId="{EFB33A73-0397-469F-95A2-C21764F8ADD5}" type="pres">
      <dgm:prSet presAssocID="{3A8E3141-20CC-43F6-894D-9DC6552C3624}" presName="horz1" presStyleCnt="0"/>
      <dgm:spPr/>
    </dgm:pt>
    <dgm:pt modelId="{E5E0A046-8B6F-47DB-A2FA-1B5399839299}" type="pres">
      <dgm:prSet presAssocID="{3A8E3141-20CC-43F6-894D-9DC6552C3624}" presName="tx1" presStyleLbl="revTx" presStyleIdx="0" presStyleCnt="5"/>
      <dgm:spPr/>
    </dgm:pt>
    <dgm:pt modelId="{2A876472-E392-44EB-9D1E-B300A4B1A786}" type="pres">
      <dgm:prSet presAssocID="{3A8E3141-20CC-43F6-894D-9DC6552C3624}" presName="vert1" presStyleCnt="0"/>
      <dgm:spPr/>
    </dgm:pt>
    <dgm:pt modelId="{C2495803-1255-4271-A67F-B0A991E23410}" type="pres">
      <dgm:prSet presAssocID="{D24819FA-B082-429F-9667-813B27E85C5E}" presName="thickLine" presStyleLbl="alignNode1" presStyleIdx="1" presStyleCnt="5"/>
      <dgm:spPr/>
    </dgm:pt>
    <dgm:pt modelId="{C07B868D-6CFC-4066-AB79-0C3204F5486A}" type="pres">
      <dgm:prSet presAssocID="{D24819FA-B082-429F-9667-813B27E85C5E}" presName="horz1" presStyleCnt="0"/>
      <dgm:spPr/>
    </dgm:pt>
    <dgm:pt modelId="{415B3BB3-17A2-404C-A9A7-1E9C670B202E}" type="pres">
      <dgm:prSet presAssocID="{D24819FA-B082-429F-9667-813B27E85C5E}" presName="tx1" presStyleLbl="revTx" presStyleIdx="1" presStyleCnt="5"/>
      <dgm:spPr/>
    </dgm:pt>
    <dgm:pt modelId="{ABC085CA-9E97-4B33-90B2-CD72935AB958}" type="pres">
      <dgm:prSet presAssocID="{D24819FA-B082-429F-9667-813B27E85C5E}" presName="vert1" presStyleCnt="0"/>
      <dgm:spPr/>
    </dgm:pt>
    <dgm:pt modelId="{5DE077D2-DC2D-4F88-B21F-B2A449F6BF74}" type="pres">
      <dgm:prSet presAssocID="{7C3382E6-42EF-4F50-B2D2-215A049340BE}" presName="thickLine" presStyleLbl="alignNode1" presStyleIdx="2" presStyleCnt="5"/>
      <dgm:spPr/>
    </dgm:pt>
    <dgm:pt modelId="{4E1CBAB1-F709-45BD-BEFC-EBFFC11EDCD4}" type="pres">
      <dgm:prSet presAssocID="{7C3382E6-42EF-4F50-B2D2-215A049340BE}" presName="horz1" presStyleCnt="0"/>
      <dgm:spPr/>
    </dgm:pt>
    <dgm:pt modelId="{4CE82971-A2B3-4A77-98A2-F75F532D9DE8}" type="pres">
      <dgm:prSet presAssocID="{7C3382E6-42EF-4F50-B2D2-215A049340BE}" presName="tx1" presStyleLbl="revTx" presStyleIdx="2" presStyleCnt="5"/>
      <dgm:spPr/>
    </dgm:pt>
    <dgm:pt modelId="{BBD5347A-991F-4E46-A037-77484B30737E}" type="pres">
      <dgm:prSet presAssocID="{7C3382E6-42EF-4F50-B2D2-215A049340BE}" presName="vert1" presStyleCnt="0"/>
      <dgm:spPr/>
    </dgm:pt>
    <dgm:pt modelId="{0FC60EEF-AD55-4F85-B134-F0C51D43B936}" type="pres">
      <dgm:prSet presAssocID="{64812D02-7D3C-4FDE-96AB-9319D3D511FD}" presName="thickLine" presStyleLbl="alignNode1" presStyleIdx="3" presStyleCnt="5"/>
      <dgm:spPr/>
    </dgm:pt>
    <dgm:pt modelId="{E5A53A9B-0B9C-4C9B-98F2-96CA5A1E899D}" type="pres">
      <dgm:prSet presAssocID="{64812D02-7D3C-4FDE-96AB-9319D3D511FD}" presName="horz1" presStyleCnt="0"/>
      <dgm:spPr/>
    </dgm:pt>
    <dgm:pt modelId="{F5F18CE1-71DF-41DF-8E21-FAEC1EF07B62}" type="pres">
      <dgm:prSet presAssocID="{64812D02-7D3C-4FDE-96AB-9319D3D511FD}" presName="tx1" presStyleLbl="revTx" presStyleIdx="3" presStyleCnt="5"/>
      <dgm:spPr/>
    </dgm:pt>
    <dgm:pt modelId="{8AFE92A8-FCC0-4C6F-BAAA-62040DCAD0F0}" type="pres">
      <dgm:prSet presAssocID="{64812D02-7D3C-4FDE-96AB-9319D3D511FD}" presName="vert1" presStyleCnt="0"/>
      <dgm:spPr/>
    </dgm:pt>
    <dgm:pt modelId="{80C12F96-0088-44E2-90C2-815393EB1B00}" type="pres">
      <dgm:prSet presAssocID="{0D6D00C1-EFED-4082-B50F-BE00E96E5A13}" presName="thickLine" presStyleLbl="alignNode1" presStyleIdx="4" presStyleCnt="5"/>
      <dgm:spPr/>
    </dgm:pt>
    <dgm:pt modelId="{7277666A-0FF3-4413-BDFC-5130D66141B3}" type="pres">
      <dgm:prSet presAssocID="{0D6D00C1-EFED-4082-B50F-BE00E96E5A13}" presName="horz1" presStyleCnt="0"/>
      <dgm:spPr/>
    </dgm:pt>
    <dgm:pt modelId="{B1055157-3C2B-4A55-9CFD-1A7FA56E9C77}" type="pres">
      <dgm:prSet presAssocID="{0D6D00C1-EFED-4082-B50F-BE00E96E5A13}" presName="tx1" presStyleLbl="revTx" presStyleIdx="4" presStyleCnt="5"/>
      <dgm:spPr/>
    </dgm:pt>
    <dgm:pt modelId="{3B9742C4-7B12-4590-8CDE-CC962C3A9E73}" type="pres">
      <dgm:prSet presAssocID="{0D6D00C1-EFED-4082-B50F-BE00E96E5A13}" presName="vert1" presStyleCnt="0"/>
      <dgm:spPr/>
    </dgm:pt>
  </dgm:ptLst>
  <dgm:cxnLst>
    <dgm:cxn modelId="{3AA89002-AD76-4AF6-883C-99C06FD7A648}" type="presOf" srcId="{3A8E3141-20CC-43F6-894D-9DC6552C3624}" destId="{E5E0A046-8B6F-47DB-A2FA-1B5399839299}" srcOrd="0" destOrd="0" presId="urn:microsoft.com/office/officeart/2008/layout/LinedList"/>
    <dgm:cxn modelId="{7CF59233-6F89-4219-88FD-2D990FE22F09}" type="presOf" srcId="{64812D02-7D3C-4FDE-96AB-9319D3D511FD}" destId="{F5F18CE1-71DF-41DF-8E21-FAEC1EF07B62}" srcOrd="0" destOrd="0" presId="urn:microsoft.com/office/officeart/2008/layout/LinedList"/>
    <dgm:cxn modelId="{F53E7336-C519-42AA-A794-96EDDE8E02AF}" type="presOf" srcId="{B1A628A6-90B1-49D8-A8A5-9145EBE02EE8}" destId="{B1E1E022-BEA4-4986-9F73-97094F06C3BC}" srcOrd="0" destOrd="0" presId="urn:microsoft.com/office/officeart/2008/layout/LinedList"/>
    <dgm:cxn modelId="{A8927D41-4DAE-429F-A3FC-E7EF7F7D0570}" srcId="{B1A628A6-90B1-49D8-A8A5-9145EBE02EE8}" destId="{64812D02-7D3C-4FDE-96AB-9319D3D511FD}" srcOrd="3" destOrd="0" parTransId="{D83F4E2D-AB35-4B4F-9717-B0CA57E28AA8}" sibTransId="{64CBE356-4E87-40C7-A368-9C692E46BA02}"/>
    <dgm:cxn modelId="{9434CD4D-7BAB-4828-B66A-F0BF30888856}" srcId="{B1A628A6-90B1-49D8-A8A5-9145EBE02EE8}" destId="{0D6D00C1-EFED-4082-B50F-BE00E96E5A13}" srcOrd="4" destOrd="0" parTransId="{3CE29F4D-C673-46BD-A7AD-E5D3914154DC}" sibTransId="{DD8CA67E-FD79-45B0-9964-2FEDD67B352A}"/>
    <dgm:cxn modelId="{9189324E-ABFA-4FC6-9967-2E6868F2905B}" type="presOf" srcId="{D24819FA-B082-429F-9667-813B27E85C5E}" destId="{415B3BB3-17A2-404C-A9A7-1E9C670B202E}" srcOrd="0" destOrd="0" presId="urn:microsoft.com/office/officeart/2008/layout/LinedList"/>
    <dgm:cxn modelId="{62BA0757-B7FA-4A8B-97FF-3580C1FED9E5}" srcId="{B1A628A6-90B1-49D8-A8A5-9145EBE02EE8}" destId="{D24819FA-B082-429F-9667-813B27E85C5E}" srcOrd="1" destOrd="0" parTransId="{6F1BD6B0-24AF-434C-9428-75280F8AB7DF}" sibTransId="{6279DF08-7E25-4CA9-8B73-DD747C505A26}"/>
    <dgm:cxn modelId="{567EFD9D-EF30-404E-B4E7-86993B5C6F32}" srcId="{B1A628A6-90B1-49D8-A8A5-9145EBE02EE8}" destId="{3A8E3141-20CC-43F6-894D-9DC6552C3624}" srcOrd="0" destOrd="0" parTransId="{930A4C6C-63D3-44DC-9982-DFEA708A1691}" sibTransId="{D0A6F3BA-5197-4384-9D42-FEF86FEBAAC0}"/>
    <dgm:cxn modelId="{79A800B2-1DDE-4035-8C7B-C0DC074A2704}" type="presOf" srcId="{0D6D00C1-EFED-4082-B50F-BE00E96E5A13}" destId="{B1055157-3C2B-4A55-9CFD-1A7FA56E9C77}" srcOrd="0" destOrd="0" presId="urn:microsoft.com/office/officeart/2008/layout/LinedList"/>
    <dgm:cxn modelId="{F6D6C5BD-8981-4F7B-819C-540372C1EBD4}" type="presOf" srcId="{7C3382E6-42EF-4F50-B2D2-215A049340BE}" destId="{4CE82971-A2B3-4A77-98A2-F75F532D9DE8}" srcOrd="0" destOrd="0" presId="urn:microsoft.com/office/officeart/2008/layout/LinedList"/>
    <dgm:cxn modelId="{EA8A30EA-A9F0-40A2-A9C6-5F9A502D545D}" srcId="{B1A628A6-90B1-49D8-A8A5-9145EBE02EE8}" destId="{7C3382E6-42EF-4F50-B2D2-215A049340BE}" srcOrd="2" destOrd="0" parTransId="{FCFE4A2D-F746-4DC4-8DB9-D8CEC9FB5107}" sibTransId="{20BA0FFE-29D4-4166-B588-3877E92764E4}"/>
    <dgm:cxn modelId="{29AA360E-637C-406E-AB11-AC149E512AA6}" type="presParOf" srcId="{B1E1E022-BEA4-4986-9F73-97094F06C3BC}" destId="{2F28CB84-631F-48DE-ACC5-B13986E0D05B}" srcOrd="0" destOrd="0" presId="urn:microsoft.com/office/officeart/2008/layout/LinedList"/>
    <dgm:cxn modelId="{2EB1823E-CD9C-45D1-AF87-94238AC5D543}" type="presParOf" srcId="{B1E1E022-BEA4-4986-9F73-97094F06C3BC}" destId="{EFB33A73-0397-469F-95A2-C21764F8ADD5}" srcOrd="1" destOrd="0" presId="urn:microsoft.com/office/officeart/2008/layout/LinedList"/>
    <dgm:cxn modelId="{ED36D2ED-6696-4389-A92F-3BEBCEAA9BBE}" type="presParOf" srcId="{EFB33A73-0397-469F-95A2-C21764F8ADD5}" destId="{E5E0A046-8B6F-47DB-A2FA-1B5399839299}" srcOrd="0" destOrd="0" presId="urn:microsoft.com/office/officeart/2008/layout/LinedList"/>
    <dgm:cxn modelId="{5CB8C450-38BF-4E2F-9BAE-A5D76DA56F53}" type="presParOf" srcId="{EFB33A73-0397-469F-95A2-C21764F8ADD5}" destId="{2A876472-E392-44EB-9D1E-B300A4B1A786}" srcOrd="1" destOrd="0" presId="urn:microsoft.com/office/officeart/2008/layout/LinedList"/>
    <dgm:cxn modelId="{70696AC1-DBEB-47C5-BFBF-23A1D0647995}" type="presParOf" srcId="{B1E1E022-BEA4-4986-9F73-97094F06C3BC}" destId="{C2495803-1255-4271-A67F-B0A991E23410}" srcOrd="2" destOrd="0" presId="urn:microsoft.com/office/officeart/2008/layout/LinedList"/>
    <dgm:cxn modelId="{434C41C9-CB18-4244-BD77-7E5CCF195495}" type="presParOf" srcId="{B1E1E022-BEA4-4986-9F73-97094F06C3BC}" destId="{C07B868D-6CFC-4066-AB79-0C3204F5486A}" srcOrd="3" destOrd="0" presId="urn:microsoft.com/office/officeart/2008/layout/LinedList"/>
    <dgm:cxn modelId="{2E75F9B0-2581-40AD-BD8B-E2F5B06F4C83}" type="presParOf" srcId="{C07B868D-6CFC-4066-AB79-0C3204F5486A}" destId="{415B3BB3-17A2-404C-A9A7-1E9C670B202E}" srcOrd="0" destOrd="0" presId="urn:microsoft.com/office/officeart/2008/layout/LinedList"/>
    <dgm:cxn modelId="{262D9078-F43A-4261-B68C-1DAC79FAA9E8}" type="presParOf" srcId="{C07B868D-6CFC-4066-AB79-0C3204F5486A}" destId="{ABC085CA-9E97-4B33-90B2-CD72935AB958}" srcOrd="1" destOrd="0" presId="urn:microsoft.com/office/officeart/2008/layout/LinedList"/>
    <dgm:cxn modelId="{2CCD0DAB-2880-42DB-9C0B-8EBBD8134B88}" type="presParOf" srcId="{B1E1E022-BEA4-4986-9F73-97094F06C3BC}" destId="{5DE077D2-DC2D-4F88-B21F-B2A449F6BF74}" srcOrd="4" destOrd="0" presId="urn:microsoft.com/office/officeart/2008/layout/LinedList"/>
    <dgm:cxn modelId="{622174E7-753D-4B72-A310-4B6266752B99}" type="presParOf" srcId="{B1E1E022-BEA4-4986-9F73-97094F06C3BC}" destId="{4E1CBAB1-F709-45BD-BEFC-EBFFC11EDCD4}" srcOrd="5" destOrd="0" presId="urn:microsoft.com/office/officeart/2008/layout/LinedList"/>
    <dgm:cxn modelId="{B6C98857-9925-4D7E-9D63-C7B89620E2C4}" type="presParOf" srcId="{4E1CBAB1-F709-45BD-BEFC-EBFFC11EDCD4}" destId="{4CE82971-A2B3-4A77-98A2-F75F532D9DE8}" srcOrd="0" destOrd="0" presId="urn:microsoft.com/office/officeart/2008/layout/LinedList"/>
    <dgm:cxn modelId="{20418533-3748-46F2-8897-A8C1F054BE2C}" type="presParOf" srcId="{4E1CBAB1-F709-45BD-BEFC-EBFFC11EDCD4}" destId="{BBD5347A-991F-4E46-A037-77484B30737E}" srcOrd="1" destOrd="0" presId="urn:microsoft.com/office/officeart/2008/layout/LinedList"/>
    <dgm:cxn modelId="{9901FBA1-8CE0-4381-AA06-ABCF94FABF17}" type="presParOf" srcId="{B1E1E022-BEA4-4986-9F73-97094F06C3BC}" destId="{0FC60EEF-AD55-4F85-B134-F0C51D43B936}" srcOrd="6" destOrd="0" presId="urn:microsoft.com/office/officeart/2008/layout/LinedList"/>
    <dgm:cxn modelId="{056371C7-6C98-420E-9754-70EBACAAE2D5}" type="presParOf" srcId="{B1E1E022-BEA4-4986-9F73-97094F06C3BC}" destId="{E5A53A9B-0B9C-4C9B-98F2-96CA5A1E899D}" srcOrd="7" destOrd="0" presId="urn:microsoft.com/office/officeart/2008/layout/LinedList"/>
    <dgm:cxn modelId="{520BE8A0-E61B-4881-A86C-B197BD2E0BDD}" type="presParOf" srcId="{E5A53A9B-0B9C-4C9B-98F2-96CA5A1E899D}" destId="{F5F18CE1-71DF-41DF-8E21-FAEC1EF07B62}" srcOrd="0" destOrd="0" presId="urn:microsoft.com/office/officeart/2008/layout/LinedList"/>
    <dgm:cxn modelId="{DF216B31-D457-482A-A3CF-A7271C1F79AC}" type="presParOf" srcId="{E5A53A9B-0B9C-4C9B-98F2-96CA5A1E899D}" destId="{8AFE92A8-FCC0-4C6F-BAAA-62040DCAD0F0}" srcOrd="1" destOrd="0" presId="urn:microsoft.com/office/officeart/2008/layout/LinedList"/>
    <dgm:cxn modelId="{005248C6-59E7-42DE-B3FF-8380DF58F1D7}" type="presParOf" srcId="{B1E1E022-BEA4-4986-9F73-97094F06C3BC}" destId="{80C12F96-0088-44E2-90C2-815393EB1B00}" srcOrd="8" destOrd="0" presId="urn:microsoft.com/office/officeart/2008/layout/LinedList"/>
    <dgm:cxn modelId="{176DAE7F-D32F-4153-BC39-C413051FD502}" type="presParOf" srcId="{B1E1E022-BEA4-4986-9F73-97094F06C3BC}" destId="{7277666A-0FF3-4413-BDFC-5130D66141B3}" srcOrd="9" destOrd="0" presId="urn:microsoft.com/office/officeart/2008/layout/LinedList"/>
    <dgm:cxn modelId="{44EE5119-7356-4D7F-9BFE-72289EC3FF43}" type="presParOf" srcId="{7277666A-0FF3-4413-BDFC-5130D66141B3}" destId="{B1055157-3C2B-4A55-9CFD-1A7FA56E9C77}" srcOrd="0" destOrd="0" presId="urn:microsoft.com/office/officeart/2008/layout/LinedList"/>
    <dgm:cxn modelId="{0D037462-C871-4DCB-B81A-1B23BCB003B4}" type="presParOf" srcId="{7277666A-0FF3-4413-BDFC-5130D66141B3}" destId="{3B9742C4-7B12-4590-8CDE-CC962C3A9E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A36A5-7E6C-41B9-97B7-B5E5F2139E1D}">
      <dsp:nvSpPr>
        <dsp:cNvPr id="0" name=""/>
        <dsp:cNvSpPr/>
      </dsp:nvSpPr>
      <dsp:spPr>
        <a:xfrm>
          <a:off x="0" y="431"/>
          <a:ext cx="6910387" cy="59418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EDD6F-4ABB-4EB1-9042-BC7FDA23B6C7}">
      <dsp:nvSpPr>
        <dsp:cNvPr id="0" name=""/>
        <dsp:cNvSpPr/>
      </dsp:nvSpPr>
      <dsp:spPr>
        <a:xfrm>
          <a:off x="179740" y="134122"/>
          <a:ext cx="326801" cy="3268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720CAF-6812-465F-98D5-B55D5F016958}">
      <dsp:nvSpPr>
        <dsp:cNvPr id="0" name=""/>
        <dsp:cNvSpPr/>
      </dsp:nvSpPr>
      <dsp:spPr>
        <a:xfrm>
          <a:off x="686282" y="431"/>
          <a:ext cx="6224104" cy="59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84" tIns="62884" rIns="62884" bIns="62884" numCol="1" spcCol="1270" anchor="ctr" anchorCtr="0">
          <a:noAutofit/>
        </a:bodyPr>
        <a:lstStyle/>
        <a:p>
          <a:pPr marL="0" lvl="0" indent="0" algn="l" defTabSz="666750">
            <a:lnSpc>
              <a:spcPct val="90000"/>
            </a:lnSpc>
            <a:spcBef>
              <a:spcPct val="0"/>
            </a:spcBef>
            <a:spcAft>
              <a:spcPct val="35000"/>
            </a:spcAft>
            <a:buNone/>
          </a:pPr>
          <a:r>
            <a:rPr lang="en-US" sz="1500" b="1" kern="1200"/>
            <a:t>Develop instructions</a:t>
          </a:r>
          <a:r>
            <a:rPr lang="en-US" sz="1500" i="1" kern="1200"/>
            <a:t> </a:t>
          </a:r>
          <a:endParaRPr lang="en-US" sz="1500" kern="1200"/>
        </a:p>
      </dsp:txBody>
      <dsp:txXfrm>
        <a:off x="686282" y="431"/>
        <a:ext cx="6224104" cy="594183"/>
      </dsp:txXfrm>
    </dsp:sp>
    <dsp:sp modelId="{DD80B143-A6BE-4915-BDC2-0A434ABEA244}">
      <dsp:nvSpPr>
        <dsp:cNvPr id="0" name=""/>
        <dsp:cNvSpPr/>
      </dsp:nvSpPr>
      <dsp:spPr>
        <a:xfrm>
          <a:off x="0" y="743161"/>
          <a:ext cx="6910387" cy="59418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B0CF8-567F-4448-8E2B-94EC53B77720}">
      <dsp:nvSpPr>
        <dsp:cNvPr id="0" name=""/>
        <dsp:cNvSpPr/>
      </dsp:nvSpPr>
      <dsp:spPr>
        <a:xfrm>
          <a:off x="179740" y="876852"/>
          <a:ext cx="326801" cy="3268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68B547-1811-4CCD-AF9E-F4D1420F9A09}">
      <dsp:nvSpPr>
        <dsp:cNvPr id="0" name=""/>
        <dsp:cNvSpPr/>
      </dsp:nvSpPr>
      <dsp:spPr>
        <a:xfrm>
          <a:off x="686282" y="743161"/>
          <a:ext cx="6224104" cy="59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84" tIns="62884" rIns="62884" bIns="62884" numCol="1" spcCol="1270" anchor="ctr" anchorCtr="0">
          <a:noAutofit/>
        </a:bodyPr>
        <a:lstStyle/>
        <a:p>
          <a:pPr marL="0" lvl="0" indent="0" algn="l" defTabSz="666750">
            <a:lnSpc>
              <a:spcPct val="90000"/>
            </a:lnSpc>
            <a:spcBef>
              <a:spcPct val="0"/>
            </a:spcBef>
            <a:spcAft>
              <a:spcPct val="35000"/>
            </a:spcAft>
            <a:buNone/>
          </a:pPr>
          <a:r>
            <a:rPr lang="en-US" sz="1500" b="1" kern="1200"/>
            <a:t>Generate assignment directions</a:t>
          </a:r>
          <a:r>
            <a:rPr lang="en-US" sz="1500" kern="1200"/>
            <a:t> </a:t>
          </a:r>
        </a:p>
      </dsp:txBody>
      <dsp:txXfrm>
        <a:off x="686282" y="743161"/>
        <a:ext cx="6224104" cy="594183"/>
      </dsp:txXfrm>
    </dsp:sp>
    <dsp:sp modelId="{62F8735F-3FB7-4D6E-A564-61BEB7BC2B0B}">
      <dsp:nvSpPr>
        <dsp:cNvPr id="0" name=""/>
        <dsp:cNvSpPr/>
      </dsp:nvSpPr>
      <dsp:spPr>
        <a:xfrm>
          <a:off x="0" y="1485890"/>
          <a:ext cx="6910387" cy="59418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18B38A-D86A-423F-A17B-073CDA81D360}">
      <dsp:nvSpPr>
        <dsp:cNvPr id="0" name=""/>
        <dsp:cNvSpPr/>
      </dsp:nvSpPr>
      <dsp:spPr>
        <a:xfrm>
          <a:off x="179740" y="1619582"/>
          <a:ext cx="326801" cy="3268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593781-B18A-4016-B112-DEB838C569A6}">
      <dsp:nvSpPr>
        <dsp:cNvPr id="0" name=""/>
        <dsp:cNvSpPr/>
      </dsp:nvSpPr>
      <dsp:spPr>
        <a:xfrm>
          <a:off x="686282" y="1485890"/>
          <a:ext cx="6224104" cy="59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84" tIns="62884" rIns="62884" bIns="62884" numCol="1" spcCol="1270" anchor="ctr" anchorCtr="0">
          <a:noAutofit/>
        </a:bodyPr>
        <a:lstStyle/>
        <a:p>
          <a:pPr marL="0" lvl="0" indent="0" algn="l" defTabSz="666750">
            <a:lnSpc>
              <a:spcPct val="90000"/>
            </a:lnSpc>
            <a:spcBef>
              <a:spcPct val="0"/>
            </a:spcBef>
            <a:spcAft>
              <a:spcPct val="35000"/>
            </a:spcAft>
            <a:buNone/>
          </a:pPr>
          <a:r>
            <a:rPr lang="en-US" sz="1500" b="1" kern="1200"/>
            <a:t>Create solved examples </a:t>
          </a:r>
          <a:endParaRPr lang="en-US" sz="1500" kern="1200"/>
        </a:p>
      </dsp:txBody>
      <dsp:txXfrm>
        <a:off x="686282" y="1485890"/>
        <a:ext cx="6224104" cy="594183"/>
      </dsp:txXfrm>
    </dsp:sp>
    <dsp:sp modelId="{F2D13E3C-DEE9-4722-BA6B-81A9A5F85843}">
      <dsp:nvSpPr>
        <dsp:cNvPr id="0" name=""/>
        <dsp:cNvSpPr/>
      </dsp:nvSpPr>
      <dsp:spPr>
        <a:xfrm>
          <a:off x="0" y="2228620"/>
          <a:ext cx="6910387" cy="59418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CD4D6D-8891-4BE0-A9FE-55B3CE081616}">
      <dsp:nvSpPr>
        <dsp:cNvPr id="0" name=""/>
        <dsp:cNvSpPr/>
      </dsp:nvSpPr>
      <dsp:spPr>
        <a:xfrm>
          <a:off x="179740" y="2362311"/>
          <a:ext cx="326801" cy="3268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4DBCDE-2118-49B8-8518-7718A29AAE68}">
      <dsp:nvSpPr>
        <dsp:cNvPr id="0" name=""/>
        <dsp:cNvSpPr/>
      </dsp:nvSpPr>
      <dsp:spPr>
        <a:xfrm>
          <a:off x="686282" y="2228620"/>
          <a:ext cx="6224104" cy="59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84" tIns="62884" rIns="62884" bIns="62884" numCol="1" spcCol="1270" anchor="ctr" anchorCtr="0">
          <a:noAutofit/>
        </a:bodyPr>
        <a:lstStyle/>
        <a:p>
          <a:pPr marL="0" lvl="0" indent="0" algn="l" defTabSz="666750">
            <a:lnSpc>
              <a:spcPct val="90000"/>
            </a:lnSpc>
            <a:spcBef>
              <a:spcPct val="0"/>
            </a:spcBef>
            <a:spcAft>
              <a:spcPct val="35000"/>
            </a:spcAft>
            <a:buNone/>
          </a:pPr>
          <a:r>
            <a:rPr lang="en-US" sz="1500" b="1" kern="1200"/>
            <a:t>Build a prereading or advance organizer</a:t>
          </a:r>
          <a:r>
            <a:rPr lang="en-US" sz="1500" i="1" kern="1200"/>
            <a:t> </a:t>
          </a:r>
          <a:r>
            <a:rPr lang="en-US" sz="1500" kern="1200"/>
            <a:t>by extracting critical and unfamiliar vocabulary from a chapter and listing keywords with their definitions.</a:t>
          </a:r>
        </a:p>
      </dsp:txBody>
      <dsp:txXfrm>
        <a:off x="686282" y="2228620"/>
        <a:ext cx="6224104" cy="594183"/>
      </dsp:txXfrm>
    </dsp:sp>
    <dsp:sp modelId="{525B93CF-0676-407F-9DA5-3A3F28EFB1CE}">
      <dsp:nvSpPr>
        <dsp:cNvPr id="0" name=""/>
        <dsp:cNvSpPr/>
      </dsp:nvSpPr>
      <dsp:spPr>
        <a:xfrm>
          <a:off x="0" y="2971350"/>
          <a:ext cx="6910387" cy="59418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0B64D-B220-403C-B6A6-AD4F717C9E66}">
      <dsp:nvSpPr>
        <dsp:cNvPr id="0" name=""/>
        <dsp:cNvSpPr/>
      </dsp:nvSpPr>
      <dsp:spPr>
        <a:xfrm>
          <a:off x="179740" y="3105041"/>
          <a:ext cx="326801" cy="3268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B2ED41-0953-4EB8-AE3E-C44C3BA9C690}">
      <dsp:nvSpPr>
        <dsp:cNvPr id="0" name=""/>
        <dsp:cNvSpPr/>
      </dsp:nvSpPr>
      <dsp:spPr>
        <a:xfrm>
          <a:off x="686282" y="2971350"/>
          <a:ext cx="6224104" cy="59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84" tIns="62884" rIns="62884" bIns="62884" numCol="1" spcCol="1270" anchor="ctr" anchorCtr="0">
          <a:noAutofit/>
        </a:bodyPr>
        <a:lstStyle/>
        <a:p>
          <a:pPr marL="0" lvl="0" indent="0" algn="l" defTabSz="666750">
            <a:lnSpc>
              <a:spcPct val="90000"/>
            </a:lnSpc>
            <a:spcBef>
              <a:spcPct val="0"/>
            </a:spcBef>
            <a:spcAft>
              <a:spcPct val="35000"/>
            </a:spcAft>
            <a:buNone/>
          </a:pPr>
          <a:r>
            <a:rPr lang="en-US" sz="1500" b="1" kern="1200"/>
            <a:t>Compose a syllabus</a:t>
          </a:r>
          <a:r>
            <a:rPr lang="en-US" sz="1500" kern="1200"/>
            <a:t> that includes a course schedule, late-submission policies, and a description of how assignments will be graded.</a:t>
          </a:r>
        </a:p>
      </dsp:txBody>
      <dsp:txXfrm>
        <a:off x="686282" y="2971350"/>
        <a:ext cx="6224104" cy="594183"/>
      </dsp:txXfrm>
    </dsp:sp>
    <dsp:sp modelId="{44100CB2-3072-4436-81C2-98A83E1EB11E}">
      <dsp:nvSpPr>
        <dsp:cNvPr id="0" name=""/>
        <dsp:cNvSpPr/>
      </dsp:nvSpPr>
      <dsp:spPr>
        <a:xfrm>
          <a:off x="0" y="3714079"/>
          <a:ext cx="6910387" cy="59418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C951F7-92E6-4360-8C09-3879347DE1AE}">
      <dsp:nvSpPr>
        <dsp:cNvPr id="0" name=""/>
        <dsp:cNvSpPr/>
      </dsp:nvSpPr>
      <dsp:spPr>
        <a:xfrm>
          <a:off x="179740" y="3847771"/>
          <a:ext cx="326801" cy="3268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48398B-B468-4CC0-B64C-ABD13462D8EE}">
      <dsp:nvSpPr>
        <dsp:cNvPr id="0" name=""/>
        <dsp:cNvSpPr/>
      </dsp:nvSpPr>
      <dsp:spPr>
        <a:xfrm>
          <a:off x="686282" y="3714079"/>
          <a:ext cx="6224104" cy="59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84" tIns="62884" rIns="62884" bIns="62884" numCol="1" spcCol="1270" anchor="ctr" anchorCtr="0">
          <a:noAutofit/>
        </a:bodyPr>
        <a:lstStyle/>
        <a:p>
          <a:pPr marL="0" lvl="0" indent="0" algn="l" defTabSz="666750">
            <a:lnSpc>
              <a:spcPct val="90000"/>
            </a:lnSpc>
            <a:spcBef>
              <a:spcPct val="0"/>
            </a:spcBef>
            <a:spcAft>
              <a:spcPct val="35000"/>
            </a:spcAft>
            <a:buNone/>
          </a:pPr>
          <a:r>
            <a:rPr lang="en-US" sz="1500" b="1" kern="1200"/>
            <a:t>Make flash cards</a:t>
          </a:r>
          <a:r>
            <a:rPr lang="en-US" sz="1500" kern="1200"/>
            <a:t> </a:t>
          </a:r>
        </a:p>
      </dsp:txBody>
      <dsp:txXfrm>
        <a:off x="686282" y="3714079"/>
        <a:ext cx="6224104" cy="594183"/>
      </dsp:txXfrm>
    </dsp:sp>
    <dsp:sp modelId="{73DA93EF-8ED9-4172-A4DF-A7F511FA22E5}">
      <dsp:nvSpPr>
        <dsp:cNvPr id="0" name=""/>
        <dsp:cNvSpPr/>
      </dsp:nvSpPr>
      <dsp:spPr>
        <a:xfrm>
          <a:off x="0" y="4456809"/>
          <a:ext cx="6910387" cy="59418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63D02-EA4F-485A-88E8-DB54C5089EBB}">
      <dsp:nvSpPr>
        <dsp:cNvPr id="0" name=""/>
        <dsp:cNvSpPr/>
      </dsp:nvSpPr>
      <dsp:spPr>
        <a:xfrm>
          <a:off x="179740" y="4590500"/>
          <a:ext cx="326801" cy="32680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F757B6-AD76-43E5-B12A-7FB3BA0E9581}">
      <dsp:nvSpPr>
        <dsp:cNvPr id="0" name=""/>
        <dsp:cNvSpPr/>
      </dsp:nvSpPr>
      <dsp:spPr>
        <a:xfrm>
          <a:off x="686282" y="4456809"/>
          <a:ext cx="6224104" cy="59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84" tIns="62884" rIns="62884" bIns="62884" numCol="1" spcCol="1270" anchor="ctr" anchorCtr="0">
          <a:noAutofit/>
        </a:bodyPr>
        <a:lstStyle/>
        <a:p>
          <a:pPr marL="0" lvl="0" indent="0" algn="l" defTabSz="666750">
            <a:lnSpc>
              <a:spcPct val="90000"/>
            </a:lnSpc>
            <a:spcBef>
              <a:spcPct val="0"/>
            </a:spcBef>
            <a:spcAft>
              <a:spcPct val="35000"/>
            </a:spcAft>
            <a:buNone/>
          </a:pPr>
          <a:r>
            <a:rPr lang="en-US" sz="1500" b="1" kern="1200"/>
            <a:t>Produce posters</a:t>
          </a:r>
          <a:endParaRPr lang="en-US" sz="1500" kern="1200"/>
        </a:p>
      </dsp:txBody>
      <dsp:txXfrm>
        <a:off x="686282" y="4456809"/>
        <a:ext cx="6224104" cy="594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98FF8-22F9-4AAF-A249-A773D4B0883C}">
      <dsp:nvSpPr>
        <dsp:cNvPr id="0" name=""/>
        <dsp:cNvSpPr/>
      </dsp:nvSpPr>
      <dsp:spPr>
        <a:xfrm>
          <a:off x="539" y="1213818"/>
          <a:ext cx="2186489" cy="2623787"/>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77" tIns="0" rIns="215977" bIns="330200" numCol="1" spcCol="1270" anchor="t" anchorCtr="0">
          <a:noAutofit/>
        </a:bodyPr>
        <a:lstStyle/>
        <a:p>
          <a:pPr marL="0" lvl="0" indent="0" algn="l" defTabSz="933450">
            <a:lnSpc>
              <a:spcPct val="90000"/>
            </a:lnSpc>
            <a:spcBef>
              <a:spcPct val="0"/>
            </a:spcBef>
            <a:spcAft>
              <a:spcPct val="35000"/>
            </a:spcAft>
            <a:buNone/>
          </a:pPr>
          <a:r>
            <a:rPr lang="en-US" sz="2100" b="1" kern="1200"/>
            <a:t>Tailor learning events to students’ interests</a:t>
          </a:r>
          <a:endParaRPr lang="en-US" sz="2100" kern="1200"/>
        </a:p>
      </dsp:txBody>
      <dsp:txXfrm>
        <a:off x="539" y="2263333"/>
        <a:ext cx="2186489" cy="1574272"/>
      </dsp:txXfrm>
    </dsp:sp>
    <dsp:sp modelId="{5A862E49-AC39-400E-B6B7-B6F651F877FD}">
      <dsp:nvSpPr>
        <dsp:cNvPr id="0" name=""/>
        <dsp:cNvSpPr/>
      </dsp:nvSpPr>
      <dsp:spPr>
        <a:xfrm>
          <a:off x="539" y="1213818"/>
          <a:ext cx="2186489" cy="104951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5977" tIns="165100" rIns="215977" bIns="165100" numCol="1" spcCol="1270" anchor="ctr" anchorCtr="0">
          <a:noAutofit/>
        </a:bodyPr>
        <a:lstStyle/>
        <a:p>
          <a:pPr marL="0" lvl="0" indent="0" algn="l" defTabSz="2444750">
            <a:lnSpc>
              <a:spcPct val="90000"/>
            </a:lnSpc>
            <a:spcBef>
              <a:spcPct val="0"/>
            </a:spcBef>
            <a:spcAft>
              <a:spcPct val="35000"/>
            </a:spcAft>
            <a:buNone/>
          </a:pPr>
          <a:r>
            <a:rPr lang="en-US" sz="5500" kern="1200"/>
            <a:t>01</a:t>
          </a:r>
        </a:p>
      </dsp:txBody>
      <dsp:txXfrm>
        <a:off x="539" y="1213818"/>
        <a:ext cx="2186489" cy="1049515"/>
      </dsp:txXfrm>
    </dsp:sp>
    <dsp:sp modelId="{D3CFEE46-56CC-4170-A9AE-59A654F5DA9E}">
      <dsp:nvSpPr>
        <dsp:cNvPr id="0" name=""/>
        <dsp:cNvSpPr/>
      </dsp:nvSpPr>
      <dsp:spPr>
        <a:xfrm>
          <a:off x="2361948" y="1213818"/>
          <a:ext cx="2186489" cy="2623787"/>
        </a:xfrm>
        <a:prstGeom prst="rect">
          <a:avLst/>
        </a:prstGeom>
        <a:solidFill>
          <a:schemeClr val="accent5">
            <a:hueOff val="746807"/>
            <a:satOff val="-2060"/>
            <a:lumOff val="97"/>
            <a:alphaOff val="0"/>
          </a:schemeClr>
        </a:solidFill>
        <a:ln w="15875" cap="flat" cmpd="sng" algn="ctr">
          <a:solidFill>
            <a:schemeClr val="accent5">
              <a:hueOff val="746807"/>
              <a:satOff val="-2060"/>
              <a:lumOff val="9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77" tIns="0" rIns="215977" bIns="330200" numCol="1" spcCol="1270" anchor="t" anchorCtr="0">
          <a:noAutofit/>
        </a:bodyPr>
        <a:lstStyle/>
        <a:p>
          <a:pPr marL="0" lvl="0" indent="0" algn="l" defTabSz="933450">
            <a:lnSpc>
              <a:spcPct val="90000"/>
            </a:lnSpc>
            <a:spcBef>
              <a:spcPct val="0"/>
            </a:spcBef>
            <a:spcAft>
              <a:spcPct val="35000"/>
            </a:spcAft>
            <a:buNone/>
          </a:pPr>
          <a:r>
            <a:rPr lang="en-US" sz="2100" b="1" kern="1200"/>
            <a:t>Include local culture</a:t>
          </a:r>
          <a:endParaRPr lang="en-US" sz="2100" kern="1200"/>
        </a:p>
      </dsp:txBody>
      <dsp:txXfrm>
        <a:off x="2361948" y="2263333"/>
        <a:ext cx="2186489" cy="1574272"/>
      </dsp:txXfrm>
    </dsp:sp>
    <dsp:sp modelId="{251F53F9-F63B-4B54-A1CD-FD539D0D11BC}">
      <dsp:nvSpPr>
        <dsp:cNvPr id="0" name=""/>
        <dsp:cNvSpPr/>
      </dsp:nvSpPr>
      <dsp:spPr>
        <a:xfrm>
          <a:off x="2361948" y="1213818"/>
          <a:ext cx="2186489" cy="104951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5977" tIns="165100" rIns="215977" bIns="165100" numCol="1" spcCol="1270" anchor="ctr" anchorCtr="0">
          <a:noAutofit/>
        </a:bodyPr>
        <a:lstStyle/>
        <a:p>
          <a:pPr marL="0" lvl="0" indent="0" algn="l" defTabSz="2444750">
            <a:lnSpc>
              <a:spcPct val="90000"/>
            </a:lnSpc>
            <a:spcBef>
              <a:spcPct val="0"/>
            </a:spcBef>
            <a:spcAft>
              <a:spcPct val="35000"/>
            </a:spcAft>
            <a:buNone/>
          </a:pPr>
          <a:r>
            <a:rPr lang="en-US" sz="5500" kern="1200"/>
            <a:t>02</a:t>
          </a:r>
        </a:p>
      </dsp:txBody>
      <dsp:txXfrm>
        <a:off x="2361948" y="1213818"/>
        <a:ext cx="2186489" cy="1049515"/>
      </dsp:txXfrm>
    </dsp:sp>
    <dsp:sp modelId="{8CFC1565-AAAE-4DAC-8734-00C2898AFF3D}">
      <dsp:nvSpPr>
        <dsp:cNvPr id="0" name=""/>
        <dsp:cNvSpPr/>
      </dsp:nvSpPr>
      <dsp:spPr>
        <a:xfrm>
          <a:off x="4723357" y="1213818"/>
          <a:ext cx="2186489" cy="2623787"/>
        </a:xfrm>
        <a:prstGeom prst="rect">
          <a:avLst/>
        </a:prstGeom>
        <a:solidFill>
          <a:schemeClr val="accent5">
            <a:hueOff val="1493614"/>
            <a:satOff val="-4119"/>
            <a:lumOff val="195"/>
            <a:alphaOff val="0"/>
          </a:schemeClr>
        </a:solidFill>
        <a:ln w="15875" cap="flat" cmpd="sng" algn="ctr">
          <a:solidFill>
            <a:schemeClr val="accent5">
              <a:hueOff val="1493614"/>
              <a:satOff val="-4119"/>
              <a:lumOff val="1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77" tIns="0" rIns="215977" bIns="330200" numCol="1" spcCol="1270" anchor="t" anchorCtr="0">
          <a:noAutofit/>
        </a:bodyPr>
        <a:lstStyle/>
        <a:p>
          <a:pPr marL="0" lvl="0" indent="0" algn="l" defTabSz="933450">
            <a:lnSpc>
              <a:spcPct val="90000"/>
            </a:lnSpc>
            <a:spcBef>
              <a:spcPct val="0"/>
            </a:spcBef>
            <a:spcAft>
              <a:spcPct val="35000"/>
            </a:spcAft>
            <a:buNone/>
          </a:pPr>
          <a:r>
            <a:rPr lang="en-US" sz="2100" b="1" kern="1200"/>
            <a:t>Use students' names and locations in learning objects</a:t>
          </a:r>
          <a:endParaRPr lang="en-US" sz="2100" kern="1200"/>
        </a:p>
      </dsp:txBody>
      <dsp:txXfrm>
        <a:off x="4723357" y="2263333"/>
        <a:ext cx="2186489" cy="1574272"/>
      </dsp:txXfrm>
    </dsp:sp>
    <dsp:sp modelId="{1EA8B037-33CD-4546-A5BA-3CCD1E67AFA9}">
      <dsp:nvSpPr>
        <dsp:cNvPr id="0" name=""/>
        <dsp:cNvSpPr/>
      </dsp:nvSpPr>
      <dsp:spPr>
        <a:xfrm>
          <a:off x="4723357" y="1213818"/>
          <a:ext cx="2186489" cy="104951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5977" tIns="165100" rIns="215977" bIns="165100" numCol="1" spcCol="1270" anchor="ctr" anchorCtr="0">
          <a:noAutofit/>
        </a:bodyPr>
        <a:lstStyle/>
        <a:p>
          <a:pPr marL="0" lvl="0" indent="0" algn="l" defTabSz="2444750">
            <a:lnSpc>
              <a:spcPct val="90000"/>
            </a:lnSpc>
            <a:spcBef>
              <a:spcPct val="0"/>
            </a:spcBef>
            <a:spcAft>
              <a:spcPct val="35000"/>
            </a:spcAft>
            <a:buNone/>
          </a:pPr>
          <a:r>
            <a:rPr lang="en-US" sz="5500" kern="1200"/>
            <a:t>03</a:t>
          </a:r>
        </a:p>
      </dsp:txBody>
      <dsp:txXfrm>
        <a:off x="4723357" y="1213818"/>
        <a:ext cx="2186489" cy="1049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F1795-151C-402E-BDAF-F62EDD518FB1}">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6414E-9648-407C-82DD-AB6CF949E4D7}">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Prompt generator:</a:t>
          </a:r>
          <a:r>
            <a:rPr lang="en-US" sz="2800" b="1" i="1" kern="1200"/>
            <a:t> </a:t>
          </a:r>
          <a:r>
            <a:rPr lang="en-US" sz="2800" kern="1200"/>
            <a:t>The tool can compose writing prompts for any genre and include a corresponding rubric.</a:t>
          </a:r>
        </a:p>
      </dsp:txBody>
      <dsp:txXfrm>
        <a:off x="0" y="2758"/>
        <a:ext cx="6797675" cy="1881464"/>
      </dsp:txXfrm>
    </dsp:sp>
    <dsp:sp modelId="{45E63C7F-A8B1-4FCB-9B47-DF3B46873C31}">
      <dsp:nvSpPr>
        <dsp:cNvPr id="0" name=""/>
        <dsp:cNvSpPr/>
      </dsp:nvSpPr>
      <dsp:spPr>
        <a:xfrm>
          <a:off x="0" y="1884223"/>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C5920C-E9C1-4528-874E-34D30F92271C}">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Essay improvement: </a:t>
          </a:r>
          <a:r>
            <a:rPr lang="en-US" sz="2800" kern="1200"/>
            <a:t>Submit sections of student writing to ChatGPT, and it will suggest enhancements.</a:t>
          </a:r>
        </a:p>
      </dsp:txBody>
      <dsp:txXfrm>
        <a:off x="0" y="1884223"/>
        <a:ext cx="6797675" cy="1881464"/>
      </dsp:txXfrm>
    </dsp:sp>
    <dsp:sp modelId="{1C373B0D-DD3E-49BC-94BE-15A7E3B56F82}">
      <dsp:nvSpPr>
        <dsp:cNvPr id="0" name=""/>
        <dsp:cNvSpPr/>
      </dsp:nvSpPr>
      <dsp:spPr>
        <a:xfrm>
          <a:off x="0" y="3765688"/>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6755D-6614-49F2-B48A-4471002D1060}">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Grammar feedback:</a:t>
          </a:r>
          <a:r>
            <a:rPr lang="en-US" sz="2800" kern="1200" dirty="0"/>
            <a:t> When students make grammar errors, teachers can direct ChatGPT to define, describe, and identify how to improve the error and provide examples.</a:t>
          </a:r>
        </a:p>
      </dsp:txBody>
      <dsp:txXfrm>
        <a:off x="0" y="3765688"/>
        <a:ext cx="6797675" cy="1881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8CB84-631F-48DE-ACC5-B13986E0D05B}">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0A046-8B6F-47DB-A2FA-1B5399839299}">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Quizzes:</a:t>
          </a:r>
          <a:r>
            <a:rPr lang="en-US" sz="2000" b="1" i="1" kern="1200"/>
            <a:t> </a:t>
          </a:r>
          <a:r>
            <a:rPr lang="en-US" sz="2000" kern="1200"/>
            <a:t>a test bank and answer key</a:t>
          </a:r>
        </a:p>
      </dsp:txBody>
      <dsp:txXfrm>
        <a:off x="0" y="689"/>
        <a:ext cx="6797675" cy="1129706"/>
      </dsp:txXfrm>
    </dsp:sp>
    <dsp:sp modelId="{C2495803-1255-4271-A67F-B0A991E23410}">
      <dsp:nvSpPr>
        <dsp:cNvPr id="0" name=""/>
        <dsp:cNvSpPr/>
      </dsp:nvSpPr>
      <dsp:spPr>
        <a:xfrm>
          <a:off x="0" y="1130396"/>
          <a:ext cx="6797675" cy="0"/>
        </a:xfrm>
        <a:prstGeom prst="line">
          <a:avLst/>
        </a:prstGeom>
        <a:solidFill>
          <a:schemeClr val="accent2">
            <a:hueOff val="372984"/>
            <a:satOff val="-2603"/>
            <a:lumOff val="637"/>
            <a:alphaOff val="0"/>
          </a:schemeClr>
        </a:solidFill>
        <a:ln w="15875" cap="flat" cmpd="sng" algn="ctr">
          <a:solidFill>
            <a:schemeClr val="accent2">
              <a:hueOff val="372984"/>
              <a:satOff val="-2603"/>
              <a:lumOff val="6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5B3BB3-17A2-404C-A9A7-1E9C670B202E}">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Rubrics: </a:t>
          </a:r>
          <a:r>
            <a:rPr lang="en-US" sz="2000" kern="1200"/>
            <a:t>for any type of student performance </a:t>
          </a:r>
        </a:p>
      </dsp:txBody>
      <dsp:txXfrm>
        <a:off x="0" y="1130396"/>
        <a:ext cx="6797675" cy="1129706"/>
      </dsp:txXfrm>
    </dsp:sp>
    <dsp:sp modelId="{5DE077D2-DC2D-4F88-B21F-B2A449F6BF74}">
      <dsp:nvSpPr>
        <dsp:cNvPr id="0" name=""/>
        <dsp:cNvSpPr/>
      </dsp:nvSpPr>
      <dsp:spPr>
        <a:xfrm>
          <a:off x="0" y="2260102"/>
          <a:ext cx="6797675" cy="0"/>
        </a:xfrm>
        <a:prstGeom prst="line">
          <a:avLst/>
        </a:prstGeom>
        <a:solidFill>
          <a:schemeClr val="accent2">
            <a:hueOff val="745968"/>
            <a:satOff val="-5205"/>
            <a:lumOff val="1275"/>
            <a:alphaOff val="0"/>
          </a:schemeClr>
        </a:solidFill>
        <a:ln w="15875" cap="flat" cmpd="sng" algn="ctr">
          <a:solidFill>
            <a:schemeClr val="accent2">
              <a:hueOff val="745968"/>
              <a:satOff val="-5205"/>
              <a:lumOff val="1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82971-A2B3-4A77-98A2-F75F532D9DE8}">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Checklists:</a:t>
          </a:r>
          <a:r>
            <a:rPr lang="en-US" sz="2000" kern="1200"/>
            <a:t> from observation checklists to To do’s</a:t>
          </a:r>
        </a:p>
      </dsp:txBody>
      <dsp:txXfrm>
        <a:off x="0" y="2260102"/>
        <a:ext cx="6797675" cy="1129706"/>
      </dsp:txXfrm>
    </dsp:sp>
    <dsp:sp modelId="{0FC60EEF-AD55-4F85-B134-F0C51D43B936}">
      <dsp:nvSpPr>
        <dsp:cNvPr id="0" name=""/>
        <dsp:cNvSpPr/>
      </dsp:nvSpPr>
      <dsp:spPr>
        <a:xfrm>
          <a:off x="0" y="3389809"/>
          <a:ext cx="6797675" cy="0"/>
        </a:xfrm>
        <a:prstGeom prst="line">
          <a:avLst/>
        </a:prstGeom>
        <a:solidFill>
          <a:schemeClr val="accent2">
            <a:hueOff val="1118952"/>
            <a:satOff val="-7808"/>
            <a:lumOff val="1912"/>
            <a:alphaOff val="0"/>
          </a:schemeClr>
        </a:solidFill>
        <a:ln w="15875" cap="flat" cmpd="sng" algn="ctr">
          <a:solidFill>
            <a:schemeClr val="accent2">
              <a:hueOff val="1118952"/>
              <a:satOff val="-7808"/>
              <a:lumOff val="19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18CE1-71DF-41DF-8E21-FAEC1EF07B62}">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All question types:</a:t>
          </a:r>
          <a:r>
            <a:rPr lang="en-US" sz="2000" kern="1200"/>
            <a:t> cloze, multiple choice, true or false, fill-in-the-blank, matching, short answer, essay, ordering, multiple answer, drag and drop, crosswords, scenario-based questions, …</a:t>
          </a:r>
        </a:p>
      </dsp:txBody>
      <dsp:txXfrm>
        <a:off x="0" y="3389809"/>
        <a:ext cx="6797675" cy="1129706"/>
      </dsp:txXfrm>
    </dsp:sp>
    <dsp:sp modelId="{80C12F96-0088-44E2-90C2-815393EB1B00}">
      <dsp:nvSpPr>
        <dsp:cNvPr id="0" name=""/>
        <dsp:cNvSpPr/>
      </dsp:nvSpPr>
      <dsp:spPr>
        <a:xfrm>
          <a:off x="0" y="4519515"/>
          <a:ext cx="6797675" cy="0"/>
        </a:xfrm>
        <a:prstGeom prst="line">
          <a:avLst/>
        </a:prstGeom>
        <a:solidFill>
          <a:schemeClr val="accent2">
            <a:hueOff val="1491936"/>
            <a:satOff val="-10410"/>
            <a:lumOff val="2549"/>
            <a:alphaOff val="0"/>
          </a:schemeClr>
        </a:solidFill>
        <a:ln w="15875" cap="flat" cmpd="sng" algn="ctr">
          <a:solidFill>
            <a:schemeClr val="accent2">
              <a:hueOff val="1491936"/>
              <a:satOff val="-10410"/>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55157-3C2B-4A55-9CFD-1A7FA56E9C77}">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Tests/exams: </a:t>
          </a:r>
          <a:r>
            <a:rPr lang="en-US" sz="2000" kern="1200"/>
            <a:t>based on known content or levels</a:t>
          </a:r>
        </a:p>
      </dsp:txBody>
      <dsp:txXfrm>
        <a:off x="0" y="4519515"/>
        <a:ext cx="6797675" cy="11297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6FCE6AA6-6B6D-4D89-A4F7-73FCC1CAB14E}" type="datetimeFigureOut">
              <a:rPr lang="en-CA" smtClean="0"/>
              <a:t>2023-03-29</a:t>
            </a:fld>
            <a:endParaRPr lang="en-CA"/>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6B844A85-A9EA-46CA-A587-20DFB35CD250}" type="slidenum">
              <a:rPr lang="en-CA" smtClean="0"/>
              <a:t>‹#›</a:t>
            </a:fld>
            <a:endParaRPr lang="en-CA"/>
          </a:p>
        </p:txBody>
      </p:sp>
    </p:spTree>
    <p:extLst>
      <p:ext uri="{BB962C8B-B14F-4D97-AF65-F5344CB8AC3E}">
        <p14:creationId xmlns:p14="http://schemas.microsoft.com/office/powerpoint/2010/main" val="112885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1</a:t>
            </a:fld>
            <a:endParaRPr lang="en-CA"/>
          </a:p>
        </p:txBody>
      </p:sp>
    </p:spTree>
    <p:extLst>
      <p:ext uri="{BB962C8B-B14F-4D97-AF65-F5344CB8AC3E}">
        <p14:creationId xmlns:p14="http://schemas.microsoft.com/office/powerpoint/2010/main" val="320050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10</a:t>
            </a:fld>
            <a:endParaRPr lang="en-CA"/>
          </a:p>
        </p:txBody>
      </p:sp>
    </p:spTree>
    <p:extLst>
      <p:ext uri="{BB962C8B-B14F-4D97-AF65-F5344CB8AC3E}">
        <p14:creationId xmlns:p14="http://schemas.microsoft.com/office/powerpoint/2010/main" val="3744184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11</a:t>
            </a:fld>
            <a:endParaRPr lang="en-CA"/>
          </a:p>
        </p:txBody>
      </p:sp>
    </p:spTree>
    <p:extLst>
      <p:ext uri="{BB962C8B-B14F-4D97-AF65-F5344CB8AC3E}">
        <p14:creationId xmlns:p14="http://schemas.microsoft.com/office/powerpoint/2010/main" val="679177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12</a:t>
            </a:fld>
            <a:endParaRPr lang="en-CA"/>
          </a:p>
        </p:txBody>
      </p:sp>
    </p:spTree>
    <p:extLst>
      <p:ext uri="{BB962C8B-B14F-4D97-AF65-F5344CB8AC3E}">
        <p14:creationId xmlns:p14="http://schemas.microsoft.com/office/powerpoint/2010/main" val="113154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13</a:t>
            </a:fld>
            <a:endParaRPr lang="en-CA"/>
          </a:p>
        </p:txBody>
      </p:sp>
    </p:spTree>
    <p:extLst>
      <p:ext uri="{BB962C8B-B14F-4D97-AF65-F5344CB8AC3E}">
        <p14:creationId xmlns:p14="http://schemas.microsoft.com/office/powerpoint/2010/main" val="2709517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14</a:t>
            </a:fld>
            <a:endParaRPr lang="en-CA"/>
          </a:p>
        </p:txBody>
      </p:sp>
    </p:spTree>
    <p:extLst>
      <p:ext uri="{BB962C8B-B14F-4D97-AF65-F5344CB8AC3E}">
        <p14:creationId xmlns:p14="http://schemas.microsoft.com/office/powerpoint/2010/main" val="2341748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15</a:t>
            </a:fld>
            <a:endParaRPr lang="en-CA"/>
          </a:p>
        </p:txBody>
      </p:sp>
    </p:spTree>
    <p:extLst>
      <p:ext uri="{BB962C8B-B14F-4D97-AF65-F5344CB8AC3E}">
        <p14:creationId xmlns:p14="http://schemas.microsoft.com/office/powerpoint/2010/main" val="3124887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16</a:t>
            </a:fld>
            <a:endParaRPr lang="en-CA"/>
          </a:p>
        </p:txBody>
      </p:sp>
    </p:spTree>
    <p:extLst>
      <p:ext uri="{BB962C8B-B14F-4D97-AF65-F5344CB8AC3E}">
        <p14:creationId xmlns:p14="http://schemas.microsoft.com/office/powerpoint/2010/main" val="3623479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17</a:t>
            </a:fld>
            <a:endParaRPr lang="en-CA"/>
          </a:p>
        </p:txBody>
      </p:sp>
    </p:spTree>
    <p:extLst>
      <p:ext uri="{BB962C8B-B14F-4D97-AF65-F5344CB8AC3E}">
        <p14:creationId xmlns:p14="http://schemas.microsoft.com/office/powerpoint/2010/main" val="3031710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18</a:t>
            </a:fld>
            <a:endParaRPr lang="en-CA"/>
          </a:p>
        </p:txBody>
      </p:sp>
    </p:spTree>
    <p:extLst>
      <p:ext uri="{BB962C8B-B14F-4D97-AF65-F5344CB8AC3E}">
        <p14:creationId xmlns:p14="http://schemas.microsoft.com/office/powerpoint/2010/main" val="3375962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19</a:t>
            </a:fld>
            <a:endParaRPr lang="en-CA"/>
          </a:p>
        </p:txBody>
      </p:sp>
    </p:spTree>
    <p:extLst>
      <p:ext uri="{BB962C8B-B14F-4D97-AF65-F5344CB8AC3E}">
        <p14:creationId xmlns:p14="http://schemas.microsoft.com/office/powerpoint/2010/main" val="63558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2</a:t>
            </a:fld>
            <a:endParaRPr lang="en-CA"/>
          </a:p>
        </p:txBody>
      </p:sp>
    </p:spTree>
    <p:extLst>
      <p:ext uri="{BB962C8B-B14F-4D97-AF65-F5344CB8AC3E}">
        <p14:creationId xmlns:p14="http://schemas.microsoft.com/office/powerpoint/2010/main" val="2551329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20</a:t>
            </a:fld>
            <a:endParaRPr lang="en-CA"/>
          </a:p>
        </p:txBody>
      </p:sp>
    </p:spTree>
    <p:extLst>
      <p:ext uri="{BB962C8B-B14F-4D97-AF65-F5344CB8AC3E}">
        <p14:creationId xmlns:p14="http://schemas.microsoft.com/office/powerpoint/2010/main" val="3411036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21</a:t>
            </a:fld>
            <a:endParaRPr lang="en-CA"/>
          </a:p>
        </p:txBody>
      </p:sp>
    </p:spTree>
    <p:extLst>
      <p:ext uri="{BB962C8B-B14F-4D97-AF65-F5344CB8AC3E}">
        <p14:creationId xmlns:p14="http://schemas.microsoft.com/office/powerpoint/2010/main" val="4089463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22</a:t>
            </a:fld>
            <a:endParaRPr lang="en-CA"/>
          </a:p>
        </p:txBody>
      </p:sp>
    </p:spTree>
    <p:extLst>
      <p:ext uri="{BB962C8B-B14F-4D97-AF65-F5344CB8AC3E}">
        <p14:creationId xmlns:p14="http://schemas.microsoft.com/office/powerpoint/2010/main" val="1366010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23</a:t>
            </a:fld>
            <a:endParaRPr lang="en-CA"/>
          </a:p>
        </p:txBody>
      </p:sp>
    </p:spTree>
    <p:extLst>
      <p:ext uri="{BB962C8B-B14F-4D97-AF65-F5344CB8AC3E}">
        <p14:creationId xmlns:p14="http://schemas.microsoft.com/office/powerpoint/2010/main" val="3730668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24</a:t>
            </a:fld>
            <a:endParaRPr lang="en-CA"/>
          </a:p>
        </p:txBody>
      </p:sp>
    </p:spTree>
    <p:extLst>
      <p:ext uri="{BB962C8B-B14F-4D97-AF65-F5344CB8AC3E}">
        <p14:creationId xmlns:p14="http://schemas.microsoft.com/office/powerpoint/2010/main" val="317056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25</a:t>
            </a:fld>
            <a:endParaRPr lang="en-CA"/>
          </a:p>
        </p:txBody>
      </p:sp>
    </p:spTree>
    <p:extLst>
      <p:ext uri="{BB962C8B-B14F-4D97-AF65-F5344CB8AC3E}">
        <p14:creationId xmlns:p14="http://schemas.microsoft.com/office/powerpoint/2010/main" val="4043079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26</a:t>
            </a:fld>
            <a:endParaRPr lang="en-CA"/>
          </a:p>
        </p:txBody>
      </p:sp>
    </p:spTree>
    <p:extLst>
      <p:ext uri="{BB962C8B-B14F-4D97-AF65-F5344CB8AC3E}">
        <p14:creationId xmlns:p14="http://schemas.microsoft.com/office/powerpoint/2010/main" val="1672778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27</a:t>
            </a:fld>
            <a:endParaRPr lang="en-CA"/>
          </a:p>
        </p:txBody>
      </p:sp>
    </p:spTree>
    <p:extLst>
      <p:ext uri="{BB962C8B-B14F-4D97-AF65-F5344CB8AC3E}">
        <p14:creationId xmlns:p14="http://schemas.microsoft.com/office/powerpoint/2010/main" val="3835414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28</a:t>
            </a:fld>
            <a:endParaRPr lang="en-CA"/>
          </a:p>
        </p:txBody>
      </p:sp>
    </p:spTree>
    <p:extLst>
      <p:ext uri="{BB962C8B-B14F-4D97-AF65-F5344CB8AC3E}">
        <p14:creationId xmlns:p14="http://schemas.microsoft.com/office/powerpoint/2010/main" val="3513581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29</a:t>
            </a:fld>
            <a:endParaRPr lang="en-CA"/>
          </a:p>
        </p:txBody>
      </p:sp>
    </p:spTree>
    <p:extLst>
      <p:ext uri="{BB962C8B-B14F-4D97-AF65-F5344CB8AC3E}">
        <p14:creationId xmlns:p14="http://schemas.microsoft.com/office/powerpoint/2010/main" val="416837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3</a:t>
            </a:fld>
            <a:endParaRPr lang="en-CA"/>
          </a:p>
        </p:txBody>
      </p:sp>
    </p:spTree>
    <p:extLst>
      <p:ext uri="{BB962C8B-B14F-4D97-AF65-F5344CB8AC3E}">
        <p14:creationId xmlns:p14="http://schemas.microsoft.com/office/powerpoint/2010/main" val="3036326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30</a:t>
            </a:fld>
            <a:endParaRPr lang="en-CA"/>
          </a:p>
        </p:txBody>
      </p:sp>
    </p:spTree>
    <p:extLst>
      <p:ext uri="{BB962C8B-B14F-4D97-AF65-F5344CB8AC3E}">
        <p14:creationId xmlns:p14="http://schemas.microsoft.com/office/powerpoint/2010/main" val="3160125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31</a:t>
            </a:fld>
            <a:endParaRPr lang="en-CA"/>
          </a:p>
        </p:txBody>
      </p:sp>
    </p:spTree>
    <p:extLst>
      <p:ext uri="{BB962C8B-B14F-4D97-AF65-F5344CB8AC3E}">
        <p14:creationId xmlns:p14="http://schemas.microsoft.com/office/powerpoint/2010/main" val="3597850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32</a:t>
            </a:fld>
            <a:endParaRPr lang="en-CA"/>
          </a:p>
        </p:txBody>
      </p:sp>
    </p:spTree>
    <p:extLst>
      <p:ext uri="{BB962C8B-B14F-4D97-AF65-F5344CB8AC3E}">
        <p14:creationId xmlns:p14="http://schemas.microsoft.com/office/powerpoint/2010/main" val="2977945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33</a:t>
            </a:fld>
            <a:endParaRPr lang="en-CA"/>
          </a:p>
        </p:txBody>
      </p:sp>
    </p:spTree>
    <p:extLst>
      <p:ext uri="{BB962C8B-B14F-4D97-AF65-F5344CB8AC3E}">
        <p14:creationId xmlns:p14="http://schemas.microsoft.com/office/powerpoint/2010/main" val="646146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34</a:t>
            </a:fld>
            <a:endParaRPr lang="en-CA"/>
          </a:p>
        </p:txBody>
      </p:sp>
    </p:spTree>
    <p:extLst>
      <p:ext uri="{BB962C8B-B14F-4D97-AF65-F5344CB8AC3E}">
        <p14:creationId xmlns:p14="http://schemas.microsoft.com/office/powerpoint/2010/main" val="2277166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35</a:t>
            </a:fld>
            <a:endParaRPr lang="en-CA"/>
          </a:p>
        </p:txBody>
      </p:sp>
    </p:spTree>
    <p:extLst>
      <p:ext uri="{BB962C8B-B14F-4D97-AF65-F5344CB8AC3E}">
        <p14:creationId xmlns:p14="http://schemas.microsoft.com/office/powerpoint/2010/main" val="217723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36</a:t>
            </a:fld>
            <a:endParaRPr lang="en-CA"/>
          </a:p>
        </p:txBody>
      </p:sp>
    </p:spTree>
    <p:extLst>
      <p:ext uri="{BB962C8B-B14F-4D97-AF65-F5344CB8AC3E}">
        <p14:creationId xmlns:p14="http://schemas.microsoft.com/office/powerpoint/2010/main" val="3624376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37</a:t>
            </a:fld>
            <a:endParaRPr lang="en-CA"/>
          </a:p>
        </p:txBody>
      </p:sp>
    </p:spTree>
    <p:extLst>
      <p:ext uri="{BB962C8B-B14F-4D97-AF65-F5344CB8AC3E}">
        <p14:creationId xmlns:p14="http://schemas.microsoft.com/office/powerpoint/2010/main" val="2291248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38</a:t>
            </a:fld>
            <a:endParaRPr lang="en-CA"/>
          </a:p>
        </p:txBody>
      </p:sp>
    </p:spTree>
    <p:extLst>
      <p:ext uri="{BB962C8B-B14F-4D97-AF65-F5344CB8AC3E}">
        <p14:creationId xmlns:p14="http://schemas.microsoft.com/office/powerpoint/2010/main" val="368449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39</a:t>
            </a:fld>
            <a:endParaRPr lang="en-CA"/>
          </a:p>
        </p:txBody>
      </p:sp>
    </p:spTree>
    <p:extLst>
      <p:ext uri="{BB962C8B-B14F-4D97-AF65-F5344CB8AC3E}">
        <p14:creationId xmlns:p14="http://schemas.microsoft.com/office/powerpoint/2010/main" val="291530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4</a:t>
            </a:fld>
            <a:endParaRPr lang="en-CA"/>
          </a:p>
        </p:txBody>
      </p:sp>
    </p:spTree>
    <p:extLst>
      <p:ext uri="{BB962C8B-B14F-4D97-AF65-F5344CB8AC3E}">
        <p14:creationId xmlns:p14="http://schemas.microsoft.com/office/powerpoint/2010/main" val="3541030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40</a:t>
            </a:fld>
            <a:endParaRPr lang="en-CA"/>
          </a:p>
        </p:txBody>
      </p:sp>
    </p:spTree>
    <p:extLst>
      <p:ext uri="{BB962C8B-B14F-4D97-AF65-F5344CB8AC3E}">
        <p14:creationId xmlns:p14="http://schemas.microsoft.com/office/powerpoint/2010/main" val="2137987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41</a:t>
            </a:fld>
            <a:endParaRPr lang="en-CA"/>
          </a:p>
        </p:txBody>
      </p:sp>
    </p:spTree>
    <p:extLst>
      <p:ext uri="{BB962C8B-B14F-4D97-AF65-F5344CB8AC3E}">
        <p14:creationId xmlns:p14="http://schemas.microsoft.com/office/powerpoint/2010/main" val="3388874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42</a:t>
            </a:fld>
            <a:endParaRPr lang="en-CA"/>
          </a:p>
        </p:txBody>
      </p:sp>
    </p:spTree>
    <p:extLst>
      <p:ext uri="{BB962C8B-B14F-4D97-AF65-F5344CB8AC3E}">
        <p14:creationId xmlns:p14="http://schemas.microsoft.com/office/powerpoint/2010/main" val="602950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43</a:t>
            </a:fld>
            <a:endParaRPr lang="en-CA"/>
          </a:p>
        </p:txBody>
      </p:sp>
    </p:spTree>
    <p:extLst>
      <p:ext uri="{BB962C8B-B14F-4D97-AF65-F5344CB8AC3E}">
        <p14:creationId xmlns:p14="http://schemas.microsoft.com/office/powerpoint/2010/main" val="411906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44</a:t>
            </a:fld>
            <a:endParaRPr lang="en-CA"/>
          </a:p>
        </p:txBody>
      </p:sp>
    </p:spTree>
    <p:extLst>
      <p:ext uri="{BB962C8B-B14F-4D97-AF65-F5344CB8AC3E}">
        <p14:creationId xmlns:p14="http://schemas.microsoft.com/office/powerpoint/2010/main" val="4075396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45</a:t>
            </a:fld>
            <a:endParaRPr lang="en-CA"/>
          </a:p>
        </p:txBody>
      </p:sp>
    </p:spTree>
    <p:extLst>
      <p:ext uri="{BB962C8B-B14F-4D97-AF65-F5344CB8AC3E}">
        <p14:creationId xmlns:p14="http://schemas.microsoft.com/office/powerpoint/2010/main" val="33354571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46</a:t>
            </a:fld>
            <a:endParaRPr lang="en-CA"/>
          </a:p>
        </p:txBody>
      </p:sp>
    </p:spTree>
    <p:extLst>
      <p:ext uri="{BB962C8B-B14F-4D97-AF65-F5344CB8AC3E}">
        <p14:creationId xmlns:p14="http://schemas.microsoft.com/office/powerpoint/2010/main" val="2103518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47</a:t>
            </a:fld>
            <a:endParaRPr lang="en-CA"/>
          </a:p>
        </p:txBody>
      </p:sp>
    </p:spTree>
    <p:extLst>
      <p:ext uri="{BB962C8B-B14F-4D97-AF65-F5344CB8AC3E}">
        <p14:creationId xmlns:p14="http://schemas.microsoft.com/office/powerpoint/2010/main" val="14918053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48</a:t>
            </a:fld>
            <a:endParaRPr lang="en-CA"/>
          </a:p>
        </p:txBody>
      </p:sp>
    </p:spTree>
    <p:extLst>
      <p:ext uri="{BB962C8B-B14F-4D97-AF65-F5344CB8AC3E}">
        <p14:creationId xmlns:p14="http://schemas.microsoft.com/office/powerpoint/2010/main" val="5591993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49</a:t>
            </a:fld>
            <a:endParaRPr lang="en-CA"/>
          </a:p>
        </p:txBody>
      </p:sp>
    </p:spTree>
    <p:extLst>
      <p:ext uri="{BB962C8B-B14F-4D97-AF65-F5344CB8AC3E}">
        <p14:creationId xmlns:p14="http://schemas.microsoft.com/office/powerpoint/2010/main" val="375910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5</a:t>
            </a:fld>
            <a:endParaRPr lang="en-CA"/>
          </a:p>
        </p:txBody>
      </p:sp>
    </p:spTree>
    <p:extLst>
      <p:ext uri="{BB962C8B-B14F-4D97-AF65-F5344CB8AC3E}">
        <p14:creationId xmlns:p14="http://schemas.microsoft.com/office/powerpoint/2010/main" val="6146636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50</a:t>
            </a:fld>
            <a:endParaRPr lang="en-CA"/>
          </a:p>
        </p:txBody>
      </p:sp>
    </p:spTree>
    <p:extLst>
      <p:ext uri="{BB962C8B-B14F-4D97-AF65-F5344CB8AC3E}">
        <p14:creationId xmlns:p14="http://schemas.microsoft.com/office/powerpoint/2010/main" val="16787950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51</a:t>
            </a:fld>
            <a:endParaRPr lang="en-CA"/>
          </a:p>
        </p:txBody>
      </p:sp>
    </p:spTree>
    <p:extLst>
      <p:ext uri="{BB962C8B-B14F-4D97-AF65-F5344CB8AC3E}">
        <p14:creationId xmlns:p14="http://schemas.microsoft.com/office/powerpoint/2010/main" val="4165138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52</a:t>
            </a:fld>
            <a:endParaRPr lang="en-CA"/>
          </a:p>
        </p:txBody>
      </p:sp>
    </p:spTree>
    <p:extLst>
      <p:ext uri="{BB962C8B-B14F-4D97-AF65-F5344CB8AC3E}">
        <p14:creationId xmlns:p14="http://schemas.microsoft.com/office/powerpoint/2010/main" val="8591491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53</a:t>
            </a:fld>
            <a:endParaRPr lang="en-CA"/>
          </a:p>
        </p:txBody>
      </p:sp>
    </p:spTree>
    <p:extLst>
      <p:ext uri="{BB962C8B-B14F-4D97-AF65-F5344CB8AC3E}">
        <p14:creationId xmlns:p14="http://schemas.microsoft.com/office/powerpoint/2010/main" val="11441093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54</a:t>
            </a:fld>
            <a:endParaRPr lang="en-CA"/>
          </a:p>
        </p:txBody>
      </p:sp>
    </p:spTree>
    <p:extLst>
      <p:ext uri="{BB962C8B-B14F-4D97-AF65-F5344CB8AC3E}">
        <p14:creationId xmlns:p14="http://schemas.microsoft.com/office/powerpoint/2010/main" val="34102472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55</a:t>
            </a:fld>
            <a:endParaRPr lang="en-CA"/>
          </a:p>
        </p:txBody>
      </p:sp>
    </p:spTree>
    <p:extLst>
      <p:ext uri="{BB962C8B-B14F-4D97-AF65-F5344CB8AC3E}">
        <p14:creationId xmlns:p14="http://schemas.microsoft.com/office/powerpoint/2010/main" val="7675328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56</a:t>
            </a:fld>
            <a:endParaRPr lang="en-CA"/>
          </a:p>
        </p:txBody>
      </p:sp>
    </p:spTree>
    <p:extLst>
      <p:ext uri="{BB962C8B-B14F-4D97-AF65-F5344CB8AC3E}">
        <p14:creationId xmlns:p14="http://schemas.microsoft.com/office/powerpoint/2010/main" val="16199177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57</a:t>
            </a:fld>
            <a:endParaRPr lang="en-CA"/>
          </a:p>
        </p:txBody>
      </p:sp>
    </p:spTree>
    <p:extLst>
      <p:ext uri="{BB962C8B-B14F-4D97-AF65-F5344CB8AC3E}">
        <p14:creationId xmlns:p14="http://schemas.microsoft.com/office/powerpoint/2010/main" val="33304343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58</a:t>
            </a:fld>
            <a:endParaRPr lang="en-CA"/>
          </a:p>
        </p:txBody>
      </p:sp>
    </p:spTree>
    <p:extLst>
      <p:ext uri="{BB962C8B-B14F-4D97-AF65-F5344CB8AC3E}">
        <p14:creationId xmlns:p14="http://schemas.microsoft.com/office/powerpoint/2010/main" val="25978432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59</a:t>
            </a:fld>
            <a:endParaRPr lang="en-CA"/>
          </a:p>
        </p:txBody>
      </p:sp>
    </p:spTree>
    <p:extLst>
      <p:ext uri="{BB962C8B-B14F-4D97-AF65-F5344CB8AC3E}">
        <p14:creationId xmlns:p14="http://schemas.microsoft.com/office/powerpoint/2010/main" val="4168695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6</a:t>
            </a:fld>
            <a:endParaRPr lang="en-CA"/>
          </a:p>
        </p:txBody>
      </p:sp>
    </p:spTree>
    <p:extLst>
      <p:ext uri="{BB962C8B-B14F-4D97-AF65-F5344CB8AC3E}">
        <p14:creationId xmlns:p14="http://schemas.microsoft.com/office/powerpoint/2010/main" val="35959733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60</a:t>
            </a:fld>
            <a:endParaRPr lang="en-CA"/>
          </a:p>
        </p:txBody>
      </p:sp>
    </p:spTree>
    <p:extLst>
      <p:ext uri="{BB962C8B-B14F-4D97-AF65-F5344CB8AC3E}">
        <p14:creationId xmlns:p14="http://schemas.microsoft.com/office/powerpoint/2010/main" val="27111478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61</a:t>
            </a:fld>
            <a:endParaRPr lang="en-CA"/>
          </a:p>
        </p:txBody>
      </p:sp>
    </p:spTree>
    <p:extLst>
      <p:ext uri="{BB962C8B-B14F-4D97-AF65-F5344CB8AC3E}">
        <p14:creationId xmlns:p14="http://schemas.microsoft.com/office/powerpoint/2010/main" val="1682179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62</a:t>
            </a:fld>
            <a:endParaRPr lang="en-CA"/>
          </a:p>
        </p:txBody>
      </p:sp>
    </p:spTree>
    <p:extLst>
      <p:ext uri="{BB962C8B-B14F-4D97-AF65-F5344CB8AC3E}">
        <p14:creationId xmlns:p14="http://schemas.microsoft.com/office/powerpoint/2010/main" val="23563088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63</a:t>
            </a:fld>
            <a:endParaRPr lang="en-CA"/>
          </a:p>
        </p:txBody>
      </p:sp>
    </p:spTree>
    <p:extLst>
      <p:ext uri="{BB962C8B-B14F-4D97-AF65-F5344CB8AC3E}">
        <p14:creationId xmlns:p14="http://schemas.microsoft.com/office/powerpoint/2010/main" val="13115626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64</a:t>
            </a:fld>
            <a:endParaRPr lang="en-CA"/>
          </a:p>
        </p:txBody>
      </p:sp>
    </p:spTree>
    <p:extLst>
      <p:ext uri="{BB962C8B-B14F-4D97-AF65-F5344CB8AC3E}">
        <p14:creationId xmlns:p14="http://schemas.microsoft.com/office/powerpoint/2010/main" val="17822263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65</a:t>
            </a:fld>
            <a:endParaRPr lang="en-CA"/>
          </a:p>
        </p:txBody>
      </p:sp>
    </p:spTree>
    <p:extLst>
      <p:ext uri="{BB962C8B-B14F-4D97-AF65-F5344CB8AC3E}">
        <p14:creationId xmlns:p14="http://schemas.microsoft.com/office/powerpoint/2010/main" val="21602431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66</a:t>
            </a:fld>
            <a:endParaRPr lang="en-CA"/>
          </a:p>
        </p:txBody>
      </p:sp>
    </p:spTree>
    <p:extLst>
      <p:ext uri="{BB962C8B-B14F-4D97-AF65-F5344CB8AC3E}">
        <p14:creationId xmlns:p14="http://schemas.microsoft.com/office/powerpoint/2010/main" val="41395222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67</a:t>
            </a:fld>
            <a:endParaRPr lang="en-CA"/>
          </a:p>
        </p:txBody>
      </p:sp>
    </p:spTree>
    <p:extLst>
      <p:ext uri="{BB962C8B-B14F-4D97-AF65-F5344CB8AC3E}">
        <p14:creationId xmlns:p14="http://schemas.microsoft.com/office/powerpoint/2010/main" val="21370348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68</a:t>
            </a:fld>
            <a:endParaRPr lang="en-CA"/>
          </a:p>
        </p:txBody>
      </p:sp>
    </p:spTree>
    <p:extLst>
      <p:ext uri="{BB962C8B-B14F-4D97-AF65-F5344CB8AC3E}">
        <p14:creationId xmlns:p14="http://schemas.microsoft.com/office/powerpoint/2010/main" val="15205434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69</a:t>
            </a:fld>
            <a:endParaRPr lang="en-CA"/>
          </a:p>
        </p:txBody>
      </p:sp>
    </p:spTree>
    <p:extLst>
      <p:ext uri="{BB962C8B-B14F-4D97-AF65-F5344CB8AC3E}">
        <p14:creationId xmlns:p14="http://schemas.microsoft.com/office/powerpoint/2010/main" val="232229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7</a:t>
            </a:fld>
            <a:endParaRPr lang="en-CA"/>
          </a:p>
        </p:txBody>
      </p:sp>
    </p:spTree>
    <p:extLst>
      <p:ext uri="{BB962C8B-B14F-4D97-AF65-F5344CB8AC3E}">
        <p14:creationId xmlns:p14="http://schemas.microsoft.com/office/powerpoint/2010/main" val="271392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70</a:t>
            </a:fld>
            <a:endParaRPr lang="en-CA"/>
          </a:p>
        </p:txBody>
      </p:sp>
    </p:spTree>
    <p:extLst>
      <p:ext uri="{BB962C8B-B14F-4D97-AF65-F5344CB8AC3E}">
        <p14:creationId xmlns:p14="http://schemas.microsoft.com/office/powerpoint/2010/main" val="16637904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71</a:t>
            </a:fld>
            <a:endParaRPr lang="en-CA"/>
          </a:p>
        </p:txBody>
      </p:sp>
    </p:spTree>
    <p:extLst>
      <p:ext uri="{BB962C8B-B14F-4D97-AF65-F5344CB8AC3E}">
        <p14:creationId xmlns:p14="http://schemas.microsoft.com/office/powerpoint/2010/main" val="15722906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72</a:t>
            </a:fld>
            <a:endParaRPr lang="en-CA"/>
          </a:p>
        </p:txBody>
      </p:sp>
    </p:spTree>
    <p:extLst>
      <p:ext uri="{BB962C8B-B14F-4D97-AF65-F5344CB8AC3E}">
        <p14:creationId xmlns:p14="http://schemas.microsoft.com/office/powerpoint/2010/main" val="32435510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73</a:t>
            </a:fld>
            <a:endParaRPr lang="en-CA"/>
          </a:p>
        </p:txBody>
      </p:sp>
    </p:spTree>
    <p:extLst>
      <p:ext uri="{BB962C8B-B14F-4D97-AF65-F5344CB8AC3E}">
        <p14:creationId xmlns:p14="http://schemas.microsoft.com/office/powerpoint/2010/main" val="40161959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74</a:t>
            </a:fld>
            <a:endParaRPr lang="en-CA"/>
          </a:p>
        </p:txBody>
      </p:sp>
    </p:spTree>
    <p:extLst>
      <p:ext uri="{BB962C8B-B14F-4D97-AF65-F5344CB8AC3E}">
        <p14:creationId xmlns:p14="http://schemas.microsoft.com/office/powerpoint/2010/main" val="13152292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75</a:t>
            </a:fld>
            <a:endParaRPr lang="en-CA"/>
          </a:p>
        </p:txBody>
      </p:sp>
    </p:spTree>
    <p:extLst>
      <p:ext uri="{BB962C8B-B14F-4D97-AF65-F5344CB8AC3E}">
        <p14:creationId xmlns:p14="http://schemas.microsoft.com/office/powerpoint/2010/main" val="2424642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76</a:t>
            </a:fld>
            <a:endParaRPr lang="en-CA"/>
          </a:p>
        </p:txBody>
      </p:sp>
    </p:spTree>
    <p:extLst>
      <p:ext uri="{BB962C8B-B14F-4D97-AF65-F5344CB8AC3E}">
        <p14:creationId xmlns:p14="http://schemas.microsoft.com/office/powerpoint/2010/main" val="115382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844A85-A9EA-46CA-A587-20DFB35CD250}" type="slidenum">
              <a:rPr lang="en-CA" smtClean="0"/>
              <a:t>8</a:t>
            </a:fld>
            <a:endParaRPr lang="en-CA"/>
          </a:p>
        </p:txBody>
      </p:sp>
    </p:spTree>
    <p:extLst>
      <p:ext uri="{BB962C8B-B14F-4D97-AF65-F5344CB8AC3E}">
        <p14:creationId xmlns:p14="http://schemas.microsoft.com/office/powerpoint/2010/main" val="205926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ChatGPT is </a:t>
            </a:r>
            <a:r>
              <a:rPr lang="en-US" b="1" dirty="0"/>
              <a:t>an artificial intelligence chatbot developed by </a:t>
            </a:r>
            <a:r>
              <a:rPr lang="en-US" b="1" dirty="0" err="1"/>
              <a:t>OpenAI</a:t>
            </a:r>
            <a:r>
              <a:rPr lang="en-US" dirty="0"/>
              <a:t> and launched in November 2022. It is built on top of </a:t>
            </a:r>
            <a:r>
              <a:rPr lang="en-US" dirty="0" err="1"/>
              <a:t>OpenAI's</a:t>
            </a:r>
            <a:r>
              <a:rPr lang="en-US" dirty="0"/>
              <a:t> GPT-3 family of large language models and has been fine-tuned (an approach to transfer learning) using both supervised and reinforcement learning techniques.</a:t>
            </a:r>
            <a:endParaRPr lang="en-CA" dirty="0"/>
          </a:p>
        </p:txBody>
      </p:sp>
      <p:sp>
        <p:nvSpPr>
          <p:cNvPr id="4" name="Slide Number Placeholder 3"/>
          <p:cNvSpPr>
            <a:spLocks noGrp="1"/>
          </p:cNvSpPr>
          <p:nvPr>
            <p:ph type="sldNum" sz="quarter" idx="5"/>
          </p:nvPr>
        </p:nvSpPr>
        <p:spPr/>
        <p:txBody>
          <a:bodyPr/>
          <a:lstStyle/>
          <a:p>
            <a:fld id="{6B844A85-A9EA-46CA-A587-20DFB35CD250}" type="slidenum">
              <a:rPr lang="en-CA" smtClean="0"/>
              <a:t>9</a:t>
            </a:fld>
            <a:endParaRPr lang="en-CA"/>
          </a:p>
        </p:txBody>
      </p:sp>
    </p:spTree>
    <p:extLst>
      <p:ext uri="{BB962C8B-B14F-4D97-AF65-F5344CB8AC3E}">
        <p14:creationId xmlns:p14="http://schemas.microsoft.com/office/powerpoint/2010/main" val="6782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3/29/23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3/29/23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3/29/23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3/29/23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3/29/23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3/29/23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3/29/23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3/29/23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3/29/23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3/29/23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unsplash.com/@sortino" TargetMode="Externa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0.xml.rels><?xml version="1.0" encoding="UTF-8" standalone="yes"?>
<Relationships xmlns="http://schemas.openxmlformats.org/package/2006/relationships"><Relationship Id="rId3" Type="http://schemas.openxmlformats.org/officeDocument/2006/relationships/hyperlink" Target="https://lnkd.in/eptCVijb"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voicepen.ai/"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cleanvoice.ai/" TargetMode="External"/><Relationship Id="rId5" Type="http://schemas.openxmlformats.org/officeDocument/2006/relationships/hyperlink" Target="https://www.beatoven.ai/" TargetMode="External"/><Relationship Id="rId4" Type="http://schemas.openxmlformats.org/officeDocument/2006/relationships/hyperlink" Target="https://krisp.ai/"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openai.com/product/dall-e-2"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ontentatscale.ai/ai-content-detector"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detector.dng.ai/"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chatgptwriter.ai/" TargetMode="External"/><Relationship Id="rId7" Type="http://schemas.openxmlformats.org/officeDocument/2006/relationships/hyperlink" Target="https://tinyurl.com/yt38kzju"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tinyurl.com/2f7rdwv3" TargetMode="External"/><Relationship Id="rId5" Type="http://schemas.openxmlformats.org/officeDocument/2006/relationships/hyperlink" Target="https://tinyurl.com/5n856yxf" TargetMode="External"/><Relationship Id="rId4" Type="http://schemas.openxmlformats.org/officeDocument/2006/relationships/hyperlink" Target="https://chatonai.org/"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33999" y="4550230"/>
            <a:ext cx="10909073" cy="957902"/>
          </a:xfrm>
        </p:spPr>
        <p:txBody>
          <a:bodyPr>
            <a:normAutofit fontScale="90000"/>
          </a:bodyPr>
          <a:lstStyle/>
          <a:p>
            <a:r>
              <a:rPr lang="en-US" sz="6000" dirty="0"/>
              <a:t>ChatGPT: Challenges &amp; Opportunities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33999" y="5782457"/>
            <a:ext cx="10925101" cy="957902"/>
          </a:xfrm>
        </p:spPr>
        <p:txBody>
          <a:bodyPr>
            <a:normAutofit/>
          </a:bodyPr>
          <a:lstStyle/>
          <a:p>
            <a:pPr>
              <a:lnSpc>
                <a:spcPct val="100000"/>
              </a:lnSpc>
            </a:pPr>
            <a:r>
              <a:rPr lang="en-US" b="1" i="1" dirty="0">
                <a:solidFill>
                  <a:schemeClr val="tx1">
                    <a:lumMod val="85000"/>
                    <a:lumOff val="15000"/>
                  </a:schemeClr>
                </a:solidFill>
              </a:rPr>
              <a:t>John Allan, March 28, 2023</a:t>
            </a:r>
          </a:p>
          <a:p>
            <a:pPr>
              <a:lnSpc>
                <a:spcPct val="100000"/>
              </a:lnSpc>
            </a:pPr>
            <a:endParaRPr lang="en-US" sz="1100" dirty="0">
              <a:solidFill>
                <a:schemeClr val="tx1">
                  <a:lumMod val="85000"/>
                  <a:lumOff val="15000"/>
                </a:schemeClr>
              </a:solidFill>
            </a:endParaRP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tretch/>
        </p:blipFill>
        <p:spPr>
          <a:xfrm>
            <a:off x="1682079" y="640080"/>
            <a:ext cx="3206434" cy="3602736"/>
          </a:xfrm>
          <a:prstGeom prst="rect">
            <a:avLst/>
          </a:prstGeom>
        </p:spPr>
      </p:pic>
      <p:pic>
        <p:nvPicPr>
          <p:cNvPr id="7" name="Picture 6" descr="Logo&#10;&#10;Description automatically generated">
            <a:extLst>
              <a:ext uri="{FF2B5EF4-FFF2-40B4-BE49-F238E27FC236}">
                <a16:creationId xmlns:a16="http://schemas.microsoft.com/office/drawing/2014/main" id="{A5EF6A37-BEF4-49C4-5933-B552ABB69848}"/>
              </a:ext>
            </a:extLst>
          </p:cNvPr>
          <p:cNvPicPr>
            <a:picLocks noChangeAspect="1"/>
          </p:cNvPicPr>
          <p:nvPr/>
        </p:nvPicPr>
        <p:blipFill>
          <a:blip r:embed="rId5"/>
          <a:stretch>
            <a:fillRect/>
          </a:stretch>
        </p:blipFill>
        <p:spPr>
          <a:xfrm>
            <a:off x="6256867" y="773961"/>
            <a:ext cx="5302232" cy="3334972"/>
          </a:xfrm>
          <a:prstGeom prst="rect">
            <a:avLst/>
          </a:prstGeom>
        </p:spPr>
      </p:pic>
      <p:cxnSp>
        <p:nvCxnSpPr>
          <p:cNvPr id="33" name="Straight Connector 32">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Text&#10;&#10;Description automatically generated">
            <a:extLst>
              <a:ext uri="{FF2B5EF4-FFF2-40B4-BE49-F238E27FC236}">
                <a16:creationId xmlns:a16="http://schemas.microsoft.com/office/drawing/2014/main" id="{D0051C5A-D03F-5FD1-FFF2-A71E7A956144}"/>
              </a:ext>
            </a:extLst>
          </p:cNvPr>
          <p:cNvPicPr>
            <a:picLocks noChangeAspect="1"/>
          </p:cNvPicPr>
          <p:nvPr/>
        </p:nvPicPr>
        <p:blipFill rotWithShape="1">
          <a:blip r:embed="rId3"/>
          <a:srcRect l="7100" r="5344"/>
          <a:stretch/>
        </p:blipFill>
        <p:spPr>
          <a:xfrm>
            <a:off x="20" y="10"/>
            <a:ext cx="12191980" cy="6857990"/>
          </a:xfrm>
          <a:prstGeom prst="rect">
            <a:avLst/>
          </a:prstGeom>
        </p:spPr>
      </p:pic>
    </p:spTree>
    <p:extLst>
      <p:ext uri="{BB962C8B-B14F-4D97-AF65-F5344CB8AC3E}">
        <p14:creationId xmlns:p14="http://schemas.microsoft.com/office/powerpoint/2010/main" val="401050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a:xfrm>
            <a:off x="274320" y="286603"/>
            <a:ext cx="10058400" cy="993557"/>
          </a:xfrm>
        </p:spPr>
        <p:txBody>
          <a:bodyPr/>
          <a:lstStyle/>
          <a:p>
            <a:r>
              <a:rPr lang="en-US" dirty="0">
                <a:latin typeface="Calibri" panose="020F0502020204030204" pitchFamily="34" charset="0"/>
                <a:cs typeface="Calibri" panose="020F0502020204030204" pitchFamily="34" charset="0"/>
              </a:rPr>
              <a:t>Leger, Feb. 23</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92A9A7A-0CDD-1E23-1ADC-A5A627C79861}"/>
              </a:ext>
            </a:extLst>
          </p:cNvPr>
          <p:cNvSpPr>
            <a:spLocks noGrp="1"/>
          </p:cNvSpPr>
          <p:nvPr>
            <p:ph idx="1"/>
          </p:nvPr>
        </p:nvSpPr>
        <p:spPr>
          <a:xfrm>
            <a:off x="359765" y="2108201"/>
            <a:ext cx="11602386" cy="2526143"/>
          </a:xfrm>
        </p:spPr>
        <p:txBody>
          <a:bodyPr>
            <a:normAutofit/>
          </a:bodyPr>
          <a:lstStyle/>
          <a:p>
            <a:pPr marL="0" indent="0">
              <a:buNone/>
            </a:pPr>
            <a:r>
              <a:rPr lang="en-US" sz="2800" dirty="0">
                <a:latin typeface="Calibri" panose="020F0502020204030204" pitchFamily="34" charset="0"/>
                <a:cs typeface="Calibri" panose="020F0502020204030204" pitchFamily="34" charset="0"/>
              </a:rPr>
              <a:t>1539 Canadians</a:t>
            </a:r>
          </a:p>
          <a:p>
            <a:pPr marL="0" indent="0">
              <a:buNone/>
            </a:pPr>
            <a:endParaRPr lang="en-CA" dirty="0"/>
          </a:p>
        </p:txBody>
      </p:sp>
      <p:pic>
        <p:nvPicPr>
          <p:cNvPr id="6" name="Picture 5">
            <a:extLst>
              <a:ext uri="{FF2B5EF4-FFF2-40B4-BE49-F238E27FC236}">
                <a16:creationId xmlns:a16="http://schemas.microsoft.com/office/drawing/2014/main" id="{F077075A-D1C3-486F-819C-8C2F2BD790D2}"/>
              </a:ext>
            </a:extLst>
          </p:cNvPr>
          <p:cNvPicPr>
            <a:picLocks noChangeAspect="1"/>
          </p:cNvPicPr>
          <p:nvPr/>
        </p:nvPicPr>
        <p:blipFill>
          <a:blip r:embed="rId3"/>
          <a:stretch>
            <a:fillRect/>
          </a:stretch>
        </p:blipFill>
        <p:spPr>
          <a:xfrm>
            <a:off x="1965532" y="2948352"/>
            <a:ext cx="10226468" cy="3898689"/>
          </a:xfrm>
          <a:prstGeom prst="rect">
            <a:avLst/>
          </a:prstGeom>
        </p:spPr>
      </p:pic>
      <p:pic>
        <p:nvPicPr>
          <p:cNvPr id="5" name="Picture 4">
            <a:extLst>
              <a:ext uri="{FF2B5EF4-FFF2-40B4-BE49-F238E27FC236}">
                <a16:creationId xmlns:a16="http://schemas.microsoft.com/office/drawing/2014/main" id="{4E66F29C-5C01-B79B-3949-18E7FC2A612A}"/>
              </a:ext>
            </a:extLst>
          </p:cNvPr>
          <p:cNvPicPr>
            <a:picLocks noChangeAspect="1"/>
          </p:cNvPicPr>
          <p:nvPr/>
        </p:nvPicPr>
        <p:blipFill>
          <a:blip r:embed="rId4"/>
          <a:stretch>
            <a:fillRect/>
          </a:stretch>
        </p:blipFill>
        <p:spPr>
          <a:xfrm>
            <a:off x="8835692" y="10959"/>
            <a:ext cx="3241384" cy="3928497"/>
          </a:xfrm>
          <a:prstGeom prst="rect">
            <a:avLst/>
          </a:prstGeom>
        </p:spPr>
      </p:pic>
    </p:spTree>
    <p:extLst>
      <p:ext uri="{BB962C8B-B14F-4D97-AF65-F5344CB8AC3E}">
        <p14:creationId xmlns:p14="http://schemas.microsoft.com/office/powerpoint/2010/main" val="65563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F9AD0A1A-C0DA-4450-F3DB-C31791594553}"/>
              </a:ext>
            </a:extLst>
          </p:cNvPr>
          <p:cNvPicPr>
            <a:picLocks noGrp="1" noChangeAspect="1"/>
          </p:cNvPicPr>
          <p:nvPr>
            <p:ph idx="1"/>
          </p:nvPr>
        </p:nvPicPr>
        <p:blipFill rotWithShape="1">
          <a:blip r:embed="rId3"/>
          <a:srcRect r="7110" b="-1"/>
          <a:stretch/>
        </p:blipFill>
        <p:spPr>
          <a:xfrm>
            <a:off x="20" y="10"/>
            <a:ext cx="12191980" cy="6857990"/>
          </a:xfrm>
          <a:prstGeom prst="rect">
            <a:avLst/>
          </a:prstGeom>
        </p:spPr>
      </p:pic>
    </p:spTree>
    <p:extLst>
      <p:ext uri="{BB962C8B-B14F-4D97-AF65-F5344CB8AC3E}">
        <p14:creationId xmlns:p14="http://schemas.microsoft.com/office/powerpoint/2010/main" val="419599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D3CE-84B8-2B1A-14EF-8D249906C48A}"/>
              </a:ext>
            </a:extLst>
          </p:cNvPr>
          <p:cNvSpPr>
            <a:spLocks noGrp="1"/>
          </p:cNvSpPr>
          <p:nvPr>
            <p:ph type="title"/>
          </p:nvPr>
        </p:nvSpPr>
        <p:spPr/>
        <p:txBody>
          <a:bodyPr/>
          <a:lstStyle/>
          <a:p>
            <a:pPr algn="ctr"/>
            <a:r>
              <a:rPr lang="en-US" dirty="0"/>
              <a:t>ChatGPT &amp; Language Educators</a:t>
            </a:r>
            <a:endParaRPr lang="en-CA" dirty="0"/>
          </a:p>
        </p:txBody>
      </p:sp>
      <p:sp>
        <p:nvSpPr>
          <p:cNvPr id="3" name="Content Placeholder 2">
            <a:extLst>
              <a:ext uri="{FF2B5EF4-FFF2-40B4-BE49-F238E27FC236}">
                <a16:creationId xmlns:a16="http://schemas.microsoft.com/office/drawing/2014/main" id="{AD9468AA-BB04-79BF-4044-AB412CBC17D7}"/>
              </a:ext>
            </a:extLst>
          </p:cNvPr>
          <p:cNvSpPr>
            <a:spLocks noGrp="1"/>
          </p:cNvSpPr>
          <p:nvPr>
            <p:ph idx="1"/>
          </p:nvPr>
        </p:nvSpPr>
        <p:spPr>
          <a:xfrm>
            <a:off x="1097280" y="3137483"/>
            <a:ext cx="10058400" cy="2731609"/>
          </a:xfrm>
        </p:spPr>
        <p:txBody>
          <a:bodyPr>
            <a:normAutofit/>
          </a:bodyPr>
          <a:lstStyle/>
          <a:p>
            <a:pPr algn="ctr"/>
            <a:r>
              <a:rPr lang="en-US" sz="4800" dirty="0"/>
              <a:t>Challenges vs Opportunities</a:t>
            </a:r>
            <a:endParaRPr lang="en-CA" sz="4800" dirty="0"/>
          </a:p>
        </p:txBody>
      </p:sp>
    </p:spTree>
    <p:extLst>
      <p:ext uri="{BB962C8B-B14F-4D97-AF65-F5344CB8AC3E}">
        <p14:creationId xmlns:p14="http://schemas.microsoft.com/office/powerpoint/2010/main" val="414223917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EC14-16A8-4E3E-7F95-62E110168AE1}"/>
              </a:ext>
            </a:extLst>
          </p:cNvPr>
          <p:cNvSpPr>
            <a:spLocks noGrp="1"/>
          </p:cNvSpPr>
          <p:nvPr>
            <p:ph type="title"/>
          </p:nvPr>
        </p:nvSpPr>
        <p:spPr/>
        <p:txBody>
          <a:bodyPr/>
          <a:lstStyle/>
          <a:p>
            <a:r>
              <a:rPr lang="en-US" sz="4800" dirty="0">
                <a:latin typeface="Calibri" panose="020F0502020204030204" pitchFamily="34" charset="0"/>
                <a:cs typeface="Calibri" panose="020F0502020204030204" pitchFamily="34" charset="0"/>
              </a:rPr>
              <a:t>Challenges</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0F5D7F9-76C4-A45F-B582-433863E975D1}"/>
              </a:ext>
            </a:extLst>
          </p:cNvPr>
          <p:cNvSpPr>
            <a:spLocks noGrp="1"/>
          </p:cNvSpPr>
          <p:nvPr>
            <p:ph idx="1"/>
          </p:nvPr>
        </p:nvSpPr>
        <p:spPr/>
        <p:txBody>
          <a:bodyPr>
            <a:normAutofit lnSpcReduction="10000"/>
          </a:bodyPr>
          <a:lstStyle/>
          <a:p>
            <a:r>
              <a:rPr lang="en-US" sz="4800" dirty="0">
                <a:latin typeface="Calibri" panose="020F0502020204030204" pitchFamily="34" charset="0"/>
                <a:cs typeface="Calibri" panose="020F0502020204030204" pitchFamily="34" charset="0"/>
              </a:rPr>
              <a:t>Overreliance</a:t>
            </a:r>
          </a:p>
          <a:p>
            <a:r>
              <a:rPr lang="en-US" sz="4800" dirty="0">
                <a:latin typeface="Calibri" panose="020F0502020204030204" pitchFamily="34" charset="0"/>
                <a:cs typeface="Calibri" panose="020F0502020204030204" pitchFamily="34" charset="0"/>
              </a:rPr>
              <a:t>Plagiarism apprehension</a:t>
            </a:r>
          </a:p>
          <a:p>
            <a:r>
              <a:rPr lang="en-CA" sz="4800" dirty="0">
                <a:latin typeface="Calibri" panose="020F0502020204030204" pitchFamily="34" charset="0"/>
                <a:cs typeface="Calibri" panose="020F0502020204030204" pitchFamily="34" charset="0"/>
              </a:rPr>
              <a:t>Proficiency barriers</a:t>
            </a:r>
          </a:p>
          <a:p>
            <a:r>
              <a:rPr lang="en-US" sz="4800" dirty="0">
                <a:latin typeface="Calibri" panose="020F0502020204030204" pitchFamily="34" charset="0"/>
                <a:cs typeface="Calibri" panose="020F0502020204030204" pitchFamily="34" charset="0"/>
              </a:rPr>
              <a:t>ChatGPT limitations &amp; hallucinations</a:t>
            </a:r>
          </a:p>
          <a:p>
            <a:endParaRPr lang="en-US" sz="4800" dirty="0">
              <a:latin typeface="Calibri" panose="020F0502020204030204" pitchFamily="34" charset="0"/>
              <a:cs typeface="Calibri" panose="020F0502020204030204" pitchFamily="34" charset="0"/>
            </a:endParaRPr>
          </a:p>
          <a:p>
            <a:endParaRPr lang="en-CA" sz="4800" dirty="0">
              <a:latin typeface="Calibri" panose="020F0502020204030204" pitchFamily="34" charset="0"/>
              <a:cs typeface="Calibri" panose="020F0502020204030204" pitchFamily="34" charset="0"/>
            </a:endParaRPr>
          </a:p>
          <a:p>
            <a:endParaRPr lang="en-US" sz="5400" dirty="0">
              <a:latin typeface="Calibri" panose="020F0502020204030204" pitchFamily="34" charset="0"/>
              <a:cs typeface="Calibri" panose="020F0502020204030204" pitchFamily="34" charset="0"/>
            </a:endParaRPr>
          </a:p>
          <a:p>
            <a:endParaRPr lang="en-US"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7339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4DCD9B2-D552-47A6-9FE2-15D7E8159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1844A-7F11-973F-F69F-9C5114E041B9}"/>
              </a:ext>
            </a:extLst>
          </p:cNvPr>
          <p:cNvSpPr>
            <a:spLocks noGrp="1"/>
          </p:cNvSpPr>
          <p:nvPr>
            <p:ph type="title"/>
          </p:nvPr>
        </p:nvSpPr>
        <p:spPr>
          <a:xfrm>
            <a:off x="6832348" y="639098"/>
            <a:ext cx="5088408" cy="3494790"/>
          </a:xfrm>
        </p:spPr>
        <p:txBody>
          <a:bodyPr vert="horz" lIns="91440" tIns="45720" rIns="91440" bIns="45720" rtlCol="0" anchor="b">
            <a:normAutofit/>
          </a:bodyPr>
          <a:lstStyle/>
          <a:p>
            <a:r>
              <a:rPr lang="en-US" sz="8000" dirty="0">
                <a:solidFill>
                  <a:schemeClr val="tx1">
                    <a:lumMod val="85000"/>
                    <a:lumOff val="15000"/>
                  </a:schemeClr>
                </a:solidFill>
              </a:rPr>
              <a:t>AI overreliance</a:t>
            </a:r>
          </a:p>
        </p:txBody>
      </p:sp>
      <p:pic>
        <p:nvPicPr>
          <p:cNvPr id="8" name="Picture 7">
            <a:extLst>
              <a:ext uri="{FF2B5EF4-FFF2-40B4-BE49-F238E27FC236}">
                <a16:creationId xmlns:a16="http://schemas.microsoft.com/office/drawing/2014/main" id="{DE288ECF-2B2E-57DB-9ACE-8BD44E0C057E}"/>
              </a:ext>
            </a:extLst>
          </p:cNvPr>
          <p:cNvPicPr>
            <a:picLocks noChangeAspect="1"/>
          </p:cNvPicPr>
          <p:nvPr/>
        </p:nvPicPr>
        <p:blipFill>
          <a:blip r:embed="rId3"/>
          <a:stretch>
            <a:fillRect/>
          </a:stretch>
        </p:blipFill>
        <p:spPr>
          <a:xfrm>
            <a:off x="633999" y="968704"/>
            <a:ext cx="5462001" cy="4396910"/>
          </a:xfrm>
          <a:prstGeom prst="rect">
            <a:avLst/>
          </a:prstGeom>
        </p:spPr>
      </p:pic>
      <p:cxnSp>
        <p:nvCxnSpPr>
          <p:cNvPr id="19" name="Straight Connector 18">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32349"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CE25F7F-C10E-4478-90C0-93B61E638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BE034594-DA07-FD8C-A5C3-6E85AE5531BF}"/>
              </a:ext>
            </a:extLst>
          </p:cNvPr>
          <p:cNvSpPr txBox="1"/>
          <p:nvPr/>
        </p:nvSpPr>
        <p:spPr>
          <a:xfrm>
            <a:off x="633998" y="5715000"/>
            <a:ext cx="11103299" cy="461665"/>
          </a:xfrm>
          <a:prstGeom prst="rect">
            <a:avLst/>
          </a:prstGeom>
          <a:noFill/>
        </p:spPr>
        <p:txBody>
          <a:bodyPr wrap="square" rtlCol="0">
            <a:spAutoFit/>
          </a:bodyPr>
          <a:lstStyle/>
          <a:p>
            <a:r>
              <a:rPr lang="en-US" sz="2400" dirty="0">
                <a:solidFill>
                  <a:srgbClr val="002060"/>
                </a:solidFill>
              </a:rPr>
              <a:t>DALL-E, Prompt = a computer holding a spoon feeds a student as a watercolor</a:t>
            </a:r>
            <a:endParaRPr lang="en-CA" sz="2400" dirty="0">
              <a:solidFill>
                <a:srgbClr val="002060"/>
              </a:solidFill>
            </a:endParaRPr>
          </a:p>
        </p:txBody>
      </p:sp>
    </p:spTree>
    <p:extLst>
      <p:ext uri="{BB962C8B-B14F-4D97-AF65-F5344CB8AC3E}">
        <p14:creationId xmlns:p14="http://schemas.microsoft.com/office/powerpoint/2010/main" val="398384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EC14-16A8-4E3E-7F95-62E110168AE1}"/>
              </a:ext>
            </a:extLst>
          </p:cNvPr>
          <p:cNvSpPr>
            <a:spLocks noGrp="1"/>
          </p:cNvSpPr>
          <p:nvPr>
            <p:ph type="title"/>
          </p:nvPr>
        </p:nvSpPr>
        <p:spPr/>
        <p:txBody>
          <a:bodyPr/>
          <a:lstStyle/>
          <a:p>
            <a:r>
              <a:rPr lang="en-US" sz="4800" dirty="0">
                <a:latin typeface="Calibri" panose="020F0502020204030204" pitchFamily="34" charset="0"/>
                <a:cs typeface="Calibri" panose="020F0502020204030204" pitchFamily="34" charset="0"/>
              </a:rPr>
              <a:t>Overreliance</a:t>
            </a:r>
            <a:endParaRPr lang="en-CA" dirty="0"/>
          </a:p>
        </p:txBody>
      </p:sp>
      <p:sp>
        <p:nvSpPr>
          <p:cNvPr id="3" name="Content Placeholder 2">
            <a:extLst>
              <a:ext uri="{FF2B5EF4-FFF2-40B4-BE49-F238E27FC236}">
                <a16:creationId xmlns:a16="http://schemas.microsoft.com/office/drawing/2014/main" id="{40F5D7F9-76C4-A45F-B582-433863E975D1}"/>
              </a:ext>
            </a:extLst>
          </p:cNvPr>
          <p:cNvSpPr>
            <a:spLocks noGrp="1"/>
          </p:cNvSpPr>
          <p:nvPr>
            <p:ph idx="1"/>
          </p:nvPr>
        </p:nvSpPr>
        <p:spPr>
          <a:xfrm>
            <a:off x="1097280" y="2108201"/>
            <a:ext cx="10058400" cy="4463196"/>
          </a:xfrm>
        </p:spPr>
        <p:txBody>
          <a:bodyPr>
            <a:normAutofit/>
          </a:bodyPr>
          <a:lstStyle/>
          <a:p>
            <a:pPr marL="201168" lvl="1" indent="0">
              <a:buNone/>
            </a:pPr>
            <a:r>
              <a:rPr lang="en-US" sz="3800" dirty="0">
                <a:latin typeface="Calibri" panose="020F0502020204030204" pitchFamily="34" charset="0"/>
                <a:cs typeface="Calibri" panose="020F0502020204030204" pitchFamily="34" charset="0"/>
              </a:rPr>
              <a:t>reduces critical thinking</a:t>
            </a:r>
          </a:p>
          <a:p>
            <a:pPr marL="201168" lvl="1" indent="0">
              <a:buNone/>
            </a:pPr>
            <a:r>
              <a:rPr lang="en-US" sz="3800" dirty="0">
                <a:latin typeface="Calibri" panose="020F0502020204030204" pitchFamily="34" charset="0"/>
                <a:cs typeface="Calibri" panose="020F0502020204030204" pitchFamily="34" charset="0"/>
              </a:rPr>
              <a:t>lessens problem-solving skills</a:t>
            </a:r>
          </a:p>
          <a:p>
            <a:pPr marL="201168" lvl="1" indent="0">
              <a:buNone/>
            </a:pPr>
            <a:r>
              <a:rPr lang="en-US" sz="3800" dirty="0">
                <a:latin typeface="Calibri" panose="020F0502020204030204" pitchFamily="34" charset="0"/>
                <a:cs typeface="Calibri" panose="020F0502020204030204" pitchFamily="34" charset="0"/>
              </a:rPr>
              <a:t>stifles creativity &amp; originality</a:t>
            </a:r>
          </a:p>
          <a:p>
            <a:pPr marL="201168" lvl="1" indent="0">
              <a:buNone/>
            </a:pPr>
            <a:r>
              <a:rPr lang="en-US" sz="3800" dirty="0">
                <a:latin typeface="Calibri" panose="020F0502020204030204" pitchFamily="34" charset="0"/>
                <a:cs typeface="Calibri" panose="020F0502020204030204" pitchFamily="34" charset="0"/>
              </a:rPr>
              <a:t>weakens social skills</a:t>
            </a:r>
          </a:p>
          <a:p>
            <a:pPr marL="201168" lvl="1" indent="0">
              <a:buNone/>
            </a:pPr>
            <a:r>
              <a:rPr lang="en-US" sz="3600" dirty="0">
                <a:latin typeface="Calibri" panose="020F0502020204030204" pitchFamily="34" charset="0"/>
                <a:cs typeface="Calibri" panose="020F0502020204030204" pitchFamily="34" charset="0"/>
              </a:rPr>
              <a:t>reduces genuine interpersonal language practice </a:t>
            </a:r>
          </a:p>
          <a:p>
            <a:pPr marL="201168" lvl="1" indent="0">
              <a:buNone/>
            </a:pPr>
            <a:r>
              <a:rPr lang="en-US" sz="3800" dirty="0">
                <a:latin typeface="Calibri" panose="020F0502020204030204" pitchFamily="34" charset="0"/>
                <a:cs typeface="Calibri" panose="020F0502020204030204" pitchFamily="34" charset="0"/>
              </a:rPr>
              <a:t>contributes to a decline in academic integrity</a:t>
            </a:r>
          </a:p>
          <a:p>
            <a:pPr lvl="1"/>
            <a:endParaRPr lang="en-US" sz="3800" dirty="0">
              <a:latin typeface="Calibri" panose="020F0502020204030204" pitchFamily="34" charset="0"/>
              <a:cs typeface="Calibri" panose="020F0502020204030204" pitchFamily="34" charset="0"/>
            </a:endParaRPr>
          </a:p>
          <a:p>
            <a:endParaRPr lang="en-US"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559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EC14-16A8-4E3E-7F95-62E110168AE1}"/>
              </a:ext>
            </a:extLst>
          </p:cNvPr>
          <p:cNvSpPr>
            <a:spLocks noGrp="1"/>
          </p:cNvSpPr>
          <p:nvPr>
            <p:ph type="title"/>
          </p:nvPr>
        </p:nvSpPr>
        <p:spPr/>
        <p:txBody>
          <a:bodyPr/>
          <a:lstStyle/>
          <a:p>
            <a:r>
              <a:rPr lang="en-US" sz="4800" dirty="0">
                <a:latin typeface="Calibri" panose="020F0502020204030204" pitchFamily="34" charset="0"/>
                <a:cs typeface="Calibri" panose="020F0502020204030204" pitchFamily="34" charset="0"/>
              </a:rPr>
              <a:t>Plagiarism apprehension </a:t>
            </a:r>
            <a:endParaRPr lang="en-CA" dirty="0"/>
          </a:p>
        </p:txBody>
      </p:sp>
      <p:sp>
        <p:nvSpPr>
          <p:cNvPr id="3" name="Content Placeholder 2">
            <a:extLst>
              <a:ext uri="{FF2B5EF4-FFF2-40B4-BE49-F238E27FC236}">
                <a16:creationId xmlns:a16="http://schemas.microsoft.com/office/drawing/2014/main" id="{40F5D7F9-76C4-A45F-B582-433863E975D1}"/>
              </a:ext>
            </a:extLst>
          </p:cNvPr>
          <p:cNvSpPr>
            <a:spLocks noGrp="1"/>
          </p:cNvSpPr>
          <p:nvPr>
            <p:ph idx="1"/>
          </p:nvPr>
        </p:nvSpPr>
        <p:spPr>
          <a:xfrm>
            <a:off x="1097280" y="2108201"/>
            <a:ext cx="10058400" cy="4463196"/>
          </a:xfrm>
        </p:spPr>
        <p:txBody>
          <a:bodyPr>
            <a:normAutofit lnSpcReduction="10000"/>
          </a:bodyPr>
          <a:lstStyle/>
          <a:p>
            <a:r>
              <a:rPr lang="en-US" sz="3800" dirty="0">
                <a:latin typeface="Calibri" panose="020F0502020204030204" pitchFamily="34" charset="0"/>
                <a:cs typeface="Calibri" panose="020F0502020204030204" pitchFamily="34" charset="0"/>
              </a:rPr>
              <a:t>complicates the evaluation of submissions</a:t>
            </a:r>
          </a:p>
          <a:p>
            <a:r>
              <a:rPr lang="en-US" sz="3800" dirty="0">
                <a:solidFill>
                  <a:schemeClr val="tx1"/>
                </a:solidFill>
                <a:latin typeface="Calibri" panose="020F0502020204030204" pitchFamily="34" charset="0"/>
                <a:cs typeface="Calibri" panose="020F0502020204030204" pitchFamily="34" charset="0"/>
              </a:rPr>
              <a:t>evaluating proficiency (Is it the student’s work?)  </a:t>
            </a:r>
          </a:p>
          <a:p>
            <a:pPr lvl="1"/>
            <a:r>
              <a:rPr lang="en-US" sz="3600" dirty="0">
                <a:latin typeface="Calibri" panose="020F0502020204030204" pitchFamily="34" charset="0"/>
                <a:cs typeface="Calibri" panose="020F0502020204030204" pitchFamily="34" charset="0"/>
              </a:rPr>
              <a:t>content original or machine generated?</a:t>
            </a:r>
          </a:p>
          <a:p>
            <a:r>
              <a:rPr lang="en-CA" sz="3800" dirty="0">
                <a:latin typeface="Calibri" panose="020F0502020204030204" pitchFamily="34" charset="0"/>
                <a:cs typeface="Calibri" panose="020F0502020204030204" pitchFamily="34" charset="0"/>
              </a:rPr>
              <a:t>authenticity, will students verify information?</a:t>
            </a:r>
          </a:p>
          <a:p>
            <a:r>
              <a:rPr lang="en-US" sz="3800" dirty="0">
                <a:latin typeface="Calibri" panose="020F0502020204030204" pitchFamily="34" charset="0"/>
                <a:cs typeface="Calibri" panose="020F0502020204030204" pitchFamily="34" charset="0"/>
              </a:rPr>
              <a:t>AI (ChatGPT) detectors?</a:t>
            </a:r>
          </a:p>
          <a:p>
            <a:pPr marL="201168" lvl="1" indent="0">
              <a:buNone/>
            </a:pPr>
            <a:r>
              <a:rPr lang="en-US" sz="3800" dirty="0">
                <a:latin typeface="Calibri" panose="020F0502020204030204" pitchFamily="34" charset="0"/>
                <a:cs typeface="Calibri" panose="020F0502020204030204" pitchFamily="34" charset="0"/>
              </a:rPr>
              <a:t> </a:t>
            </a:r>
          </a:p>
          <a:p>
            <a:endParaRPr lang="en-US"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893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24D8FF5-C382-B862-8A0A-56AEFEB59682}"/>
              </a:ext>
            </a:extLst>
          </p:cNvPr>
          <p:cNvPicPr>
            <a:picLocks noGrp="1" noChangeAspect="1"/>
          </p:cNvPicPr>
          <p:nvPr>
            <p:ph idx="1"/>
          </p:nvPr>
        </p:nvPicPr>
        <p:blipFill>
          <a:blip r:embed="rId3"/>
          <a:stretch>
            <a:fillRect/>
          </a:stretch>
        </p:blipFill>
        <p:spPr>
          <a:xfrm>
            <a:off x="32574" y="-1"/>
            <a:ext cx="8108536" cy="6214481"/>
          </a:xfrm>
          <a:prstGeom prst="rect">
            <a:avLst/>
          </a:prstGeom>
        </p:spPr>
      </p:pic>
      <p:sp>
        <p:nvSpPr>
          <p:cNvPr id="11" name="TextBox 10">
            <a:extLst>
              <a:ext uri="{FF2B5EF4-FFF2-40B4-BE49-F238E27FC236}">
                <a16:creationId xmlns:a16="http://schemas.microsoft.com/office/drawing/2014/main" id="{E2774A15-D4DF-0DB5-2684-D512641B9D71}"/>
              </a:ext>
            </a:extLst>
          </p:cNvPr>
          <p:cNvSpPr txBox="1"/>
          <p:nvPr/>
        </p:nvSpPr>
        <p:spPr>
          <a:xfrm>
            <a:off x="8870876" y="3105834"/>
            <a:ext cx="2908092" cy="923330"/>
          </a:xfrm>
          <a:prstGeom prst="rect">
            <a:avLst/>
          </a:prstGeom>
          <a:noFill/>
        </p:spPr>
        <p:txBody>
          <a:bodyPr wrap="square">
            <a:spAutoFit/>
          </a:bodyPr>
          <a:lstStyle/>
          <a:p>
            <a:pPr algn="ctr"/>
            <a:r>
              <a:rPr lang="en-CA" sz="5400" b="1" dirty="0" err="1">
                <a:solidFill>
                  <a:srgbClr val="FF0000"/>
                </a:solidFill>
                <a:latin typeface="Calibri" panose="020F0502020204030204" pitchFamily="34" charset="0"/>
                <a:cs typeface="Calibri" panose="020F0502020204030204" pitchFamily="34" charset="0"/>
              </a:rPr>
              <a:t>GPTZero</a:t>
            </a:r>
            <a:endParaRPr lang="en-CA" sz="5400" b="1" dirty="0">
              <a:solidFill>
                <a:srgbClr val="FF0000"/>
              </a:solidFill>
              <a:latin typeface="Calibri" panose="020F0502020204030204" pitchFamily="34" charset="0"/>
              <a:cs typeface="Calibri" panose="020F0502020204030204" pitchFamily="34" charset="0"/>
            </a:endParaRPr>
          </a:p>
        </p:txBody>
      </p:sp>
      <p:sp>
        <p:nvSpPr>
          <p:cNvPr id="5" name="Arrow: Right 4">
            <a:extLst>
              <a:ext uri="{FF2B5EF4-FFF2-40B4-BE49-F238E27FC236}">
                <a16:creationId xmlns:a16="http://schemas.microsoft.com/office/drawing/2014/main" id="{5C3F8FC4-73CC-6D75-3476-918A4C3929FA}"/>
              </a:ext>
            </a:extLst>
          </p:cNvPr>
          <p:cNvSpPr/>
          <p:nvPr/>
        </p:nvSpPr>
        <p:spPr>
          <a:xfrm rot="10800000">
            <a:off x="8321880" y="4974672"/>
            <a:ext cx="2374084" cy="8556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55206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EC14-16A8-4E3E-7F95-62E110168AE1}"/>
              </a:ext>
            </a:extLst>
          </p:cNvPr>
          <p:cNvSpPr>
            <a:spLocks noGrp="1"/>
          </p:cNvSpPr>
          <p:nvPr>
            <p:ph type="title"/>
          </p:nvPr>
        </p:nvSpPr>
        <p:spPr>
          <a:xfrm>
            <a:off x="1097280" y="826249"/>
            <a:ext cx="10058400" cy="702305"/>
          </a:xfrm>
        </p:spPr>
        <p:txBody>
          <a:bodyPr>
            <a:normAutofit fontScale="90000"/>
          </a:bodyPr>
          <a:lstStyle/>
          <a:p>
            <a:r>
              <a:rPr lang="en-CA" sz="5400" dirty="0">
                <a:latin typeface="Calibri" panose="020F0502020204030204" pitchFamily="34" charset="0"/>
                <a:cs typeface="Calibri" panose="020F0502020204030204" pitchFamily="34" charset="0"/>
              </a:rPr>
              <a:t>Proficiency may be a barrier</a:t>
            </a:r>
          </a:p>
        </p:txBody>
      </p:sp>
      <p:sp>
        <p:nvSpPr>
          <p:cNvPr id="3" name="Content Placeholder 2">
            <a:extLst>
              <a:ext uri="{FF2B5EF4-FFF2-40B4-BE49-F238E27FC236}">
                <a16:creationId xmlns:a16="http://schemas.microsoft.com/office/drawing/2014/main" id="{40F5D7F9-76C4-A45F-B582-433863E975D1}"/>
              </a:ext>
            </a:extLst>
          </p:cNvPr>
          <p:cNvSpPr>
            <a:spLocks noGrp="1"/>
          </p:cNvSpPr>
          <p:nvPr>
            <p:ph idx="1"/>
          </p:nvPr>
        </p:nvSpPr>
        <p:spPr/>
        <p:txBody>
          <a:bodyPr>
            <a:normAutofit/>
          </a:bodyPr>
          <a:lstStyle/>
          <a:p>
            <a:r>
              <a:rPr lang="en-US" sz="4400" dirty="0">
                <a:latin typeface="Calibri" panose="020F0502020204030204" pitchFamily="34" charset="0"/>
                <a:cs typeface="Calibri" panose="020F0502020204030204" pitchFamily="34" charset="0"/>
              </a:rPr>
              <a:t>some learners may be at a disadvantage</a:t>
            </a:r>
          </a:p>
          <a:p>
            <a:pPr lvl="1"/>
            <a:r>
              <a:rPr lang="en-US" sz="4200" dirty="0">
                <a:latin typeface="Calibri" panose="020F0502020204030204" pitchFamily="34" charset="0"/>
                <a:cs typeface="Calibri" panose="020F0502020204030204" pitchFamily="34" charset="0"/>
              </a:rPr>
              <a:t>language </a:t>
            </a:r>
          </a:p>
          <a:p>
            <a:pPr lvl="1"/>
            <a:r>
              <a:rPr lang="en-US" sz="4200" dirty="0">
                <a:latin typeface="Calibri" panose="020F0502020204030204" pitchFamily="34" charset="0"/>
                <a:cs typeface="Calibri" panose="020F0502020204030204" pitchFamily="34" charset="0"/>
              </a:rPr>
              <a:t>prompt formation (engineering)</a:t>
            </a:r>
          </a:p>
          <a:p>
            <a:endParaRPr lang="en-CA" dirty="0"/>
          </a:p>
        </p:txBody>
      </p:sp>
    </p:spTree>
    <p:extLst>
      <p:ext uri="{BB962C8B-B14F-4D97-AF65-F5344CB8AC3E}">
        <p14:creationId xmlns:p14="http://schemas.microsoft.com/office/powerpoint/2010/main" val="142197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a:xfrm>
            <a:off x="492369" y="605896"/>
            <a:ext cx="3642309" cy="5646208"/>
          </a:xfrm>
        </p:spPr>
        <p:txBody>
          <a:bodyPr anchor="ctr">
            <a:normAutofit/>
          </a:bodyPr>
          <a:lstStyle/>
          <a:p>
            <a:r>
              <a:rPr lang="en-US" sz="4400">
                <a:solidFill>
                  <a:srgbClr val="FFFFFF"/>
                </a:solidFill>
              </a:rPr>
              <a:t>Our path</a:t>
            </a:r>
            <a:endParaRPr lang="en-CA" sz="4400">
              <a:solidFill>
                <a:srgbClr val="FFFFFF"/>
              </a:solidFill>
            </a:endParaRPr>
          </a:p>
        </p:txBody>
      </p:sp>
      <p:sp>
        <p:nvSpPr>
          <p:cNvPr id="16" name="Content Placeholder 2">
            <a:extLst>
              <a:ext uri="{FF2B5EF4-FFF2-40B4-BE49-F238E27FC236}">
                <a16:creationId xmlns:a16="http://schemas.microsoft.com/office/drawing/2014/main" id="{F5E87EC5-6377-0D4A-4FD6-87B5CF995A1E}"/>
              </a:ext>
            </a:extLst>
          </p:cNvPr>
          <p:cNvSpPr>
            <a:spLocks noGrp="1"/>
          </p:cNvSpPr>
          <p:nvPr>
            <p:ph idx="1"/>
          </p:nvPr>
        </p:nvSpPr>
        <p:spPr>
          <a:xfrm>
            <a:off x="4991510" y="605896"/>
            <a:ext cx="6507070" cy="5646208"/>
          </a:xfrm>
        </p:spPr>
        <p:txBody>
          <a:bodyPr anchor="ctr">
            <a:normAutofit/>
          </a:bodyPr>
          <a:lstStyle/>
          <a:p>
            <a:pPr marL="514350" indent="-514350">
              <a:buFont typeface="+mj-lt"/>
              <a:buAutoNum type="arabicPeriod"/>
            </a:pPr>
            <a:r>
              <a:rPr lang="en-US" sz="3200" dirty="0">
                <a:latin typeface="Calibri" panose="020F0502020204030204" pitchFamily="34" charset="0"/>
                <a:cs typeface="Calibri" panose="020F0502020204030204" pitchFamily="34" charset="0"/>
              </a:rPr>
              <a:t>Polls</a:t>
            </a:r>
          </a:p>
          <a:p>
            <a:pPr marL="514350" indent="-514350">
              <a:buFont typeface="+mj-lt"/>
              <a:buAutoNum type="arabicPeriod"/>
            </a:pPr>
            <a:r>
              <a:rPr lang="en-US" sz="3200" dirty="0">
                <a:latin typeface="Calibri" panose="020F0502020204030204" pitchFamily="34" charset="0"/>
                <a:cs typeface="Calibri" panose="020F0502020204030204" pitchFamily="34" charset="0"/>
              </a:rPr>
              <a:t>ChatGPT phenomenon</a:t>
            </a:r>
          </a:p>
          <a:p>
            <a:pPr marL="514350" indent="-514350">
              <a:buFont typeface="+mj-lt"/>
              <a:buAutoNum type="arabicPeriod"/>
            </a:pPr>
            <a:r>
              <a:rPr lang="en-US" sz="3200" dirty="0">
                <a:latin typeface="Calibri" panose="020F0502020204030204" pitchFamily="34" charset="0"/>
                <a:cs typeface="Calibri" panose="020F0502020204030204" pitchFamily="34" charset="0"/>
              </a:rPr>
              <a:t>ChatGPT challenges</a:t>
            </a:r>
          </a:p>
          <a:p>
            <a:pPr marL="514350" indent="-514350">
              <a:buFont typeface="+mj-lt"/>
              <a:buAutoNum type="arabicPeriod"/>
            </a:pPr>
            <a:r>
              <a:rPr lang="en-US" sz="3200" dirty="0">
                <a:latin typeface="Calibri" panose="020F0502020204030204" pitchFamily="34" charset="0"/>
                <a:cs typeface="Calibri" panose="020F0502020204030204" pitchFamily="34" charset="0"/>
              </a:rPr>
              <a:t>ChatGPT opportunities</a:t>
            </a:r>
          </a:p>
          <a:p>
            <a:pPr marL="514350" indent="-514350">
              <a:buFont typeface="+mj-lt"/>
              <a:buAutoNum type="arabicPeriod"/>
            </a:pPr>
            <a:r>
              <a:rPr lang="en-US" sz="3200" dirty="0">
                <a:latin typeface="Calibri" panose="020F0502020204030204" pitchFamily="34" charset="0"/>
                <a:cs typeface="Calibri" panose="020F0502020204030204" pitchFamily="34" charset="0"/>
              </a:rPr>
              <a:t>Questions</a:t>
            </a:r>
          </a:p>
          <a:p>
            <a:pPr marL="514350" indent="-514350">
              <a:buFont typeface="+mj-lt"/>
              <a:buAutoNum type="arabicPeriod"/>
            </a:pPr>
            <a:r>
              <a:rPr lang="en-US" sz="3200" dirty="0">
                <a:latin typeface="Calibri" panose="020F0502020204030204" pitchFamily="34" charset="0"/>
                <a:cs typeface="Calibri" panose="020F0502020204030204" pitchFamily="34" charset="0"/>
              </a:rPr>
              <a:t>What’s next?</a:t>
            </a:r>
          </a:p>
          <a:p>
            <a:endParaRPr lang="en-CA" sz="2400" dirty="0"/>
          </a:p>
        </p:txBody>
      </p:sp>
    </p:spTree>
    <p:extLst>
      <p:ext uri="{BB962C8B-B14F-4D97-AF65-F5344CB8AC3E}">
        <p14:creationId xmlns:p14="http://schemas.microsoft.com/office/powerpoint/2010/main" val="3163870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98D3A-C4F0-64F7-7FE5-C9FFCF818999}"/>
              </a:ext>
            </a:extLst>
          </p:cNvPr>
          <p:cNvSpPr>
            <a:spLocks noGrp="1"/>
          </p:cNvSpPr>
          <p:nvPr>
            <p:ph idx="1"/>
          </p:nvPr>
        </p:nvSpPr>
        <p:spPr>
          <a:xfrm>
            <a:off x="1097280" y="2108201"/>
            <a:ext cx="10773142" cy="3760891"/>
          </a:xfrm>
        </p:spPr>
        <p:txBody>
          <a:bodyPr>
            <a:normAutofit/>
          </a:bodyPr>
          <a:lstStyle/>
          <a:p>
            <a:r>
              <a:rPr lang="en-US" sz="4000" dirty="0">
                <a:latin typeface="Calibri" panose="020F0502020204030204" pitchFamily="34" charset="0"/>
                <a:cs typeface="Calibri" panose="020F0502020204030204" pitchFamily="34" charset="0"/>
              </a:rPr>
              <a:t>capacity limitations</a:t>
            </a:r>
          </a:p>
          <a:p>
            <a:r>
              <a:rPr lang="en-US" sz="4000" dirty="0">
                <a:latin typeface="Calibri" panose="020F0502020204030204" pitchFamily="34" charset="0"/>
                <a:cs typeface="Calibri" panose="020F0502020204030204" pitchFamily="34" charset="0"/>
              </a:rPr>
              <a:t>no emotional intelligence</a:t>
            </a:r>
          </a:p>
          <a:p>
            <a:r>
              <a:rPr lang="en-CA" sz="4000" dirty="0">
                <a:latin typeface="Calibri" panose="020F0502020204030204" pitchFamily="34" charset="0"/>
                <a:cs typeface="Calibri" panose="020F0502020204030204" pitchFamily="34" charset="0"/>
              </a:rPr>
              <a:t>no knowledge after September 2021</a:t>
            </a:r>
          </a:p>
          <a:p>
            <a:r>
              <a:rPr lang="en-CA" sz="4000" dirty="0">
                <a:latin typeface="Calibri" panose="020F0502020204030204" pitchFamily="34" charset="0"/>
                <a:cs typeface="Calibri" panose="020F0502020204030204" pitchFamily="34" charset="0"/>
              </a:rPr>
              <a:t>ambiguous language confusion,  “I saw her duck.”</a:t>
            </a:r>
          </a:p>
          <a:p>
            <a:endParaRPr lang="en-CA" sz="4000" dirty="0">
              <a:latin typeface="Calibri" panose="020F0502020204030204" pitchFamily="34" charset="0"/>
              <a:cs typeface="Calibri" panose="020F0502020204030204" pitchFamily="34" charset="0"/>
            </a:endParaRPr>
          </a:p>
          <a:p>
            <a:endParaRPr lang="en-CA" sz="2800" dirty="0">
              <a:latin typeface="Calibri" panose="020F0502020204030204" pitchFamily="34" charset="0"/>
              <a:cs typeface="Calibri" panose="020F0502020204030204" pitchFamily="34" charset="0"/>
            </a:endParaRPr>
          </a:p>
          <a:p>
            <a:endParaRPr lang="en-CA" sz="28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5FEFD04D-6C08-1048-CA92-6FF6A37DEB46}"/>
              </a:ext>
            </a:extLst>
          </p:cNvPr>
          <p:cNvSpPr txBox="1">
            <a:spLocks/>
          </p:cNvSpPr>
          <p:nvPr/>
        </p:nvSpPr>
        <p:spPr>
          <a:xfrm>
            <a:off x="1097280" y="988908"/>
            <a:ext cx="10058400" cy="7039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4800" dirty="0">
                <a:latin typeface="Calibri" panose="020F0502020204030204" pitchFamily="34" charset="0"/>
                <a:cs typeface="Calibri" panose="020F0502020204030204" pitchFamily="34" charset="0"/>
              </a:rPr>
              <a:t>ChatGPT Limitations</a:t>
            </a:r>
            <a:endParaRPr lang="en-CA" sz="4800" dirty="0"/>
          </a:p>
        </p:txBody>
      </p:sp>
    </p:spTree>
    <p:extLst>
      <p:ext uri="{BB962C8B-B14F-4D97-AF65-F5344CB8AC3E}">
        <p14:creationId xmlns:p14="http://schemas.microsoft.com/office/powerpoint/2010/main" val="2262743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98D3A-C4F0-64F7-7FE5-C9FFCF818999}"/>
              </a:ext>
            </a:extLst>
          </p:cNvPr>
          <p:cNvSpPr>
            <a:spLocks noGrp="1"/>
          </p:cNvSpPr>
          <p:nvPr>
            <p:ph idx="1"/>
          </p:nvPr>
        </p:nvSpPr>
        <p:spPr/>
        <p:txBody>
          <a:bodyPr>
            <a:normAutofit/>
          </a:bodyPr>
          <a:lstStyle/>
          <a:p>
            <a:r>
              <a:rPr lang="en-CA" sz="4000" dirty="0">
                <a:latin typeface="Calibri" panose="020F0502020204030204" pitchFamily="34" charset="0"/>
                <a:cs typeface="Calibri" panose="020F0502020204030204" pitchFamily="34" charset="0"/>
              </a:rPr>
              <a:t>potentially bias based on its training</a:t>
            </a:r>
          </a:p>
          <a:p>
            <a:r>
              <a:rPr lang="en-CA" sz="4000" dirty="0">
                <a:latin typeface="Calibri" panose="020F0502020204030204" pitchFamily="34" charset="0"/>
                <a:cs typeface="Calibri" panose="020F0502020204030204" pitchFamily="34" charset="0"/>
              </a:rPr>
              <a:t>limited knowledge based on its training</a:t>
            </a:r>
          </a:p>
          <a:p>
            <a:r>
              <a:rPr lang="en-CA" sz="4000" dirty="0">
                <a:latin typeface="Calibri" panose="020F0502020204030204" pitchFamily="34" charset="0"/>
                <a:cs typeface="Calibri" panose="020F0502020204030204" pitchFamily="34" charset="0"/>
              </a:rPr>
              <a:t>cannot identify a struggling student</a:t>
            </a:r>
          </a:p>
          <a:p>
            <a:endParaRPr lang="en-CA" sz="4000" dirty="0">
              <a:latin typeface="Calibri" panose="020F0502020204030204" pitchFamily="34" charset="0"/>
              <a:cs typeface="Calibri" panose="020F0502020204030204" pitchFamily="34" charset="0"/>
            </a:endParaRPr>
          </a:p>
          <a:p>
            <a:endParaRPr lang="en-CA" sz="2800" dirty="0">
              <a:latin typeface="Calibri" panose="020F0502020204030204" pitchFamily="34" charset="0"/>
              <a:cs typeface="Calibri" panose="020F0502020204030204" pitchFamily="34" charset="0"/>
            </a:endParaRPr>
          </a:p>
          <a:p>
            <a:endParaRPr lang="en-CA" sz="28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5FEFD04D-6C08-1048-CA92-6FF6A37DEB46}"/>
              </a:ext>
            </a:extLst>
          </p:cNvPr>
          <p:cNvSpPr txBox="1">
            <a:spLocks/>
          </p:cNvSpPr>
          <p:nvPr/>
        </p:nvSpPr>
        <p:spPr>
          <a:xfrm>
            <a:off x="1097280" y="988908"/>
            <a:ext cx="10058400" cy="7039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4800" dirty="0">
                <a:latin typeface="Calibri" panose="020F0502020204030204" pitchFamily="34" charset="0"/>
                <a:cs typeface="Calibri" panose="020F0502020204030204" pitchFamily="34" charset="0"/>
              </a:rPr>
              <a:t>ChatGPT Limitations</a:t>
            </a:r>
            <a:endParaRPr lang="en-CA" sz="4800" dirty="0"/>
          </a:p>
        </p:txBody>
      </p:sp>
    </p:spTree>
    <p:extLst>
      <p:ext uri="{BB962C8B-B14F-4D97-AF65-F5344CB8AC3E}">
        <p14:creationId xmlns:p14="http://schemas.microsoft.com/office/powerpoint/2010/main" val="3919595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EC14-16A8-4E3E-7F95-62E110168AE1}"/>
              </a:ext>
            </a:extLst>
          </p:cNvPr>
          <p:cNvSpPr>
            <a:spLocks noGrp="1"/>
          </p:cNvSpPr>
          <p:nvPr>
            <p:ph type="title"/>
          </p:nvPr>
        </p:nvSpPr>
        <p:spPr>
          <a:xfrm>
            <a:off x="1097280" y="856229"/>
            <a:ext cx="10058400" cy="702305"/>
          </a:xfrm>
        </p:spPr>
        <p:txBody>
          <a:bodyPr>
            <a:normAutofit fontScale="90000"/>
          </a:bodyPr>
          <a:lstStyle/>
          <a:p>
            <a:r>
              <a:rPr lang="en-US" sz="5300" dirty="0">
                <a:latin typeface="Calibri" panose="020F0502020204030204" pitchFamily="34" charset="0"/>
                <a:cs typeface="Calibri" panose="020F0502020204030204" pitchFamily="34" charset="0"/>
              </a:rPr>
              <a:t>Hallucinations</a:t>
            </a:r>
            <a:r>
              <a:rPr lang="en-US" sz="4800" dirty="0">
                <a:latin typeface="Calibri" panose="020F0502020204030204" pitchFamily="34" charset="0"/>
                <a:cs typeface="Calibri" panose="020F0502020204030204" pitchFamily="34" charset="0"/>
              </a:rPr>
              <a:t> </a:t>
            </a:r>
            <a:endParaRPr lang="en-CA" sz="4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0F5D7F9-76C4-A45F-B582-433863E975D1}"/>
              </a:ext>
            </a:extLst>
          </p:cNvPr>
          <p:cNvSpPr>
            <a:spLocks noGrp="1"/>
          </p:cNvSpPr>
          <p:nvPr>
            <p:ph idx="1"/>
          </p:nvPr>
        </p:nvSpPr>
        <p:spPr/>
        <p:txBody>
          <a:bodyPr>
            <a:normAutofit fontScale="92500" lnSpcReduction="10000"/>
          </a:bodyPr>
          <a:lstStyle/>
          <a:p>
            <a:r>
              <a:rPr lang="en-US" sz="5400" dirty="0">
                <a:latin typeface="Calibri" panose="020F0502020204030204" pitchFamily="34" charset="0"/>
                <a:cs typeface="Calibri" panose="020F0502020204030204" pitchFamily="34" charset="0"/>
              </a:rPr>
              <a:t>factually incorrect</a:t>
            </a:r>
          </a:p>
          <a:p>
            <a:r>
              <a:rPr lang="en-US" sz="5400" dirty="0">
                <a:latin typeface="Calibri" panose="020F0502020204030204" pitchFamily="34" charset="0"/>
                <a:cs typeface="Calibri" panose="020F0502020204030204" pitchFamily="34" charset="0"/>
              </a:rPr>
              <a:t>nonsensical </a:t>
            </a:r>
          </a:p>
          <a:p>
            <a:r>
              <a:rPr lang="en-US" sz="5400" dirty="0">
                <a:latin typeface="Calibri" panose="020F0502020204030204" pitchFamily="34" charset="0"/>
                <a:cs typeface="Calibri" panose="020F0502020204030204" pitchFamily="34" charset="0"/>
              </a:rPr>
              <a:t>unrelated to the prompt</a:t>
            </a:r>
          </a:p>
          <a:p>
            <a:r>
              <a:rPr lang="en-US" sz="5400" dirty="0">
                <a:latin typeface="Calibri" panose="020F0502020204030204" pitchFamily="34" charset="0"/>
                <a:cs typeface="Calibri" panose="020F0502020204030204" pitchFamily="34" charset="0"/>
              </a:rPr>
              <a:t>invented events</a:t>
            </a:r>
          </a:p>
          <a:p>
            <a:endParaRPr lang="en-CA" dirty="0"/>
          </a:p>
        </p:txBody>
      </p:sp>
    </p:spTree>
    <p:extLst>
      <p:ext uri="{BB962C8B-B14F-4D97-AF65-F5344CB8AC3E}">
        <p14:creationId xmlns:p14="http://schemas.microsoft.com/office/powerpoint/2010/main" val="3444386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EC14-16A8-4E3E-7F95-62E110168AE1}"/>
              </a:ext>
            </a:extLst>
          </p:cNvPr>
          <p:cNvSpPr>
            <a:spLocks noGrp="1"/>
          </p:cNvSpPr>
          <p:nvPr>
            <p:ph type="title"/>
          </p:nvPr>
        </p:nvSpPr>
        <p:spPr>
          <a:xfrm>
            <a:off x="1097280" y="286603"/>
            <a:ext cx="10058400" cy="837347"/>
          </a:xfrm>
        </p:spPr>
        <p:txBody>
          <a:bodyPr/>
          <a:lstStyle/>
          <a:p>
            <a:r>
              <a:rPr lang="en-US" sz="4800" dirty="0">
                <a:latin typeface="Calibri" panose="020F0502020204030204" pitchFamily="34" charset="0"/>
                <a:cs typeface="Calibri" panose="020F0502020204030204" pitchFamily="34" charset="0"/>
              </a:rPr>
              <a:t>Factually incorrect</a:t>
            </a:r>
            <a:endParaRPr lang="en-CA" dirty="0"/>
          </a:p>
        </p:txBody>
      </p:sp>
      <p:sp>
        <p:nvSpPr>
          <p:cNvPr id="3" name="Content Placeholder 2">
            <a:extLst>
              <a:ext uri="{FF2B5EF4-FFF2-40B4-BE49-F238E27FC236}">
                <a16:creationId xmlns:a16="http://schemas.microsoft.com/office/drawing/2014/main" id="{40F5D7F9-76C4-A45F-B582-433863E975D1}"/>
              </a:ext>
            </a:extLst>
          </p:cNvPr>
          <p:cNvSpPr>
            <a:spLocks noGrp="1"/>
          </p:cNvSpPr>
          <p:nvPr>
            <p:ph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4400" b="0" i="0" u="none" strike="noStrike" cap="none" normalizeH="0" baseline="0" dirty="0">
                <a:ln>
                  <a:noFill/>
                </a:ln>
                <a:solidFill>
                  <a:schemeClr val="tx1"/>
                </a:solidFill>
                <a:effectLst/>
                <a:latin typeface="Arial" panose="020B0604020202020204" pitchFamily="34" charset="0"/>
              </a:rPr>
              <a:t>"What is the capital of Italy?" </a:t>
            </a:r>
          </a:p>
          <a:p>
            <a:pPr marL="0" marR="0" lvl="0" indent="0" algn="l" defTabSz="914400" rtl="0" eaLnBrk="0" fontAlgn="base" latinLnBrk="0" hangingPunct="0">
              <a:lnSpc>
                <a:spcPct val="100000"/>
              </a:lnSpc>
              <a:spcBef>
                <a:spcPct val="0"/>
              </a:spcBef>
              <a:spcAft>
                <a:spcPct val="0"/>
              </a:spcAft>
              <a:buClrTx/>
              <a:buSzTx/>
              <a:buNone/>
              <a:tabLst/>
            </a:pPr>
            <a:endParaRPr lang="en-US" altLang="en-US" sz="44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4400" b="0" i="0" u="none" strike="noStrike" cap="none" normalizeH="0" baseline="0" dirty="0">
                <a:ln>
                  <a:noFill/>
                </a:ln>
                <a:solidFill>
                  <a:schemeClr val="tx1"/>
                </a:solidFill>
                <a:effectLst/>
                <a:latin typeface="Arial" panose="020B0604020202020204" pitchFamily="34" charset="0"/>
              </a:rPr>
              <a:t> ChatGPT responds, </a:t>
            </a:r>
            <a:br>
              <a:rPr kumimoji="0" lang="en-US" altLang="en-US" sz="4400" b="0" i="0" u="none" strike="noStrike" cap="none" normalizeH="0" baseline="0" dirty="0">
                <a:ln>
                  <a:noFill/>
                </a:ln>
                <a:solidFill>
                  <a:schemeClr val="tx1"/>
                </a:solidFill>
                <a:effectLst/>
                <a:latin typeface="Arial" panose="020B0604020202020204" pitchFamily="34" charset="0"/>
              </a:rPr>
            </a:br>
            <a:r>
              <a:rPr kumimoji="0" lang="en-US" altLang="en-US" sz="4400" b="0" i="0" u="none" strike="noStrike" cap="none" normalizeH="0" baseline="0" dirty="0">
                <a:ln>
                  <a:noFill/>
                </a:ln>
                <a:solidFill>
                  <a:schemeClr val="tx1"/>
                </a:solidFill>
                <a:effectLst/>
                <a:latin typeface="Arial" panose="020B0604020202020204" pitchFamily="34" charset="0"/>
              </a:rPr>
              <a:t>"The capital of Italy is Venice."</a:t>
            </a:r>
          </a:p>
          <a:p>
            <a:endParaRPr lang="en-CA" dirty="0"/>
          </a:p>
        </p:txBody>
      </p:sp>
    </p:spTree>
    <p:extLst>
      <p:ext uri="{BB962C8B-B14F-4D97-AF65-F5344CB8AC3E}">
        <p14:creationId xmlns:p14="http://schemas.microsoft.com/office/powerpoint/2010/main" val="2834260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EC14-16A8-4E3E-7F95-62E110168AE1}"/>
              </a:ext>
            </a:extLst>
          </p:cNvPr>
          <p:cNvSpPr>
            <a:spLocks noGrp="1"/>
          </p:cNvSpPr>
          <p:nvPr>
            <p:ph type="title"/>
          </p:nvPr>
        </p:nvSpPr>
        <p:spPr/>
        <p:txBody>
          <a:bodyPr/>
          <a:lstStyle/>
          <a:p>
            <a:r>
              <a:rPr lang="en-US" sz="4800" dirty="0">
                <a:latin typeface="Calibri" panose="020F0502020204030204" pitchFamily="34" charset="0"/>
                <a:cs typeface="Calibri" panose="020F0502020204030204" pitchFamily="34" charset="0"/>
              </a:rPr>
              <a:t>Nonsensical</a:t>
            </a:r>
            <a:endParaRPr lang="en-CA" dirty="0"/>
          </a:p>
        </p:txBody>
      </p:sp>
      <p:sp>
        <p:nvSpPr>
          <p:cNvPr id="3" name="Content Placeholder 2">
            <a:extLst>
              <a:ext uri="{FF2B5EF4-FFF2-40B4-BE49-F238E27FC236}">
                <a16:creationId xmlns:a16="http://schemas.microsoft.com/office/drawing/2014/main" id="{40F5D7F9-76C4-A45F-B582-433863E975D1}"/>
              </a:ext>
            </a:extLst>
          </p:cNvPr>
          <p:cNvSpPr>
            <a:spLocks noGrp="1"/>
          </p:cNvSpPr>
          <p:nvPr>
            <p:ph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4800" b="0" i="0" u="none" strike="noStrike" cap="none" normalizeH="0" baseline="0" dirty="0">
                <a:ln>
                  <a:noFill/>
                </a:ln>
                <a:solidFill>
                  <a:schemeClr val="tx1"/>
                </a:solidFill>
                <a:effectLst/>
                <a:latin typeface="Arial" panose="020B0604020202020204" pitchFamily="34" charset="0"/>
              </a:rPr>
              <a:t>"How do I care for my pet rock?“</a:t>
            </a:r>
            <a:br>
              <a:rPr kumimoji="0" lang="en-US" altLang="en-US" sz="4800" b="0" i="0" u="none" strike="noStrike" cap="none" normalizeH="0" baseline="0" dirty="0">
                <a:ln>
                  <a:noFill/>
                </a:ln>
                <a:solidFill>
                  <a:schemeClr val="tx1"/>
                </a:solidFill>
                <a:effectLst/>
                <a:latin typeface="Arial" panose="020B0604020202020204" pitchFamily="34" charset="0"/>
              </a:rPr>
            </a:br>
            <a:r>
              <a:rPr kumimoji="0" lang="en-US" altLang="en-US" sz="4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4800" b="0" i="0" u="none" strike="noStrike" cap="none" normalizeH="0" baseline="0" dirty="0">
                <a:ln>
                  <a:noFill/>
                </a:ln>
                <a:solidFill>
                  <a:schemeClr val="tx1"/>
                </a:solidFill>
                <a:effectLst/>
                <a:latin typeface="Arial" panose="020B0604020202020204" pitchFamily="34" charset="0"/>
              </a:rPr>
              <a:t>ChatGPT responds, "To care for your pet rock, be sure to feed it twice a day and provide it with fresh water." </a:t>
            </a:r>
          </a:p>
          <a:p>
            <a:endParaRPr lang="en-CA" dirty="0"/>
          </a:p>
        </p:txBody>
      </p:sp>
    </p:spTree>
    <p:extLst>
      <p:ext uri="{BB962C8B-B14F-4D97-AF65-F5344CB8AC3E}">
        <p14:creationId xmlns:p14="http://schemas.microsoft.com/office/powerpoint/2010/main" val="995656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EC14-16A8-4E3E-7F95-62E110168AE1}"/>
              </a:ext>
            </a:extLst>
          </p:cNvPr>
          <p:cNvSpPr>
            <a:spLocks noGrp="1"/>
          </p:cNvSpPr>
          <p:nvPr>
            <p:ph type="title"/>
          </p:nvPr>
        </p:nvSpPr>
        <p:spPr/>
        <p:txBody>
          <a:bodyPr/>
          <a:lstStyle/>
          <a:p>
            <a:r>
              <a:rPr lang="en-US" altLang="en-US" sz="4800" dirty="0">
                <a:solidFill>
                  <a:schemeClr val="tx1"/>
                </a:solidFill>
                <a:latin typeface="Arial" panose="020B0604020202020204" pitchFamily="34" charset="0"/>
              </a:rPr>
              <a:t>Unrelated answers</a:t>
            </a:r>
            <a:endParaRPr lang="en-CA" dirty="0"/>
          </a:p>
        </p:txBody>
      </p:sp>
      <p:sp>
        <p:nvSpPr>
          <p:cNvPr id="3" name="Content Placeholder 2">
            <a:extLst>
              <a:ext uri="{FF2B5EF4-FFF2-40B4-BE49-F238E27FC236}">
                <a16:creationId xmlns:a16="http://schemas.microsoft.com/office/drawing/2014/main" id="{40F5D7F9-76C4-A45F-B582-433863E975D1}"/>
              </a:ext>
            </a:extLst>
          </p:cNvPr>
          <p:cNvSpPr>
            <a:spLocks noGrp="1"/>
          </p:cNvSpPr>
          <p:nvPr>
            <p:ph idx="1"/>
          </p:nvPr>
        </p:nvSpPr>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4400" b="0" i="0" u="none" strike="noStrike" cap="none" normalizeH="0" baseline="0" dirty="0">
                <a:ln>
                  <a:noFill/>
                </a:ln>
                <a:solidFill>
                  <a:schemeClr val="tx1"/>
                </a:solidFill>
                <a:effectLst/>
                <a:latin typeface="Arial" panose="020B0604020202020204" pitchFamily="34" charset="0"/>
              </a:rPr>
              <a:t>A user asks, "How can I improve my running speed?“</a:t>
            </a:r>
            <a:br>
              <a:rPr kumimoji="0" lang="en-US" altLang="en-US" sz="4400" b="0" i="0" u="none" strike="noStrike" cap="none" normalizeH="0" baseline="0" dirty="0">
                <a:ln>
                  <a:noFill/>
                </a:ln>
                <a:solidFill>
                  <a:schemeClr val="tx1"/>
                </a:solidFill>
                <a:effectLst/>
                <a:latin typeface="Arial" panose="020B0604020202020204" pitchFamily="34" charset="0"/>
              </a:rPr>
            </a:br>
            <a:endParaRPr kumimoji="0" lang="en-US" altLang="en-US" sz="4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4400" b="0" i="0" u="none" strike="noStrike" cap="none" normalizeH="0" baseline="0" dirty="0">
                <a:ln>
                  <a:noFill/>
                </a:ln>
                <a:solidFill>
                  <a:schemeClr val="tx1"/>
                </a:solidFill>
                <a:effectLst/>
                <a:latin typeface="Arial" panose="020B0604020202020204" pitchFamily="34" charset="0"/>
              </a:rPr>
              <a:t>ChatGPT responds, "To cook a perfect steak, make sure you let it rest before cutting into it."</a:t>
            </a:r>
            <a:endParaRPr lang="en-CA" sz="4400" dirty="0"/>
          </a:p>
        </p:txBody>
      </p:sp>
    </p:spTree>
    <p:extLst>
      <p:ext uri="{BB962C8B-B14F-4D97-AF65-F5344CB8AC3E}">
        <p14:creationId xmlns:p14="http://schemas.microsoft.com/office/powerpoint/2010/main" val="2975044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EC14-16A8-4E3E-7F95-62E110168AE1}"/>
              </a:ext>
            </a:extLst>
          </p:cNvPr>
          <p:cNvSpPr>
            <a:spLocks noGrp="1"/>
          </p:cNvSpPr>
          <p:nvPr>
            <p:ph type="title"/>
          </p:nvPr>
        </p:nvSpPr>
        <p:spPr/>
        <p:txBody>
          <a:bodyPr/>
          <a:lstStyle/>
          <a:p>
            <a:r>
              <a:rPr kumimoji="0" lang="en-US" altLang="en-US" sz="4800" b="0" i="0" u="none" strike="noStrike" cap="none" normalizeH="0" baseline="0" dirty="0">
                <a:ln>
                  <a:noFill/>
                </a:ln>
                <a:solidFill>
                  <a:schemeClr val="tx1"/>
                </a:solidFill>
                <a:effectLst/>
                <a:latin typeface="Arial" panose="020B0604020202020204" pitchFamily="34" charset="0"/>
              </a:rPr>
              <a:t>Invented events or people</a:t>
            </a:r>
            <a:endParaRPr lang="en-CA" dirty="0"/>
          </a:p>
        </p:txBody>
      </p:sp>
      <p:sp>
        <p:nvSpPr>
          <p:cNvPr id="3" name="Content Placeholder 2">
            <a:extLst>
              <a:ext uri="{FF2B5EF4-FFF2-40B4-BE49-F238E27FC236}">
                <a16:creationId xmlns:a16="http://schemas.microsoft.com/office/drawing/2014/main" id="{40F5D7F9-76C4-A45F-B582-433863E975D1}"/>
              </a:ext>
            </a:extLst>
          </p:cNvPr>
          <p:cNvSpPr>
            <a:spLocks noGrp="1"/>
          </p:cNvSpPr>
          <p:nvPr>
            <p:ph idx="1"/>
          </p:nvPr>
        </p:nvSpPr>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4400" b="0" i="0" u="none" strike="noStrike" cap="none" normalizeH="0" baseline="0" dirty="0">
                <a:ln>
                  <a:noFill/>
                </a:ln>
                <a:solidFill>
                  <a:schemeClr val="tx1"/>
                </a:solidFill>
                <a:effectLst/>
                <a:latin typeface="Arial" panose="020B0604020202020204" pitchFamily="34" charset="0"/>
              </a:rPr>
              <a:t>A user asks, "Who won the 2022 World Chess Championship?”</a:t>
            </a:r>
            <a:br>
              <a:rPr kumimoji="0" lang="en-US" altLang="en-US" sz="4400" b="0" i="0" u="none" strike="noStrike" cap="none" normalizeH="0" baseline="0" dirty="0">
                <a:ln>
                  <a:noFill/>
                </a:ln>
                <a:solidFill>
                  <a:schemeClr val="tx1"/>
                </a:solidFill>
                <a:effectLst/>
                <a:latin typeface="Arial" panose="020B0604020202020204" pitchFamily="34" charset="0"/>
              </a:rPr>
            </a:br>
            <a:endParaRPr kumimoji="0" lang="en-US" altLang="en-US" sz="4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4400" b="0" i="0" u="none" strike="noStrike" cap="none" normalizeH="0" baseline="0" dirty="0">
                <a:ln>
                  <a:noFill/>
                </a:ln>
                <a:solidFill>
                  <a:schemeClr val="tx1"/>
                </a:solidFill>
                <a:effectLst/>
                <a:latin typeface="Arial" panose="020B0604020202020204" pitchFamily="34" charset="0"/>
              </a:rPr>
              <a:t>ChatGPT responds, "The 2022 World Chess Championship was won by John Smith."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3914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753EDE8-8025-047D-F4FE-E08CAD15857C}"/>
              </a:ext>
            </a:extLst>
          </p:cNvPr>
          <p:cNvSpPr>
            <a:spLocks noGrp="1"/>
          </p:cNvSpPr>
          <p:nvPr>
            <p:ph idx="1"/>
          </p:nvPr>
        </p:nvSpPr>
        <p:spPr>
          <a:xfrm>
            <a:off x="1097279" y="2108201"/>
            <a:ext cx="10655009" cy="4355766"/>
          </a:xfrm>
        </p:spPr>
        <p:txBody>
          <a:bodyPr>
            <a:normAutofit lnSpcReduction="10000"/>
          </a:bodyPr>
          <a:lstStyle/>
          <a:p>
            <a:r>
              <a:rPr lang="en-CA" sz="3600" dirty="0">
                <a:latin typeface="Calibri" panose="020F0502020204030204" pitchFamily="34" charset="0"/>
                <a:cs typeface="Calibri" panose="020F0502020204030204" pitchFamily="34" charset="0"/>
              </a:rPr>
              <a:t>Update institutional/organizational policies</a:t>
            </a:r>
          </a:p>
          <a:p>
            <a:r>
              <a:rPr lang="en-CA" sz="3600" dirty="0">
                <a:latin typeface="Calibri" panose="020F0502020204030204" pitchFamily="34" charset="0"/>
                <a:cs typeface="Calibri" panose="020F0502020204030204" pitchFamily="34" charset="0"/>
              </a:rPr>
              <a:t>Teacher training (patterns, deficits, tools, advantages)</a:t>
            </a:r>
          </a:p>
          <a:p>
            <a:r>
              <a:rPr lang="en-CA" sz="3600" dirty="0">
                <a:latin typeface="Calibri" panose="020F0502020204030204" pitchFamily="34" charset="0"/>
                <a:cs typeface="Calibri" panose="020F0502020204030204" pitchFamily="34" charset="0"/>
              </a:rPr>
              <a:t>Actively teach ethics of using AI tools (Digital Citizenship)</a:t>
            </a:r>
          </a:p>
          <a:p>
            <a:r>
              <a:rPr lang="en-CA" sz="3600" dirty="0">
                <a:latin typeface="Calibri" panose="020F0502020204030204" pitchFamily="34" charset="0"/>
                <a:cs typeface="Calibri" panose="020F0502020204030204" pitchFamily="34" charset="0"/>
              </a:rPr>
              <a:t>Integrate AI tools into lessons</a:t>
            </a:r>
          </a:p>
          <a:p>
            <a:r>
              <a:rPr lang="en-CA" sz="3600" dirty="0">
                <a:latin typeface="Calibri" panose="020F0502020204030204" pitchFamily="34" charset="0"/>
                <a:cs typeface="Calibri" panose="020F0502020204030204" pitchFamily="34" charset="0"/>
              </a:rPr>
              <a:t>Use AI chat detectors</a:t>
            </a:r>
          </a:p>
          <a:p>
            <a:r>
              <a:rPr lang="en-CA" sz="3600" dirty="0">
                <a:latin typeface="Calibri" panose="020F0502020204030204" pitchFamily="34" charset="0"/>
                <a:cs typeface="Calibri" panose="020F0502020204030204" pitchFamily="34" charset="0"/>
              </a:rPr>
              <a:t>Banning AI in schools</a:t>
            </a:r>
          </a:p>
          <a:p>
            <a:endParaRPr lang="en-CA" sz="2800" dirty="0">
              <a:latin typeface="Calibri" panose="020F0502020204030204" pitchFamily="34" charset="0"/>
              <a:cs typeface="Calibri" panose="020F0502020204030204" pitchFamily="34" charset="0"/>
            </a:endParaRPr>
          </a:p>
          <a:p>
            <a:endParaRPr lang="en-CA" sz="28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0F55426E-0DA4-0FED-3AB3-EEA4105027DA}"/>
              </a:ext>
            </a:extLst>
          </p:cNvPr>
          <p:cNvSpPr txBox="1">
            <a:spLocks/>
          </p:cNvSpPr>
          <p:nvPr/>
        </p:nvSpPr>
        <p:spPr>
          <a:xfrm>
            <a:off x="1234690" y="394033"/>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dirty="0">
                <a:latin typeface="Calibri" panose="020F0502020204030204" pitchFamily="34" charset="0"/>
                <a:cs typeface="Calibri" panose="020F0502020204030204" pitchFamily="34" charset="0"/>
              </a:rPr>
              <a:t>Possible remedies to AI challenges</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5342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Opportunities (Potential &gt; Risks?)</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5AA5CCD-7A85-DE0E-EF69-B3D85AA8511E}"/>
              </a:ext>
            </a:extLst>
          </p:cNvPr>
          <p:cNvSpPr>
            <a:spLocks noGrp="1"/>
          </p:cNvSpPr>
          <p:nvPr>
            <p:ph idx="1"/>
          </p:nvPr>
        </p:nvSpPr>
        <p:spPr>
          <a:xfrm>
            <a:off x="1097280" y="2108202"/>
            <a:ext cx="10058400" cy="674756"/>
          </a:xfrm>
        </p:spPr>
        <p:txBody>
          <a:bodyPr/>
          <a:lstStyle/>
          <a:p>
            <a:r>
              <a:rPr lang="en-US" dirty="0"/>
              <a:t> </a:t>
            </a:r>
            <a:endParaRPr lang="en-CA" dirty="0"/>
          </a:p>
        </p:txBody>
      </p:sp>
      <p:sp>
        <p:nvSpPr>
          <p:cNvPr id="4" name="Content Placeholder 2">
            <a:extLst>
              <a:ext uri="{FF2B5EF4-FFF2-40B4-BE49-F238E27FC236}">
                <a16:creationId xmlns:a16="http://schemas.microsoft.com/office/drawing/2014/main" id="{57CAB4EB-AB48-3507-C27B-61F08E1FEF47}"/>
              </a:ext>
            </a:extLst>
          </p:cNvPr>
          <p:cNvSpPr txBox="1">
            <a:spLocks/>
          </p:cNvSpPr>
          <p:nvPr/>
        </p:nvSpPr>
        <p:spPr>
          <a:xfrm>
            <a:off x="1097279" y="2108201"/>
            <a:ext cx="10655009" cy="435576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CA" sz="3600" dirty="0">
                <a:latin typeface="Calibri" panose="020F0502020204030204" pitchFamily="34" charset="0"/>
                <a:cs typeface="Calibri" panose="020F0502020204030204" pitchFamily="34" charset="0"/>
              </a:rPr>
              <a:t>API integration</a:t>
            </a:r>
          </a:p>
          <a:p>
            <a:r>
              <a:rPr lang="en-CA" sz="3600" dirty="0">
                <a:latin typeface="Calibri" panose="020F0502020204030204" pitchFamily="34" charset="0"/>
                <a:cs typeface="Calibri" panose="020F0502020204030204" pitchFamily="34" charset="0"/>
              </a:rPr>
              <a:t>Assistant</a:t>
            </a:r>
          </a:p>
          <a:p>
            <a:endParaRPr lang="en-CA" sz="3600" dirty="0">
              <a:latin typeface="Calibri" panose="020F0502020204030204" pitchFamily="34" charset="0"/>
              <a:cs typeface="Calibri" panose="020F0502020204030204" pitchFamily="34" charset="0"/>
            </a:endParaRPr>
          </a:p>
          <a:p>
            <a:endParaRPr lang="en-CA" sz="3600" dirty="0">
              <a:latin typeface="Calibri" panose="020F0502020204030204" pitchFamily="34" charset="0"/>
              <a:cs typeface="Calibri" panose="020F0502020204030204" pitchFamily="34" charset="0"/>
            </a:endParaRPr>
          </a:p>
          <a:p>
            <a:endParaRPr lang="en-CA" sz="2800" dirty="0">
              <a:latin typeface="Calibri" panose="020F0502020204030204" pitchFamily="34" charset="0"/>
              <a:cs typeface="Calibri" panose="020F0502020204030204" pitchFamily="34" charset="0"/>
            </a:endParaRPr>
          </a:p>
          <a:p>
            <a:endParaRPr lang="en-CA"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8461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Opportunities</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5AA5CCD-7A85-DE0E-EF69-B3D85AA8511E}"/>
              </a:ext>
            </a:extLst>
          </p:cNvPr>
          <p:cNvSpPr>
            <a:spLocks noGrp="1"/>
          </p:cNvSpPr>
          <p:nvPr>
            <p:ph idx="1"/>
          </p:nvPr>
        </p:nvSpPr>
        <p:spPr>
          <a:xfrm>
            <a:off x="1097280" y="2108202"/>
            <a:ext cx="10058400" cy="674756"/>
          </a:xfrm>
        </p:spPr>
        <p:txBody>
          <a:bodyPr/>
          <a:lstStyle/>
          <a:p>
            <a:r>
              <a:rPr lang="en-US" dirty="0"/>
              <a:t> </a:t>
            </a:r>
            <a:endParaRPr lang="en-CA" dirty="0"/>
          </a:p>
        </p:txBody>
      </p:sp>
      <p:sp>
        <p:nvSpPr>
          <p:cNvPr id="4" name="Content Placeholder 2">
            <a:extLst>
              <a:ext uri="{FF2B5EF4-FFF2-40B4-BE49-F238E27FC236}">
                <a16:creationId xmlns:a16="http://schemas.microsoft.com/office/drawing/2014/main" id="{57CAB4EB-AB48-3507-C27B-61F08E1FEF47}"/>
              </a:ext>
            </a:extLst>
          </p:cNvPr>
          <p:cNvSpPr txBox="1">
            <a:spLocks/>
          </p:cNvSpPr>
          <p:nvPr/>
        </p:nvSpPr>
        <p:spPr>
          <a:xfrm>
            <a:off x="1097279" y="2108201"/>
            <a:ext cx="10655009" cy="435576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CA" sz="3600" dirty="0">
                <a:latin typeface="Calibri" panose="020F0502020204030204" pitchFamily="34" charset="0"/>
                <a:cs typeface="Calibri" panose="020F0502020204030204" pitchFamily="34" charset="0"/>
              </a:rPr>
              <a:t>API integration – additional functionality to existing tools</a:t>
            </a:r>
          </a:p>
          <a:p>
            <a:pPr lvl="1"/>
            <a:r>
              <a:rPr lang="en-CA" sz="3400" dirty="0">
                <a:latin typeface="Calibri" panose="020F0502020204030204" pitchFamily="34" charset="0"/>
                <a:cs typeface="Calibri" panose="020F0502020204030204" pitchFamily="34" charset="0"/>
              </a:rPr>
              <a:t>Eventually all digital tools</a:t>
            </a:r>
          </a:p>
          <a:p>
            <a:endParaRPr lang="en-CA"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232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2779F603-B669-4AD6-82F9-E09F7616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a:xfrm>
            <a:off x="1097279" y="758952"/>
            <a:ext cx="6595425" cy="3566160"/>
          </a:xfrm>
        </p:spPr>
        <p:txBody>
          <a:bodyPr vert="horz" lIns="91440" tIns="45720" rIns="91440" bIns="45720" rtlCol="0" anchor="b">
            <a:normAutofit/>
          </a:bodyPr>
          <a:lstStyle/>
          <a:p>
            <a:pPr marL="0" marR="0">
              <a:spcAft>
                <a:spcPts val="800"/>
              </a:spcAft>
            </a:pPr>
            <a:r>
              <a:rPr lang="en-US" sz="6200" dirty="0">
                <a:solidFill>
                  <a:schemeClr val="tx1">
                    <a:lumMod val="85000"/>
                    <a:lumOff val="15000"/>
                  </a:schemeClr>
                </a:solidFill>
                <a:effectLst/>
              </a:rPr>
              <a:t>Have you informally researched AI </a:t>
            </a:r>
            <a:r>
              <a:rPr lang="en-US" sz="6200" dirty="0">
                <a:solidFill>
                  <a:schemeClr val="tx1">
                    <a:lumMod val="85000"/>
                    <a:lumOff val="15000"/>
                  </a:schemeClr>
                </a:solidFill>
              </a:rPr>
              <a:t>or</a:t>
            </a:r>
            <a:r>
              <a:rPr lang="en-US" sz="6200" dirty="0">
                <a:solidFill>
                  <a:schemeClr val="tx1">
                    <a:lumMod val="85000"/>
                    <a:lumOff val="15000"/>
                  </a:schemeClr>
                </a:solidFill>
                <a:effectLst/>
              </a:rPr>
              <a:t> ChatGPT technologies? </a:t>
            </a:r>
          </a:p>
        </p:txBody>
      </p:sp>
      <p:sp>
        <p:nvSpPr>
          <p:cNvPr id="3" name="Content Placeholder 2">
            <a:extLst>
              <a:ext uri="{FF2B5EF4-FFF2-40B4-BE49-F238E27FC236}">
                <a16:creationId xmlns:a16="http://schemas.microsoft.com/office/drawing/2014/main" id="{F5E87EC5-6377-0D4A-4FD6-87B5CF995A1E}"/>
              </a:ext>
            </a:extLst>
          </p:cNvPr>
          <p:cNvSpPr>
            <a:spLocks noGrp="1"/>
          </p:cNvSpPr>
          <p:nvPr>
            <p:ph idx="1"/>
          </p:nvPr>
        </p:nvSpPr>
        <p:spPr>
          <a:xfrm>
            <a:off x="1100050" y="4645152"/>
            <a:ext cx="5534009" cy="1143000"/>
          </a:xfrm>
        </p:spPr>
        <p:txBody>
          <a:bodyPr vert="horz" lIns="91440" tIns="45720" rIns="91440" bIns="45720" rtlCol="0">
            <a:normAutofit/>
          </a:bodyPr>
          <a:lstStyle/>
          <a:p>
            <a:pPr marL="0" indent="0">
              <a:lnSpc>
                <a:spcPct val="100000"/>
              </a:lnSpc>
              <a:buNone/>
            </a:pPr>
            <a:r>
              <a:rPr lang="en-US" sz="2400" cap="all" spc="200" dirty="0">
                <a:solidFill>
                  <a:schemeClr val="tx1"/>
                </a:solidFill>
              </a:rPr>
              <a:t>YES  NO</a:t>
            </a:r>
          </a:p>
        </p:txBody>
      </p:sp>
      <p:cxnSp>
        <p:nvCxnSpPr>
          <p:cNvPr id="16" name="Straight Connector 15">
            <a:extLst>
              <a:ext uri="{FF2B5EF4-FFF2-40B4-BE49-F238E27FC236}">
                <a16:creationId xmlns:a16="http://schemas.microsoft.com/office/drawing/2014/main" id="{7ABFD994-C2DC-4E7D-9411-C7FF7813E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7660" y="4485132"/>
            <a:ext cx="5486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Clipboard Mixed outline">
            <a:extLst>
              <a:ext uri="{FF2B5EF4-FFF2-40B4-BE49-F238E27FC236}">
                <a16:creationId xmlns:a16="http://schemas.microsoft.com/office/drawing/2014/main" id="{3508E0F4-A3F2-242F-4F10-C66A44E728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5677" y="1243577"/>
            <a:ext cx="3841219" cy="3841219"/>
          </a:xfrm>
          <a:prstGeom prst="rect">
            <a:avLst/>
          </a:prstGeom>
        </p:spPr>
      </p:pic>
      <p:sp>
        <p:nvSpPr>
          <p:cNvPr id="18" name="Rectangle 17">
            <a:extLst>
              <a:ext uri="{FF2B5EF4-FFF2-40B4-BE49-F238E27FC236}">
                <a16:creationId xmlns:a16="http://schemas.microsoft.com/office/drawing/2014/main" id="{596FA172-921E-4C46-94E3-3FC0695A7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714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a:xfrm>
            <a:off x="1097280" y="286603"/>
            <a:ext cx="5613913" cy="1450757"/>
          </a:xfrm>
        </p:spPr>
        <p:txBody>
          <a:bodyPr/>
          <a:lstStyle/>
          <a:p>
            <a:r>
              <a:rPr lang="en-US" dirty="0"/>
              <a:t>Moodle – (Avenue)</a:t>
            </a:r>
            <a:endParaRPr lang="en-CA" dirty="0"/>
          </a:p>
        </p:txBody>
      </p:sp>
      <p:pic>
        <p:nvPicPr>
          <p:cNvPr id="7" name="Content Placeholder 4">
            <a:extLst>
              <a:ext uri="{FF2B5EF4-FFF2-40B4-BE49-F238E27FC236}">
                <a16:creationId xmlns:a16="http://schemas.microsoft.com/office/drawing/2014/main" id="{67B7D1A3-436B-4829-4E90-8BD3F90F0FBC}"/>
              </a:ext>
            </a:extLst>
          </p:cNvPr>
          <p:cNvPicPr>
            <a:picLocks noGrp="1" noChangeAspect="1"/>
          </p:cNvPicPr>
          <p:nvPr>
            <p:ph idx="1"/>
          </p:nvPr>
        </p:nvPicPr>
        <p:blipFill>
          <a:blip r:embed="rId3"/>
          <a:stretch>
            <a:fillRect/>
          </a:stretch>
        </p:blipFill>
        <p:spPr>
          <a:xfrm>
            <a:off x="7734925" y="-15422"/>
            <a:ext cx="4056102" cy="6132936"/>
          </a:xfrm>
          <a:prstGeom prst="rect">
            <a:avLst/>
          </a:prstGeom>
        </p:spPr>
      </p:pic>
    </p:spTree>
    <p:extLst>
      <p:ext uri="{BB962C8B-B14F-4D97-AF65-F5344CB8AC3E}">
        <p14:creationId xmlns:p14="http://schemas.microsoft.com/office/powerpoint/2010/main" val="802505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a:xfrm>
            <a:off x="1097280" y="286603"/>
            <a:ext cx="2440399" cy="1450757"/>
          </a:xfrm>
        </p:spPr>
        <p:txBody>
          <a:bodyPr/>
          <a:lstStyle/>
          <a:p>
            <a:r>
              <a:rPr lang="en-US" dirty="0"/>
              <a:t>Duolingo</a:t>
            </a:r>
            <a:endParaRPr lang="en-CA" dirty="0"/>
          </a:p>
        </p:txBody>
      </p:sp>
      <p:sp>
        <p:nvSpPr>
          <p:cNvPr id="3" name="Content Placeholder 2">
            <a:extLst>
              <a:ext uri="{FF2B5EF4-FFF2-40B4-BE49-F238E27FC236}">
                <a16:creationId xmlns:a16="http://schemas.microsoft.com/office/drawing/2014/main" id="{F5AA5CCD-7A85-DE0E-EF69-B3D85AA8511E}"/>
              </a:ext>
            </a:extLst>
          </p:cNvPr>
          <p:cNvSpPr>
            <a:spLocks noGrp="1"/>
          </p:cNvSpPr>
          <p:nvPr>
            <p:ph idx="1"/>
          </p:nvPr>
        </p:nvSpPr>
        <p:spPr>
          <a:xfrm>
            <a:off x="1097280" y="2108202"/>
            <a:ext cx="10058400" cy="674756"/>
          </a:xfrm>
        </p:spPr>
        <p:txBody>
          <a:bodyPr/>
          <a:lstStyle/>
          <a:p>
            <a:r>
              <a:rPr lang="en-US" dirty="0"/>
              <a:t> </a:t>
            </a:r>
            <a:endParaRPr lang="en-CA" dirty="0"/>
          </a:p>
        </p:txBody>
      </p:sp>
      <p:pic>
        <p:nvPicPr>
          <p:cNvPr id="5" name="Picture 4">
            <a:extLst>
              <a:ext uri="{FF2B5EF4-FFF2-40B4-BE49-F238E27FC236}">
                <a16:creationId xmlns:a16="http://schemas.microsoft.com/office/drawing/2014/main" id="{36270D40-0AA7-8EBD-CAE2-23D7C7785676}"/>
              </a:ext>
            </a:extLst>
          </p:cNvPr>
          <p:cNvPicPr>
            <a:picLocks noChangeAspect="1"/>
          </p:cNvPicPr>
          <p:nvPr/>
        </p:nvPicPr>
        <p:blipFill>
          <a:blip r:embed="rId3"/>
          <a:stretch>
            <a:fillRect/>
          </a:stretch>
        </p:blipFill>
        <p:spPr>
          <a:xfrm>
            <a:off x="6126480" y="700428"/>
            <a:ext cx="5704762" cy="5457143"/>
          </a:xfrm>
          <a:prstGeom prst="rect">
            <a:avLst/>
          </a:prstGeom>
        </p:spPr>
      </p:pic>
      <p:sp>
        <p:nvSpPr>
          <p:cNvPr id="4" name="Content Placeholder 2">
            <a:extLst>
              <a:ext uri="{FF2B5EF4-FFF2-40B4-BE49-F238E27FC236}">
                <a16:creationId xmlns:a16="http://schemas.microsoft.com/office/drawing/2014/main" id="{7D048516-A85F-3F07-A3CE-2DD70DC1D9CD}"/>
              </a:ext>
            </a:extLst>
          </p:cNvPr>
          <p:cNvSpPr txBox="1">
            <a:spLocks/>
          </p:cNvSpPr>
          <p:nvPr/>
        </p:nvSpPr>
        <p:spPr>
          <a:xfrm>
            <a:off x="1097279" y="2108201"/>
            <a:ext cx="4998721" cy="435576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CA" sz="3600" dirty="0">
                <a:latin typeface="Calibri" panose="020F0502020204030204" pitchFamily="34" charset="0"/>
                <a:cs typeface="Calibri" panose="020F0502020204030204" pitchFamily="34" charset="0"/>
              </a:rPr>
              <a:t>AI tutor</a:t>
            </a:r>
            <a:endParaRPr lang="en-CA" sz="2800" dirty="0">
              <a:latin typeface="Calibri" panose="020F0502020204030204" pitchFamily="34" charset="0"/>
              <a:cs typeface="Calibri" panose="020F0502020204030204" pitchFamily="34" charset="0"/>
            </a:endParaRPr>
          </a:p>
          <a:p>
            <a:endParaRPr lang="en-CA"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0461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p:txBody>
          <a:bodyPr/>
          <a:lstStyle/>
          <a:p>
            <a:r>
              <a:rPr lang="en-US" dirty="0"/>
              <a:t>Customized apps </a:t>
            </a:r>
            <a:r>
              <a:rPr lang="en-US"/>
              <a:t>– Roshi</a:t>
            </a:r>
            <a:r>
              <a:rPr lang="en-US" dirty="0"/>
              <a:t>.ai</a:t>
            </a:r>
            <a:endParaRPr lang="en-CA" dirty="0"/>
          </a:p>
        </p:txBody>
      </p:sp>
      <p:sp>
        <p:nvSpPr>
          <p:cNvPr id="3" name="Content Placeholder 2">
            <a:extLst>
              <a:ext uri="{FF2B5EF4-FFF2-40B4-BE49-F238E27FC236}">
                <a16:creationId xmlns:a16="http://schemas.microsoft.com/office/drawing/2014/main" id="{F5E87EC5-6377-0D4A-4FD6-87B5CF995A1E}"/>
              </a:ext>
            </a:extLst>
          </p:cNvPr>
          <p:cNvSpPr>
            <a:spLocks noGrp="1"/>
          </p:cNvSpPr>
          <p:nvPr>
            <p:ph idx="1"/>
          </p:nvPr>
        </p:nvSpPr>
        <p:spPr/>
        <p:txBody>
          <a:bodyPr>
            <a:normAutofit/>
          </a:bodyPr>
          <a:lstStyle/>
          <a:p>
            <a:pPr marL="0" indent="0">
              <a:buNone/>
            </a:pPr>
            <a:r>
              <a:rPr lang="en-US" sz="2800" dirty="0">
                <a:latin typeface="Calibri" panose="020F0502020204030204" pitchFamily="34" charset="0"/>
                <a:cs typeface="Calibri" panose="020F0502020204030204" pitchFamily="34" charset="0"/>
              </a:rPr>
              <a:t>Combines ChatGPT with YouTube videos and web content</a:t>
            </a:r>
          </a:p>
          <a:p>
            <a:pPr marL="0" indent="0">
              <a:buNone/>
            </a:pPr>
            <a:r>
              <a:rPr lang="en-US" sz="2800" dirty="0">
                <a:latin typeface="Calibri" panose="020F0502020204030204" pitchFamily="34" charset="0"/>
                <a:cs typeface="Calibri" panose="020F0502020204030204" pitchFamily="34" charset="0"/>
              </a:rPr>
              <a:t>Produces: Summaries, vocabulary lists, question activities and even H5P course presentations. </a:t>
            </a:r>
          </a:p>
          <a:p>
            <a:pPr marL="0" indent="0">
              <a:buNone/>
            </a:pPr>
            <a:r>
              <a:rPr lang="en-US" sz="2800" dirty="0">
                <a:latin typeface="Calibri" panose="020F0502020204030204" pitchFamily="34" charset="0"/>
                <a:cs typeface="Calibri" panose="020F0502020204030204" pitchFamily="34" charset="0"/>
              </a:rPr>
              <a:t>CLB -  CEFR aligned</a:t>
            </a:r>
          </a:p>
          <a:p>
            <a:endParaRPr lang="en-US" dirty="0"/>
          </a:p>
          <a:p>
            <a:endParaRPr lang="en-CA" dirty="0"/>
          </a:p>
        </p:txBody>
      </p:sp>
      <p:pic>
        <p:nvPicPr>
          <p:cNvPr id="5" name="Picture 4">
            <a:extLst>
              <a:ext uri="{FF2B5EF4-FFF2-40B4-BE49-F238E27FC236}">
                <a16:creationId xmlns:a16="http://schemas.microsoft.com/office/drawing/2014/main" id="{C44CDF8E-82B1-61E6-9E3B-FD403864BBFD}"/>
              </a:ext>
            </a:extLst>
          </p:cNvPr>
          <p:cNvPicPr>
            <a:picLocks noChangeAspect="1"/>
          </p:cNvPicPr>
          <p:nvPr/>
        </p:nvPicPr>
        <p:blipFill>
          <a:blip r:embed="rId3"/>
          <a:stretch>
            <a:fillRect/>
          </a:stretch>
        </p:blipFill>
        <p:spPr>
          <a:xfrm>
            <a:off x="7718325" y="3404183"/>
            <a:ext cx="4473675" cy="2990621"/>
          </a:xfrm>
          <a:prstGeom prst="rect">
            <a:avLst/>
          </a:prstGeom>
          <a:ln>
            <a:solidFill>
              <a:schemeClr val="accent1"/>
            </a:solidFill>
          </a:ln>
        </p:spPr>
      </p:pic>
    </p:spTree>
    <p:extLst>
      <p:ext uri="{BB962C8B-B14F-4D97-AF65-F5344CB8AC3E}">
        <p14:creationId xmlns:p14="http://schemas.microsoft.com/office/powerpoint/2010/main" val="1777736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p:txBody>
          <a:bodyPr/>
          <a:lstStyle/>
          <a:p>
            <a:r>
              <a:rPr lang="en-US" dirty="0"/>
              <a:t>Plug ins (extensions)</a:t>
            </a:r>
            <a:endParaRPr lang="en-CA" dirty="0"/>
          </a:p>
        </p:txBody>
      </p:sp>
      <p:sp>
        <p:nvSpPr>
          <p:cNvPr id="3" name="Content Placeholder 2">
            <a:extLst>
              <a:ext uri="{FF2B5EF4-FFF2-40B4-BE49-F238E27FC236}">
                <a16:creationId xmlns:a16="http://schemas.microsoft.com/office/drawing/2014/main" id="{F5E87EC5-6377-0D4A-4FD6-87B5CF995A1E}"/>
              </a:ext>
            </a:extLst>
          </p:cNvPr>
          <p:cNvSpPr>
            <a:spLocks noGrp="1"/>
          </p:cNvSpPr>
          <p:nvPr>
            <p:ph idx="1"/>
          </p:nvPr>
        </p:nvSpPr>
        <p:spPr/>
        <p:txBody>
          <a:bodyPr>
            <a:normAutofit/>
          </a:bodyPr>
          <a:lstStyle/>
          <a:p>
            <a:pPr marL="0" indent="0">
              <a:buNone/>
            </a:pPr>
            <a:r>
              <a:rPr lang="en-US" sz="2800" dirty="0">
                <a:latin typeface="Calibri" panose="020F0502020204030204" pitchFamily="34" charset="0"/>
                <a:cs typeface="Calibri" panose="020F0502020204030204" pitchFamily="34" charset="0"/>
              </a:rPr>
              <a:t>Allows use of ChatGPT on internet sites</a:t>
            </a:r>
          </a:p>
          <a:p>
            <a:pPr marL="292608" lvl="1" indent="0">
              <a:buNone/>
            </a:pPr>
            <a:r>
              <a:rPr lang="en-US" sz="2600" dirty="0">
                <a:latin typeface="Calibri" panose="020F0502020204030204" pitchFamily="34" charset="0"/>
                <a:cs typeface="Calibri" panose="020F0502020204030204" pitchFamily="34" charset="0"/>
              </a:rPr>
              <a:t>ChatGPT Writer (respond to Tweets, write tweets, respond to emails,…)</a:t>
            </a:r>
          </a:p>
          <a:p>
            <a:pPr marL="292608" lvl="1" indent="0">
              <a:buNone/>
            </a:pPr>
            <a:r>
              <a:rPr lang="en-US" sz="2600" dirty="0">
                <a:latin typeface="Calibri" panose="020F0502020204030204" pitchFamily="34" charset="0"/>
                <a:cs typeface="Calibri" panose="020F0502020204030204" pitchFamily="34" charset="0"/>
              </a:rPr>
              <a:t>ChatGPT for Search Engines (enhances web searches, prompt templates)</a:t>
            </a:r>
          </a:p>
          <a:p>
            <a:pPr marL="292608" lvl="1" indent="0">
              <a:buNone/>
            </a:pPr>
            <a:r>
              <a:rPr lang="en-US" sz="2600" dirty="0">
                <a:latin typeface="Calibri" panose="020F0502020204030204" pitchFamily="34" charset="0"/>
                <a:cs typeface="Calibri" panose="020F0502020204030204" pitchFamily="34" charset="0"/>
              </a:rPr>
              <a:t>Promptheus (Say your ChatGPT prompts)</a:t>
            </a:r>
          </a:p>
          <a:p>
            <a:pPr marL="292608" lvl="1" indent="0">
              <a:buNone/>
            </a:pPr>
            <a:r>
              <a:rPr lang="en-US" sz="2600" dirty="0">
                <a:latin typeface="Calibri" panose="020F0502020204030204" pitchFamily="34" charset="0"/>
                <a:cs typeface="Calibri" panose="020F0502020204030204" pitchFamily="34" charset="0"/>
              </a:rPr>
              <a:t>YouTube Summary with ChatGPT (Summarizes YouTube videos)</a:t>
            </a:r>
          </a:p>
          <a:p>
            <a:pPr marL="292608" lvl="1" indent="0">
              <a:buNone/>
            </a:pPr>
            <a:r>
              <a:rPr lang="en-US" sz="2600" dirty="0">
                <a:latin typeface="Calibri" panose="020F0502020204030204" pitchFamily="34" charset="0"/>
                <a:cs typeface="Calibri" panose="020F0502020204030204" pitchFamily="34" charset="0"/>
              </a:rPr>
              <a:t>WebChatGPT Extension (extends ChatGPT to current knowledge)</a:t>
            </a:r>
          </a:p>
          <a:p>
            <a:pPr marL="292608" lvl="1" indent="0">
              <a:buNone/>
            </a:pPr>
            <a:endParaRPr lang="en-US" sz="2600" dirty="0">
              <a:latin typeface="Calibri" panose="020F0502020204030204" pitchFamily="34" charset="0"/>
              <a:cs typeface="Calibri" panose="020F0502020204030204" pitchFamily="34" charset="0"/>
            </a:endParaRPr>
          </a:p>
          <a:p>
            <a:pPr marL="292608" lvl="1" indent="0">
              <a:buNone/>
            </a:pPr>
            <a:endParaRPr lang="en-US" sz="2600" dirty="0">
              <a:latin typeface="Calibri" panose="020F0502020204030204" pitchFamily="34" charset="0"/>
              <a:cs typeface="Calibri" panose="020F0502020204030204" pitchFamily="34" charset="0"/>
            </a:endParaRPr>
          </a:p>
          <a:p>
            <a:endParaRPr lang="en-US" dirty="0"/>
          </a:p>
          <a:p>
            <a:endParaRPr lang="en-CA" dirty="0"/>
          </a:p>
        </p:txBody>
      </p:sp>
    </p:spTree>
    <p:extLst>
      <p:ext uri="{BB962C8B-B14F-4D97-AF65-F5344CB8AC3E}">
        <p14:creationId xmlns:p14="http://schemas.microsoft.com/office/powerpoint/2010/main" val="309452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logo&#10;&#10;Description automatically generated">
            <a:extLst>
              <a:ext uri="{FF2B5EF4-FFF2-40B4-BE49-F238E27FC236}">
                <a16:creationId xmlns:a16="http://schemas.microsoft.com/office/drawing/2014/main" id="{AFC0337D-ADD0-3150-283A-14DE1F9AA0A2}"/>
              </a:ext>
            </a:extLst>
          </p:cNvPr>
          <p:cNvPicPr>
            <a:picLocks noChangeAspect="1"/>
          </p:cNvPicPr>
          <p:nvPr/>
        </p:nvPicPr>
        <p:blipFill>
          <a:blip r:embed="rId3"/>
          <a:stretch>
            <a:fillRect/>
          </a:stretch>
        </p:blipFill>
        <p:spPr>
          <a:xfrm>
            <a:off x="0" y="2959034"/>
            <a:ext cx="4570313" cy="2767231"/>
          </a:xfrm>
          <a:prstGeom prst="rect">
            <a:avLst/>
          </a:prstGeom>
        </p:spPr>
      </p:pic>
      <p:sp>
        <p:nvSpPr>
          <p:cNvPr id="2" name="Title 1">
            <a:extLst>
              <a:ext uri="{FF2B5EF4-FFF2-40B4-BE49-F238E27FC236}">
                <a16:creationId xmlns:a16="http://schemas.microsoft.com/office/drawing/2014/main" id="{341A7CF6-5362-C04F-3992-34ED4B92F90F}"/>
              </a:ext>
            </a:extLst>
          </p:cNvPr>
          <p:cNvSpPr>
            <a:spLocks noGrp="1"/>
          </p:cNvSpPr>
          <p:nvPr>
            <p:ph type="title"/>
          </p:nvPr>
        </p:nvSpPr>
        <p:spPr/>
        <p:txBody>
          <a:bodyPr/>
          <a:lstStyle/>
          <a:p>
            <a:r>
              <a:rPr lang="en-US" dirty="0"/>
              <a:t>Edge/Bing’s Discover Panel’s Chat</a:t>
            </a:r>
            <a:endParaRPr lang="en-CA" dirty="0"/>
          </a:p>
        </p:txBody>
      </p:sp>
      <p:sp>
        <p:nvSpPr>
          <p:cNvPr id="3" name="Content Placeholder 2">
            <a:extLst>
              <a:ext uri="{FF2B5EF4-FFF2-40B4-BE49-F238E27FC236}">
                <a16:creationId xmlns:a16="http://schemas.microsoft.com/office/drawing/2014/main" id="{19D431E3-6A1D-236D-E580-220FB2183C52}"/>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D65EC429-C59B-7FAC-F1F2-4FB21CBF1846}"/>
              </a:ext>
            </a:extLst>
          </p:cNvPr>
          <p:cNvPicPr>
            <a:picLocks noChangeAspect="1"/>
          </p:cNvPicPr>
          <p:nvPr/>
        </p:nvPicPr>
        <p:blipFill>
          <a:blip r:embed="rId4"/>
          <a:stretch>
            <a:fillRect/>
          </a:stretch>
        </p:blipFill>
        <p:spPr>
          <a:xfrm>
            <a:off x="3913296" y="1942692"/>
            <a:ext cx="8409524" cy="6857143"/>
          </a:xfrm>
          <a:prstGeom prst="rect">
            <a:avLst/>
          </a:prstGeom>
        </p:spPr>
      </p:pic>
    </p:spTree>
    <p:extLst>
      <p:ext uri="{BB962C8B-B14F-4D97-AF65-F5344CB8AC3E}">
        <p14:creationId xmlns:p14="http://schemas.microsoft.com/office/powerpoint/2010/main" val="617967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A8D27717-343D-581C-3F5A-E223B94B300C}"/>
              </a:ext>
            </a:extLst>
          </p:cNvPr>
          <p:cNvPicPr>
            <a:picLocks noGrp="1" noChangeAspect="1"/>
          </p:cNvPicPr>
          <p:nvPr>
            <p:ph idx="1"/>
          </p:nvPr>
        </p:nvPicPr>
        <p:blipFill rotWithShape="1">
          <a:blip r:embed="rId3"/>
          <a:srcRect r="4446" b="1"/>
          <a:stretch/>
        </p:blipFill>
        <p:spPr>
          <a:xfrm>
            <a:off x="20" y="10"/>
            <a:ext cx="12191980" cy="6857990"/>
          </a:xfrm>
          <a:prstGeom prst="rect">
            <a:avLst/>
          </a:prstGeom>
        </p:spPr>
      </p:pic>
      <p:sp>
        <p:nvSpPr>
          <p:cNvPr id="2" name="Rectangle: Rounded Corners 1">
            <a:extLst>
              <a:ext uri="{FF2B5EF4-FFF2-40B4-BE49-F238E27FC236}">
                <a16:creationId xmlns:a16="http://schemas.microsoft.com/office/drawing/2014/main" id="{7B7902B6-D01D-83E6-68E4-2869CFD27DA6}"/>
              </a:ext>
            </a:extLst>
          </p:cNvPr>
          <p:cNvSpPr/>
          <p:nvPr/>
        </p:nvSpPr>
        <p:spPr>
          <a:xfrm>
            <a:off x="6501468" y="3909270"/>
            <a:ext cx="1275126" cy="46978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Arrow Connector 3">
            <a:extLst>
              <a:ext uri="{FF2B5EF4-FFF2-40B4-BE49-F238E27FC236}">
                <a16:creationId xmlns:a16="http://schemas.microsoft.com/office/drawing/2014/main" id="{DC72D9E4-A86A-7EF6-AA74-984DA7A8F39B}"/>
              </a:ext>
            </a:extLst>
          </p:cNvPr>
          <p:cNvCxnSpPr/>
          <p:nvPr/>
        </p:nvCxnSpPr>
        <p:spPr>
          <a:xfrm>
            <a:off x="5301842" y="3179428"/>
            <a:ext cx="1199626" cy="7298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133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8E69-A6C5-1760-86AA-8AC7DF37C0ED}"/>
              </a:ext>
            </a:extLst>
          </p:cNvPr>
          <p:cNvSpPr>
            <a:spLocks noGrp="1"/>
          </p:cNvSpPr>
          <p:nvPr>
            <p:ph type="title"/>
          </p:nvPr>
        </p:nvSpPr>
        <p:spPr>
          <a:xfrm>
            <a:off x="352338" y="286603"/>
            <a:ext cx="10803342" cy="1450757"/>
          </a:xfrm>
        </p:spPr>
        <p:txBody>
          <a:bodyPr/>
          <a:lstStyle/>
          <a:p>
            <a:r>
              <a:rPr lang="en-US" dirty="0">
                <a:latin typeface="Calibri" panose="020F0502020204030204" pitchFamily="34" charset="0"/>
                <a:cs typeface="Calibri" panose="020F0502020204030204" pitchFamily="34" charset="0"/>
              </a:rPr>
              <a:t>Efficiency - Planning</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5A2A5B9-86AA-FD37-055A-EC07EA08DE83}"/>
              </a:ext>
            </a:extLst>
          </p:cNvPr>
          <p:cNvSpPr>
            <a:spLocks noGrp="1"/>
          </p:cNvSpPr>
          <p:nvPr>
            <p:ph idx="1"/>
          </p:nvPr>
        </p:nvSpPr>
        <p:spPr/>
        <p:txBody>
          <a:bodyPr>
            <a:noAutofit/>
          </a:bodyPr>
          <a:lstStyle/>
          <a:p>
            <a:pPr>
              <a:buFont typeface="Arial" panose="020B0604020202020204" pitchFamily="34" charset="0"/>
              <a:buChar char="•"/>
            </a:pPr>
            <a:r>
              <a:rPr lang="en-US" sz="4000" b="1"/>
              <a:t>Unit outlines</a:t>
            </a:r>
            <a:r>
              <a:rPr lang="en-US" sz="4000"/>
              <a:t> </a:t>
            </a:r>
          </a:p>
          <a:p>
            <a:pPr>
              <a:buFont typeface="Arial" panose="020B0604020202020204" pitchFamily="34" charset="0"/>
              <a:buChar char="•"/>
            </a:pPr>
            <a:r>
              <a:rPr lang="en-US" sz="4000" b="1"/>
              <a:t>Lesson plans</a:t>
            </a:r>
          </a:p>
          <a:p>
            <a:pPr>
              <a:buFont typeface="Arial" panose="020B0604020202020204" pitchFamily="34" charset="0"/>
              <a:buChar char="•"/>
            </a:pPr>
            <a:r>
              <a:rPr lang="en-US" sz="4000" b="1"/>
              <a:t>Slide shows</a:t>
            </a:r>
          </a:p>
          <a:p>
            <a:pPr>
              <a:buFont typeface="Arial" panose="020B0604020202020204" pitchFamily="34" charset="0"/>
              <a:buChar char="•"/>
            </a:pPr>
            <a:r>
              <a:rPr lang="en-US" sz="4000" b="1"/>
              <a:t>Simplify topics</a:t>
            </a:r>
          </a:p>
          <a:p>
            <a:pPr>
              <a:buFont typeface="Arial" panose="020B0604020202020204" pitchFamily="34" charset="0"/>
              <a:buChar char="•"/>
            </a:pPr>
            <a:r>
              <a:rPr lang="en-US" sz="4000" b="1"/>
              <a:t>Discussion questions</a:t>
            </a:r>
            <a:endParaRPr lang="en-CA" sz="4000" dirty="0"/>
          </a:p>
        </p:txBody>
      </p:sp>
      <p:pic>
        <p:nvPicPr>
          <p:cNvPr id="5" name="Picture 4">
            <a:extLst>
              <a:ext uri="{FF2B5EF4-FFF2-40B4-BE49-F238E27FC236}">
                <a16:creationId xmlns:a16="http://schemas.microsoft.com/office/drawing/2014/main" id="{E77744DD-C24F-63E6-ABA5-B23A74FA8BB6}"/>
              </a:ext>
            </a:extLst>
          </p:cNvPr>
          <p:cNvPicPr>
            <a:picLocks noChangeAspect="1"/>
          </p:cNvPicPr>
          <p:nvPr/>
        </p:nvPicPr>
        <p:blipFill>
          <a:blip r:embed="rId3"/>
          <a:stretch>
            <a:fillRect/>
          </a:stretch>
        </p:blipFill>
        <p:spPr>
          <a:xfrm>
            <a:off x="5854749" y="0"/>
            <a:ext cx="6337251" cy="6858000"/>
          </a:xfrm>
          <a:prstGeom prst="rect">
            <a:avLst/>
          </a:prstGeom>
        </p:spPr>
      </p:pic>
    </p:spTree>
    <p:extLst>
      <p:ext uri="{BB962C8B-B14F-4D97-AF65-F5344CB8AC3E}">
        <p14:creationId xmlns:p14="http://schemas.microsoft.com/office/powerpoint/2010/main" val="1534710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2C6818AE-947F-5ADD-DB52-E63073970603}"/>
              </a:ext>
            </a:extLst>
          </p:cNvPr>
          <p:cNvPicPr>
            <a:picLocks noGrp="1" noChangeAspect="1"/>
          </p:cNvPicPr>
          <p:nvPr>
            <p:ph idx="1"/>
          </p:nvPr>
        </p:nvPicPr>
        <p:blipFill rotWithShape="1">
          <a:blip r:embed="rId3"/>
          <a:srcRect l="19901" r="6303"/>
          <a:stretch/>
        </p:blipFill>
        <p:spPr>
          <a:xfrm>
            <a:off x="-32" y="10"/>
            <a:ext cx="12192031" cy="4915066"/>
          </a:xfrm>
          <a:prstGeom prst="rect">
            <a:avLst/>
          </a:prstGeom>
        </p:spPr>
      </p:pic>
      <p:sp>
        <p:nvSpPr>
          <p:cNvPr id="14" name="Rectangle 13">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F57FD5-3CE5-F062-5431-2A9EA6AFB86F}"/>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r>
              <a:rPr lang="en-US" sz="4800">
                <a:solidFill>
                  <a:srgbClr val="FFFFFF"/>
                </a:solidFill>
              </a:rPr>
              <a:t>Your digital assistant</a:t>
            </a:r>
          </a:p>
        </p:txBody>
      </p:sp>
      <p:cxnSp>
        <p:nvCxnSpPr>
          <p:cNvPr id="16" name="Straight Connector 15">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B3A838-C6A4-FAE0-19D0-EC1BD60709D7}"/>
              </a:ext>
            </a:extLst>
          </p:cNvPr>
          <p:cNvSpPr txBox="1"/>
          <p:nvPr/>
        </p:nvSpPr>
        <p:spPr>
          <a:xfrm>
            <a:off x="10032965" y="6054775"/>
            <a:ext cx="2404151" cy="646331"/>
          </a:xfrm>
          <a:prstGeom prst="rect">
            <a:avLst/>
          </a:prstGeom>
          <a:noFill/>
        </p:spPr>
        <p:txBody>
          <a:bodyPr wrap="square" rtlCol="0">
            <a:spAutoFit/>
          </a:bodyPr>
          <a:lstStyle/>
          <a:p>
            <a:r>
              <a:rPr lang="en-CA" dirty="0">
                <a:hlinkClick r:id="rId4">
                  <a:extLst>
                    <a:ext uri="{A12FA001-AC4F-418D-AE19-62706E023703}">
                      <ahyp:hlinkClr xmlns:ahyp="http://schemas.microsoft.com/office/drawing/2018/hyperlinkcolor" val="tx"/>
                    </a:ext>
                  </a:extLst>
                </a:hlinkClick>
              </a:rPr>
              <a:t>Joshua </a:t>
            </a:r>
            <a:r>
              <a:rPr lang="en-CA" dirty="0" err="1">
                <a:hlinkClick r:id="rId4">
                  <a:extLst>
                    <a:ext uri="{A12FA001-AC4F-418D-AE19-62706E023703}">
                      <ahyp:hlinkClr xmlns:ahyp="http://schemas.microsoft.com/office/drawing/2018/hyperlinkcolor" val="tx"/>
                    </a:ext>
                  </a:extLst>
                </a:hlinkClick>
              </a:rPr>
              <a:t>Sortino</a:t>
            </a:r>
            <a:r>
              <a:rPr lang="en-CA" dirty="0"/>
              <a:t> on </a:t>
            </a:r>
            <a:r>
              <a:rPr lang="en-CA" dirty="0" err="1"/>
              <a:t>Unsplash</a:t>
            </a:r>
            <a:endParaRPr lang="en-CA" dirty="0"/>
          </a:p>
        </p:txBody>
      </p:sp>
    </p:spTree>
    <p:extLst>
      <p:ext uri="{BB962C8B-B14F-4D97-AF65-F5344CB8AC3E}">
        <p14:creationId xmlns:p14="http://schemas.microsoft.com/office/powerpoint/2010/main" val="3779685536"/>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EB8E69-A6C5-1760-86AA-8AC7DF37C0ED}"/>
              </a:ext>
            </a:extLst>
          </p:cNvPr>
          <p:cNvSpPr>
            <a:spLocks noGrp="1"/>
          </p:cNvSpPr>
          <p:nvPr>
            <p:ph type="title"/>
          </p:nvPr>
        </p:nvSpPr>
        <p:spPr>
          <a:xfrm>
            <a:off x="642259" y="634946"/>
            <a:ext cx="3372529" cy="5055904"/>
          </a:xfrm>
        </p:spPr>
        <p:txBody>
          <a:bodyPr anchor="ctr">
            <a:normAutofit/>
          </a:bodyPr>
          <a:lstStyle/>
          <a:p>
            <a:r>
              <a:rPr lang="en-US" dirty="0">
                <a:latin typeface="Calibri" panose="020F0502020204030204" pitchFamily="34" charset="0"/>
                <a:cs typeface="Calibri" panose="020F0502020204030204" pitchFamily="34" charset="0"/>
              </a:rPr>
              <a:t>Efficiency – Handouts &amp; class materials</a:t>
            </a:r>
            <a:endParaRPr lang="en-CA" dirty="0">
              <a:latin typeface="Calibri" panose="020F0502020204030204" pitchFamily="34" charset="0"/>
              <a:cs typeface="Calibri" panose="020F0502020204030204" pitchFamily="34" charset="0"/>
            </a:endParaRPr>
          </a:p>
        </p:txBody>
      </p:sp>
      <p:cxnSp>
        <p:nvCxnSpPr>
          <p:cNvPr id="16"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2">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2">
            <a:extLst>
              <a:ext uri="{FF2B5EF4-FFF2-40B4-BE49-F238E27FC236}">
                <a16:creationId xmlns:a16="http://schemas.microsoft.com/office/drawing/2014/main" id="{3BD9558A-7C55-3371-EE6E-12D09356E2BE}"/>
              </a:ext>
            </a:extLst>
          </p:cNvPr>
          <p:cNvGraphicFramePr>
            <a:graphicFrameLocks noGrp="1"/>
          </p:cNvGraphicFramePr>
          <p:nvPr>
            <p:ph idx="1"/>
            <p:extLst>
              <p:ext uri="{D42A27DB-BD31-4B8C-83A1-F6EECF244321}">
                <p14:modId xmlns:p14="http://schemas.microsoft.com/office/powerpoint/2010/main" val="2159861286"/>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3112394"/>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EB8E69-A6C5-1760-86AA-8AC7DF37C0ED}"/>
              </a:ext>
            </a:extLst>
          </p:cNvPr>
          <p:cNvSpPr>
            <a:spLocks noGrp="1"/>
          </p:cNvSpPr>
          <p:nvPr>
            <p:ph type="title"/>
          </p:nvPr>
        </p:nvSpPr>
        <p:spPr>
          <a:xfrm>
            <a:off x="642259" y="634946"/>
            <a:ext cx="3372529" cy="5055904"/>
          </a:xfrm>
        </p:spPr>
        <p:txBody>
          <a:bodyPr anchor="ctr">
            <a:normAutofit/>
          </a:bodyPr>
          <a:lstStyle/>
          <a:p>
            <a:r>
              <a:rPr lang="en-US" dirty="0">
                <a:latin typeface="Calibri" panose="020F0502020204030204" pitchFamily="34" charset="0"/>
                <a:cs typeface="Calibri" panose="020F0502020204030204" pitchFamily="34" charset="0"/>
              </a:rPr>
              <a:t>Customized content / assessments / activities</a:t>
            </a:r>
            <a:endParaRPr lang="en-CA" dirty="0">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03B3279-E070-7554-DC0F-B57BAE2910C2}"/>
              </a:ext>
            </a:extLst>
          </p:cNvPr>
          <p:cNvGraphicFramePr>
            <a:graphicFrameLocks noGrp="1"/>
          </p:cNvGraphicFramePr>
          <p:nvPr>
            <p:ph idx="1"/>
            <p:extLst>
              <p:ext uri="{D42A27DB-BD31-4B8C-83A1-F6EECF244321}">
                <p14:modId xmlns:p14="http://schemas.microsoft.com/office/powerpoint/2010/main" val="2912636633"/>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85259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a:xfrm>
            <a:off x="862389" y="429768"/>
            <a:ext cx="5536780" cy="3566160"/>
          </a:xfrm>
          <a:solidFill>
            <a:schemeClr val="bg1"/>
          </a:solidFill>
        </p:spPr>
        <p:txBody>
          <a:bodyPr vert="horz" lIns="91440" tIns="45720" rIns="91440" bIns="45720" rtlCol="0" anchor="b">
            <a:normAutofit/>
          </a:bodyPr>
          <a:lstStyle/>
          <a:p>
            <a:pPr marL="0" marR="0">
              <a:spcAft>
                <a:spcPts val="800"/>
              </a:spcAft>
            </a:pPr>
            <a:r>
              <a:rPr lang="en-US" sz="5000" dirty="0">
                <a:solidFill>
                  <a:schemeClr val="tx1">
                    <a:lumMod val="85000"/>
                    <a:lumOff val="15000"/>
                  </a:schemeClr>
                </a:solidFill>
                <a:effectLst/>
              </a:rPr>
              <a:t>Are you considering using AI chat technologies to prepare your lessons? </a:t>
            </a:r>
          </a:p>
        </p:txBody>
      </p:sp>
      <p:sp>
        <p:nvSpPr>
          <p:cNvPr id="3" name="Content Placeholder 2">
            <a:extLst>
              <a:ext uri="{FF2B5EF4-FFF2-40B4-BE49-F238E27FC236}">
                <a16:creationId xmlns:a16="http://schemas.microsoft.com/office/drawing/2014/main" id="{F5E87EC5-6377-0D4A-4FD6-87B5CF995A1E}"/>
              </a:ext>
            </a:extLst>
          </p:cNvPr>
          <p:cNvSpPr>
            <a:spLocks noGrp="1"/>
          </p:cNvSpPr>
          <p:nvPr>
            <p:ph idx="1"/>
          </p:nvPr>
        </p:nvSpPr>
        <p:spPr>
          <a:xfrm>
            <a:off x="1100050" y="4645152"/>
            <a:ext cx="5534009" cy="1143000"/>
          </a:xfrm>
        </p:spPr>
        <p:txBody>
          <a:bodyPr vert="horz" lIns="91440" tIns="45720" rIns="91440" bIns="45720" rtlCol="0">
            <a:normAutofit/>
          </a:bodyPr>
          <a:lstStyle/>
          <a:p>
            <a:pPr marL="0" indent="0">
              <a:lnSpc>
                <a:spcPct val="100000"/>
              </a:lnSpc>
              <a:buNone/>
            </a:pPr>
            <a:r>
              <a:rPr lang="en-US" sz="2400" cap="all" spc="200">
                <a:solidFill>
                  <a:schemeClr val="tx1"/>
                </a:solidFill>
              </a:rPr>
              <a:t>YES  NO</a:t>
            </a:r>
          </a:p>
        </p:txBody>
      </p:sp>
      <p:pic>
        <p:nvPicPr>
          <p:cNvPr id="4" name="Graphic 3" descr="Clipboard Mixed outline">
            <a:extLst>
              <a:ext uri="{FF2B5EF4-FFF2-40B4-BE49-F238E27FC236}">
                <a16:creationId xmlns:a16="http://schemas.microsoft.com/office/drawing/2014/main" id="{EC431ABF-1EF7-FE35-CB29-0037A562E2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0903" y="1604304"/>
            <a:ext cx="3841219" cy="3841219"/>
          </a:xfrm>
          <a:prstGeom prst="rect">
            <a:avLst/>
          </a:prstGeom>
        </p:spPr>
      </p:pic>
    </p:spTree>
    <p:extLst>
      <p:ext uri="{BB962C8B-B14F-4D97-AF65-F5344CB8AC3E}">
        <p14:creationId xmlns:p14="http://schemas.microsoft.com/office/powerpoint/2010/main" val="663462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8E69-A6C5-1760-86AA-8AC7DF37C0ED}"/>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Efficiency – Streamline Communication</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5A2A5B9-86AA-FD37-055A-EC07EA08DE83}"/>
              </a:ext>
            </a:extLst>
          </p:cNvPr>
          <p:cNvSpPr>
            <a:spLocks noGrp="1"/>
          </p:cNvSpPr>
          <p:nvPr>
            <p:ph idx="1"/>
          </p:nvPr>
        </p:nvSpPr>
        <p:spPr>
          <a:xfrm>
            <a:off x="578840" y="2108201"/>
            <a:ext cx="11543252" cy="3760891"/>
          </a:xfrm>
        </p:spPr>
        <p:txBody>
          <a:bodyPr>
            <a:noAutofit/>
          </a:bodyPr>
          <a:lstStyle/>
          <a:p>
            <a:pPr marL="0" indent="0">
              <a:buNone/>
            </a:pPr>
            <a:r>
              <a:rPr lang="en-US" sz="3200" dirty="0">
                <a:latin typeface="Calibri" panose="020F0502020204030204" pitchFamily="34" charset="0"/>
                <a:cs typeface="Calibri" panose="020F0502020204030204" pitchFamily="34" charset="0"/>
              </a:rPr>
              <a:t>with parents, colleagues &amp; administrators </a:t>
            </a:r>
          </a:p>
          <a:p>
            <a:pPr marL="292608" lvl="1" indent="0">
              <a:buNone/>
            </a:pPr>
            <a:r>
              <a:rPr lang="en-US" sz="3000" dirty="0">
                <a:latin typeface="Calibri" panose="020F0502020204030204" pitchFamily="34" charset="0"/>
                <a:cs typeface="Calibri" panose="020F0502020204030204" pitchFamily="34" charset="0"/>
              </a:rPr>
              <a:t>welcome-to-class letters</a:t>
            </a:r>
          </a:p>
          <a:p>
            <a:pPr marL="292608" lvl="1" indent="0">
              <a:buNone/>
            </a:pPr>
            <a:r>
              <a:rPr lang="en-US" sz="3000" dirty="0">
                <a:latin typeface="Calibri" panose="020F0502020204030204" pitchFamily="34" charset="0"/>
                <a:cs typeface="Calibri" panose="020F0502020204030204" pitchFamily="34" charset="0"/>
              </a:rPr>
              <a:t>newsletter content</a:t>
            </a:r>
          </a:p>
          <a:p>
            <a:pPr marL="292608" lvl="1" indent="0">
              <a:buNone/>
            </a:pPr>
            <a:r>
              <a:rPr lang="en-US" sz="3000" dirty="0">
                <a:latin typeface="Calibri" panose="020F0502020204030204" pitchFamily="34" charset="0"/>
                <a:cs typeface="Calibri" panose="020F0502020204030204" pitchFamily="34" charset="0"/>
              </a:rPr>
              <a:t>volunteer requests</a:t>
            </a:r>
          </a:p>
          <a:p>
            <a:pPr marL="292608" lvl="1" indent="0">
              <a:buNone/>
            </a:pPr>
            <a:r>
              <a:rPr lang="en-US" sz="3000" dirty="0">
                <a:latin typeface="Calibri" panose="020F0502020204030204" pitchFamily="34" charset="0"/>
                <a:cs typeface="Calibri" panose="020F0502020204030204" pitchFamily="34" charset="0"/>
              </a:rPr>
              <a:t>field trip proposals</a:t>
            </a:r>
          </a:p>
          <a:p>
            <a:pPr marL="292608" lvl="1" indent="0">
              <a:buNone/>
            </a:pPr>
            <a:r>
              <a:rPr lang="en-US" sz="3000" dirty="0">
                <a:latin typeface="Calibri" panose="020F0502020204030204" pitchFamily="34" charset="0"/>
                <a:cs typeface="Calibri" panose="020F0502020204030204" pitchFamily="34" charset="0"/>
              </a:rPr>
              <a:t>permission sheets</a:t>
            </a:r>
            <a:endParaRPr lang="en-CA"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0554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9EB8E69-A6C5-1760-86AA-8AC7DF37C0ED}"/>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Efficiency – Writing</a:t>
            </a:r>
            <a:endParaRPr lang="en-CA" sz="3600">
              <a:solidFill>
                <a:schemeClr val="bg1"/>
              </a:solidFill>
            </a:endParaRPr>
          </a:p>
        </p:txBody>
      </p:sp>
      <p:graphicFrame>
        <p:nvGraphicFramePr>
          <p:cNvPr id="5" name="Content Placeholder 2">
            <a:extLst>
              <a:ext uri="{FF2B5EF4-FFF2-40B4-BE49-F238E27FC236}">
                <a16:creationId xmlns:a16="http://schemas.microsoft.com/office/drawing/2014/main" id="{35CD02E1-961F-D1B5-BE9E-775115BFA49F}"/>
              </a:ext>
            </a:extLst>
          </p:cNvPr>
          <p:cNvGraphicFramePr>
            <a:graphicFrameLocks noGrp="1"/>
          </p:cNvGraphicFramePr>
          <p:nvPr>
            <p:ph idx="1"/>
            <p:extLst>
              <p:ext uri="{D42A27DB-BD31-4B8C-83A1-F6EECF244321}">
                <p14:modId xmlns:p14="http://schemas.microsoft.com/office/powerpoint/2010/main" val="376953614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760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9EB8E69-A6C5-1760-86AA-8AC7DF37C0ED}"/>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Efficiency - Assessments</a:t>
            </a:r>
            <a:endParaRPr lang="en-CA" sz="3600">
              <a:solidFill>
                <a:schemeClr val="bg1"/>
              </a:solidFill>
            </a:endParaRPr>
          </a:p>
        </p:txBody>
      </p:sp>
      <p:graphicFrame>
        <p:nvGraphicFramePr>
          <p:cNvPr id="5" name="Content Placeholder 2">
            <a:extLst>
              <a:ext uri="{FF2B5EF4-FFF2-40B4-BE49-F238E27FC236}">
                <a16:creationId xmlns:a16="http://schemas.microsoft.com/office/drawing/2014/main" id="{660F6251-9C56-E17E-889D-F08861779BEF}"/>
              </a:ext>
            </a:extLst>
          </p:cNvPr>
          <p:cNvGraphicFramePr>
            <a:graphicFrameLocks noGrp="1"/>
          </p:cNvGraphicFramePr>
          <p:nvPr>
            <p:ph idx="1"/>
            <p:extLst>
              <p:ext uri="{D42A27DB-BD31-4B8C-83A1-F6EECF244321}">
                <p14:modId xmlns:p14="http://schemas.microsoft.com/office/powerpoint/2010/main" val="30373871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036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8B906A9-DB26-CF55-B31B-749D804D2F36}"/>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Assignments (teachers’ time saver)</a:t>
            </a:r>
            <a:endParaRPr lang="en-CA" sz="4400" dirty="0">
              <a:solidFill>
                <a:srgbClr val="FFFFFF"/>
              </a:solidFill>
            </a:endParaRPr>
          </a:p>
        </p:txBody>
      </p:sp>
      <p:sp>
        <p:nvSpPr>
          <p:cNvPr id="3" name="Content Placeholder 2">
            <a:extLst>
              <a:ext uri="{FF2B5EF4-FFF2-40B4-BE49-F238E27FC236}">
                <a16:creationId xmlns:a16="http://schemas.microsoft.com/office/drawing/2014/main" id="{CB7BE99E-042F-08D0-872F-F921ACCD5331}"/>
              </a:ext>
            </a:extLst>
          </p:cNvPr>
          <p:cNvSpPr>
            <a:spLocks noGrp="1"/>
          </p:cNvSpPr>
          <p:nvPr>
            <p:ph idx="1"/>
          </p:nvPr>
        </p:nvSpPr>
        <p:spPr>
          <a:xfrm>
            <a:off x="5231958" y="605896"/>
            <a:ext cx="6645514" cy="5646208"/>
          </a:xfrm>
        </p:spPr>
        <p:txBody>
          <a:bodyPr anchor="ctr">
            <a:normAutofit/>
          </a:bodyPr>
          <a:lstStyle/>
          <a:p>
            <a:r>
              <a:rPr lang="en-US" sz="2400" dirty="0"/>
              <a:t>Ask Chat GPT to </a:t>
            </a:r>
          </a:p>
          <a:p>
            <a:pPr lvl="1"/>
            <a:r>
              <a:rPr lang="en-US" sz="2400" dirty="0">
                <a:latin typeface="Calibri" panose="020F0502020204030204" pitchFamily="34" charset="0"/>
                <a:cs typeface="Calibri" panose="020F0502020204030204" pitchFamily="34" charset="0"/>
              </a:rPr>
              <a:t>Make an essay question/assignment brief</a:t>
            </a:r>
          </a:p>
          <a:p>
            <a:pPr lvl="1"/>
            <a:r>
              <a:rPr lang="en-US" sz="2400" dirty="0">
                <a:latin typeface="Calibri" panose="020F0502020204030204" pitchFamily="34" charset="0"/>
                <a:cs typeface="Calibri" panose="020F0502020204030204" pitchFamily="34" charset="0"/>
              </a:rPr>
              <a:t>Create rubric</a:t>
            </a:r>
          </a:p>
          <a:p>
            <a:pPr lvl="1"/>
            <a:r>
              <a:rPr lang="en-US" sz="2400" dirty="0">
                <a:latin typeface="Calibri" panose="020F0502020204030204" pitchFamily="34" charset="0"/>
                <a:cs typeface="Calibri" panose="020F0502020204030204" pitchFamily="34" charset="0"/>
              </a:rPr>
              <a:t>Produce an exemplar essay/assignment</a:t>
            </a:r>
          </a:p>
          <a:p>
            <a:pPr lvl="1"/>
            <a:r>
              <a:rPr lang="en-US" sz="2400" dirty="0">
                <a:latin typeface="Calibri" panose="020F0502020204030204" pitchFamily="34" charset="0"/>
                <a:cs typeface="Calibri" panose="020F0502020204030204" pitchFamily="34" charset="0"/>
              </a:rPr>
              <a:t>Grade student essays/assignments</a:t>
            </a:r>
          </a:p>
          <a:p>
            <a:pPr lvl="1"/>
            <a:r>
              <a:rPr lang="en-US" sz="2400" dirty="0">
                <a:latin typeface="Calibri" panose="020F0502020204030204" pitchFamily="34" charset="0"/>
                <a:cs typeface="Calibri" panose="020F0502020204030204" pitchFamily="34" charset="0"/>
              </a:rPr>
              <a:t>Provide feedback comments on student essays</a:t>
            </a:r>
            <a:endParaRPr lang="en-C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2194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01844A-7F11-973F-F69F-9C5114E041B9}"/>
              </a:ext>
            </a:extLst>
          </p:cNvPr>
          <p:cNvSpPr>
            <a:spLocks noGrp="1"/>
          </p:cNvSpPr>
          <p:nvPr>
            <p:ph type="title"/>
          </p:nvPr>
        </p:nvSpPr>
        <p:spPr>
          <a:xfrm>
            <a:off x="492369" y="605896"/>
            <a:ext cx="3642309" cy="5646208"/>
          </a:xfrm>
        </p:spPr>
        <p:txBody>
          <a:bodyPr anchor="ctr">
            <a:normAutofit/>
          </a:bodyPr>
          <a:lstStyle/>
          <a:p>
            <a:r>
              <a:rPr lang="en-US" sz="4400">
                <a:solidFill>
                  <a:srgbClr val="FFFFFF"/>
                </a:solidFill>
              </a:rPr>
              <a:t>More Educator Opportunities</a:t>
            </a:r>
            <a:endParaRPr lang="en-CA" sz="4400">
              <a:solidFill>
                <a:srgbClr val="FFFFFF"/>
              </a:solidFill>
            </a:endParaRPr>
          </a:p>
        </p:txBody>
      </p:sp>
      <p:sp>
        <p:nvSpPr>
          <p:cNvPr id="3" name="Content Placeholder 2">
            <a:extLst>
              <a:ext uri="{FF2B5EF4-FFF2-40B4-BE49-F238E27FC236}">
                <a16:creationId xmlns:a16="http://schemas.microsoft.com/office/drawing/2014/main" id="{A0498D3A-C4F0-64F7-7FE5-C9FFCF818999}"/>
              </a:ext>
            </a:extLst>
          </p:cNvPr>
          <p:cNvSpPr>
            <a:spLocks noGrp="1"/>
          </p:cNvSpPr>
          <p:nvPr>
            <p:ph idx="1"/>
          </p:nvPr>
        </p:nvSpPr>
        <p:spPr>
          <a:xfrm>
            <a:off x="5231958" y="605896"/>
            <a:ext cx="6694153" cy="5646208"/>
          </a:xfrm>
        </p:spPr>
        <p:txBody>
          <a:bodyPr anchor="ctr">
            <a:normAutofit/>
          </a:bodyPr>
          <a:lstStyle/>
          <a:p>
            <a:r>
              <a:rPr lang="en-US" sz="2400" dirty="0">
                <a:latin typeface="Calibri" panose="020F0502020204030204" pitchFamily="34" charset="0"/>
                <a:cs typeface="Calibri" panose="020F0502020204030204" pitchFamily="34" charset="0"/>
              </a:rPr>
              <a:t>Personal Assistant: Lesson/materials preparation, Assessments, </a:t>
            </a:r>
          </a:p>
          <a:p>
            <a:r>
              <a:rPr lang="en-US" sz="2400" dirty="0">
                <a:latin typeface="Calibri" panose="020F0502020204030204" pitchFamily="34" charset="0"/>
                <a:cs typeface="Calibri" panose="020F0502020204030204" pitchFamily="34" charset="0"/>
              </a:rPr>
              <a:t>Slideshow presentations</a:t>
            </a:r>
          </a:p>
          <a:p>
            <a:r>
              <a:rPr lang="en-US" sz="2400" dirty="0">
                <a:latin typeface="Calibri" panose="020F0502020204030204" pitchFamily="34" charset="0"/>
                <a:cs typeface="Calibri" panose="020F0502020204030204" pitchFamily="34" charset="0"/>
              </a:rPr>
              <a:t>Use Chat GPT as a teachable moments (limitations, ethics, citations)</a:t>
            </a:r>
          </a:p>
          <a:p>
            <a:r>
              <a:rPr lang="en-US" sz="2400" dirty="0">
                <a:latin typeface="Calibri" panose="020F0502020204030204" pitchFamily="34" charset="0"/>
                <a:cs typeface="Calibri" panose="020F0502020204030204" pitchFamily="34" charset="0"/>
              </a:rPr>
              <a:t>Generates personalized study guides </a:t>
            </a:r>
          </a:p>
          <a:p>
            <a:r>
              <a:rPr lang="en-US" sz="2400" dirty="0">
                <a:latin typeface="Calibri" panose="020F0502020204030204" pitchFamily="34" charset="0"/>
                <a:cs typeface="Calibri" panose="020F0502020204030204" pitchFamily="34" charset="0"/>
              </a:rPr>
              <a:t>Summarize bodies of text (research papers)</a:t>
            </a:r>
          </a:p>
          <a:p>
            <a:endParaRPr lang="en-US" sz="2400" dirty="0">
              <a:latin typeface="Calibri" panose="020F0502020204030204" pitchFamily="34" charset="0"/>
              <a:cs typeface="Calibri" panose="020F0502020204030204" pitchFamily="34" charset="0"/>
            </a:endParaRPr>
          </a:p>
          <a:p>
            <a:endParaRPr lang="en-C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0000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844A-7F11-973F-F69F-9C5114E041B9}"/>
              </a:ext>
            </a:extLst>
          </p:cNvPr>
          <p:cNvSpPr>
            <a:spLocks noGrp="1"/>
          </p:cNvSpPr>
          <p:nvPr>
            <p:ph type="title"/>
          </p:nvPr>
        </p:nvSpPr>
        <p:spPr/>
        <p:txBody>
          <a:bodyPr/>
          <a:lstStyle/>
          <a:p>
            <a:r>
              <a:rPr lang="en-US" dirty="0"/>
              <a:t>Even More Educator Opportunities</a:t>
            </a:r>
            <a:endParaRPr lang="en-CA" dirty="0"/>
          </a:p>
        </p:txBody>
      </p:sp>
      <p:sp>
        <p:nvSpPr>
          <p:cNvPr id="3" name="Content Placeholder 2">
            <a:extLst>
              <a:ext uri="{FF2B5EF4-FFF2-40B4-BE49-F238E27FC236}">
                <a16:creationId xmlns:a16="http://schemas.microsoft.com/office/drawing/2014/main" id="{A0498D3A-C4F0-64F7-7FE5-C9FFCF818999}"/>
              </a:ext>
            </a:extLst>
          </p:cNvPr>
          <p:cNvSpPr>
            <a:spLocks noGrp="1"/>
          </p:cNvSpPr>
          <p:nvPr>
            <p:ph idx="1"/>
          </p:nvPr>
        </p:nvSpPr>
        <p:spPr>
          <a:xfrm>
            <a:off x="659567" y="2108201"/>
            <a:ext cx="11273353" cy="3760891"/>
          </a:xfrm>
        </p:spPr>
        <p:txBody>
          <a:bodyPr>
            <a:normAutofit/>
          </a:bodyPr>
          <a:lstStyle/>
          <a:p>
            <a:r>
              <a:rPr lang="en-US" sz="2800" dirty="0">
                <a:latin typeface="Calibri" panose="020F0502020204030204" pitchFamily="34" charset="0"/>
                <a:cs typeface="Calibri" panose="020F0502020204030204" pitchFamily="34" charset="0"/>
              </a:rPr>
              <a:t>Explains concepts well and provides examples</a:t>
            </a:r>
          </a:p>
          <a:p>
            <a:r>
              <a:rPr lang="en-CA" sz="2800" dirty="0">
                <a:latin typeface="Calibri" panose="020F0502020204030204" pitchFamily="34" charset="0"/>
                <a:cs typeface="Calibri" panose="020F0502020204030204" pitchFamily="34" charset="0"/>
              </a:rPr>
              <a:t>Generates feedback on student work</a:t>
            </a:r>
          </a:p>
          <a:p>
            <a:r>
              <a:rPr lang="en-CA" sz="2800" dirty="0">
                <a:latin typeface="Calibri" panose="020F0502020204030204" pitchFamily="34" charset="0"/>
                <a:cs typeface="Calibri" panose="020F0502020204030204" pitchFamily="34" charset="0"/>
              </a:rPr>
              <a:t>Generates questions and prompts to facilitate discussion</a:t>
            </a:r>
          </a:p>
          <a:p>
            <a:r>
              <a:rPr lang="en-CA" sz="2800" dirty="0">
                <a:latin typeface="Calibri" panose="020F0502020204030204" pitchFamily="34" charset="0"/>
                <a:cs typeface="Calibri" panose="020F0502020204030204" pitchFamily="34" charset="0"/>
              </a:rPr>
              <a:t>Pre-reading vocabulary generator</a:t>
            </a:r>
          </a:p>
          <a:p>
            <a:r>
              <a:rPr lang="en-CA" sz="2800" dirty="0">
                <a:latin typeface="Calibri" panose="020F0502020204030204" pitchFamily="34" charset="0"/>
                <a:cs typeface="Calibri" panose="020F0502020204030204" pitchFamily="34" charset="0"/>
              </a:rPr>
              <a:t>Speeds up course or unit creation</a:t>
            </a:r>
          </a:p>
        </p:txBody>
      </p:sp>
    </p:spTree>
    <p:extLst>
      <p:ext uri="{BB962C8B-B14F-4D97-AF65-F5344CB8AC3E}">
        <p14:creationId xmlns:p14="http://schemas.microsoft.com/office/powerpoint/2010/main" val="1862737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844A-7F11-973F-F69F-9C5114E041B9}"/>
              </a:ext>
            </a:extLst>
          </p:cNvPr>
          <p:cNvSpPr>
            <a:spLocks noGrp="1"/>
          </p:cNvSpPr>
          <p:nvPr>
            <p:ph type="title"/>
          </p:nvPr>
        </p:nvSpPr>
        <p:spPr>
          <a:xfrm>
            <a:off x="1097280" y="286603"/>
            <a:ext cx="5152518" cy="1450757"/>
          </a:xfrm>
        </p:spPr>
        <p:txBody>
          <a:bodyPr/>
          <a:lstStyle/>
          <a:p>
            <a:pPr algn="ctr"/>
            <a:r>
              <a:rPr lang="en-US"/>
              <a:t>Student Opportunities</a:t>
            </a:r>
            <a:endParaRPr lang="en-CA" dirty="0"/>
          </a:p>
        </p:txBody>
      </p:sp>
      <p:sp>
        <p:nvSpPr>
          <p:cNvPr id="3" name="Content Placeholder 2">
            <a:extLst>
              <a:ext uri="{FF2B5EF4-FFF2-40B4-BE49-F238E27FC236}">
                <a16:creationId xmlns:a16="http://schemas.microsoft.com/office/drawing/2014/main" id="{A0498D3A-C4F0-64F7-7FE5-C9FFCF818999}"/>
              </a:ext>
            </a:extLst>
          </p:cNvPr>
          <p:cNvSpPr>
            <a:spLocks noGrp="1"/>
          </p:cNvSpPr>
          <p:nvPr>
            <p:ph idx="1"/>
          </p:nvPr>
        </p:nvSpPr>
        <p:spPr>
          <a:xfrm>
            <a:off x="1097280" y="2108201"/>
            <a:ext cx="10835640" cy="3760891"/>
          </a:xfrm>
        </p:spPr>
        <p:txBody>
          <a:bodyPr>
            <a:normAutofit fontScale="92500" lnSpcReduction="20000"/>
          </a:bodyPr>
          <a:lstStyle/>
          <a:p>
            <a:r>
              <a:rPr lang="en-US" sz="2800">
                <a:latin typeface="Calibri" panose="020F0502020204030204" pitchFamily="34" charset="0"/>
                <a:cs typeface="Calibri" panose="020F0502020204030204" pitchFamily="34" charset="0"/>
              </a:rPr>
              <a:t>Personalized learning</a:t>
            </a:r>
          </a:p>
          <a:p>
            <a:r>
              <a:rPr lang="en-US" sz="2800">
                <a:latin typeface="Calibri" panose="020F0502020204030204" pitchFamily="34" charset="0"/>
                <a:cs typeface="Calibri" panose="020F0502020204030204" pitchFamily="34" charset="0"/>
              </a:rPr>
              <a:t>Language exchange partner (text chat)</a:t>
            </a:r>
          </a:p>
          <a:p>
            <a:r>
              <a:rPr lang="en-US" sz="2800">
                <a:latin typeface="Calibri" panose="020F0502020204030204" pitchFamily="34" charset="0"/>
                <a:cs typeface="Calibri" panose="020F0502020204030204" pitchFamily="34" charset="0"/>
              </a:rPr>
              <a:t>Define vocabulary, grammar, parts of speech, …</a:t>
            </a:r>
          </a:p>
          <a:p>
            <a:r>
              <a:rPr lang="en-US" sz="2800">
                <a:latin typeface="Calibri" panose="020F0502020204030204" pitchFamily="34" charset="0"/>
                <a:cs typeface="Calibri" panose="020F0502020204030204" pitchFamily="34" charset="0"/>
              </a:rPr>
              <a:t>Suggests reading materials at a suitable level</a:t>
            </a:r>
          </a:p>
          <a:p>
            <a:r>
              <a:rPr lang="en-US" sz="2800">
                <a:latin typeface="Calibri" panose="020F0502020204030204" pitchFamily="34" charset="0"/>
                <a:cs typeface="Calibri" panose="020F0502020204030204" pitchFamily="34" charset="0"/>
              </a:rPr>
              <a:t>Provides instant answers </a:t>
            </a:r>
          </a:p>
          <a:p>
            <a:r>
              <a:rPr lang="en-US" sz="2800">
                <a:latin typeface="Calibri" panose="020F0502020204030204" pitchFamily="34" charset="0"/>
                <a:cs typeface="Calibri" panose="020F0502020204030204" pitchFamily="34" charset="0"/>
              </a:rPr>
              <a:t>Research help: summarizes books, articles, data sources</a:t>
            </a:r>
          </a:p>
          <a:p>
            <a:r>
              <a:rPr lang="en-US" sz="2800">
                <a:latin typeface="Calibri" panose="020F0502020204030204" pitchFamily="34" charset="0"/>
                <a:cs typeface="Calibri" panose="020F0502020204030204" pitchFamily="34" charset="0"/>
              </a:rPr>
              <a:t>Students can anticipate/predict ChatGPT responses to self-study</a:t>
            </a:r>
          </a:p>
          <a:p>
            <a:endParaRPr lang="en-US" sz="2800">
              <a:latin typeface="Calibri" panose="020F0502020204030204" pitchFamily="34" charset="0"/>
              <a:cs typeface="Calibri" panose="020F0502020204030204" pitchFamily="34" charset="0"/>
            </a:endParaRPr>
          </a:p>
          <a:p>
            <a:endParaRPr lang="en-CA" sz="2800">
              <a:latin typeface="Calibri" panose="020F0502020204030204" pitchFamily="34" charset="0"/>
              <a:cs typeface="Calibri" panose="020F0502020204030204" pitchFamily="34" charset="0"/>
            </a:endParaRPr>
          </a:p>
          <a:p>
            <a:endParaRPr lang="en-CA"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064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Want more AI for language educators? Coming up:</a:t>
            </a:r>
            <a:endParaRPr lang="en-CA" sz="3600">
              <a:solidFill>
                <a:schemeClr val="bg1"/>
              </a:solidFill>
            </a:endParaRPr>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4316404" y="4414288"/>
            <a:ext cx="7801583" cy="2443712"/>
          </a:xfrm>
        </p:spPr>
        <p:txBody>
          <a:bodyPr>
            <a:normAutofit/>
          </a:bodyPr>
          <a:lstStyle/>
          <a:p>
            <a:pPr marL="55778" indent="-55778" defTabSz="557784">
              <a:lnSpc>
                <a:spcPct val="100000"/>
              </a:lnSpc>
              <a:spcBef>
                <a:spcPts val="732"/>
              </a:spcBef>
              <a:spcAft>
                <a:spcPts val="122"/>
              </a:spcAft>
            </a:pPr>
            <a:br>
              <a:rPr lang="en-US" sz="2600" b="1" kern="1200" dirty="0">
                <a:solidFill>
                  <a:schemeClr val="tx1">
                    <a:lumMod val="75000"/>
                    <a:lumOff val="25000"/>
                  </a:schemeClr>
                </a:solidFill>
                <a:latin typeface="+mn-lt"/>
                <a:ea typeface="+mn-ea"/>
                <a:cs typeface="+mn-cs"/>
              </a:rPr>
            </a:br>
            <a:r>
              <a:rPr lang="en-US" sz="3200" b="1" kern="1200" dirty="0">
                <a:solidFill>
                  <a:schemeClr val="tx1">
                    <a:lumMod val="75000"/>
                    <a:lumOff val="25000"/>
                  </a:schemeClr>
                </a:solidFill>
                <a:latin typeface="+mn-lt"/>
                <a:ea typeface="+mn-ea"/>
                <a:cs typeface="+mn-cs"/>
              </a:rPr>
              <a:t>ChatGPT as a Language Teacher's Assistant</a:t>
            </a:r>
            <a:br>
              <a:rPr lang="en-US" sz="3600" b="1" kern="1200" dirty="0">
                <a:solidFill>
                  <a:schemeClr val="tx1">
                    <a:lumMod val="75000"/>
                    <a:lumOff val="25000"/>
                  </a:schemeClr>
                </a:solidFill>
                <a:latin typeface="+mn-lt"/>
                <a:ea typeface="+mn-ea"/>
                <a:cs typeface="+mn-cs"/>
              </a:rPr>
            </a:br>
            <a:br>
              <a:rPr lang="en-US" sz="3600" b="1" kern="1200" dirty="0">
                <a:solidFill>
                  <a:schemeClr val="tx1">
                    <a:lumMod val="75000"/>
                    <a:lumOff val="25000"/>
                  </a:schemeClr>
                </a:solidFill>
                <a:latin typeface="+mn-lt"/>
                <a:ea typeface="+mn-ea"/>
                <a:cs typeface="+mn-cs"/>
              </a:rPr>
            </a:br>
            <a:r>
              <a:rPr lang="en-CA" sz="3600" b="1" kern="1200" dirty="0">
                <a:solidFill>
                  <a:schemeClr val="tx1">
                    <a:lumMod val="75000"/>
                    <a:lumOff val="25000"/>
                  </a:schemeClr>
                </a:solidFill>
                <a:latin typeface="+mn-lt"/>
                <a:ea typeface="+mn-ea"/>
                <a:cs typeface="+mn-cs"/>
              </a:rPr>
              <a:t>Apr 05, 2023 07:00 PM EDT </a:t>
            </a:r>
          </a:p>
          <a:p>
            <a:pPr marL="55778" indent="-55778" defTabSz="557784">
              <a:lnSpc>
                <a:spcPct val="100000"/>
              </a:lnSpc>
              <a:spcBef>
                <a:spcPts val="732"/>
              </a:spcBef>
              <a:spcAft>
                <a:spcPts val="122"/>
              </a:spcAft>
            </a:pPr>
            <a:endParaRPr lang="en-US" sz="2684" b="1" kern="1200" dirty="0">
              <a:solidFill>
                <a:schemeClr val="tx1">
                  <a:lumMod val="75000"/>
                  <a:lumOff val="25000"/>
                </a:schemeClr>
              </a:solidFill>
              <a:latin typeface="+mn-lt"/>
              <a:ea typeface="+mn-ea"/>
              <a:cs typeface="+mn-cs"/>
            </a:endParaRPr>
          </a:p>
          <a:p>
            <a:pPr>
              <a:lnSpc>
                <a:spcPct val="100000"/>
              </a:lnSpc>
            </a:pPr>
            <a:endParaRPr lang="en-CA" dirty="0"/>
          </a:p>
        </p:txBody>
      </p:sp>
      <p:pic>
        <p:nvPicPr>
          <p:cNvPr id="7" name="Picture 6">
            <a:extLst>
              <a:ext uri="{FF2B5EF4-FFF2-40B4-BE49-F238E27FC236}">
                <a16:creationId xmlns:a16="http://schemas.microsoft.com/office/drawing/2014/main" id="{342D791E-11F6-F64E-0F55-3720D966FCDD}"/>
              </a:ext>
            </a:extLst>
          </p:cNvPr>
          <p:cNvPicPr>
            <a:picLocks noChangeAspect="1"/>
          </p:cNvPicPr>
          <p:nvPr/>
        </p:nvPicPr>
        <p:blipFill>
          <a:blip r:embed="rId3"/>
          <a:stretch>
            <a:fillRect/>
          </a:stretch>
        </p:blipFill>
        <p:spPr>
          <a:xfrm>
            <a:off x="4013585" y="0"/>
            <a:ext cx="8172730" cy="4552545"/>
          </a:xfrm>
          <a:prstGeom prst="rect">
            <a:avLst/>
          </a:prstGeom>
        </p:spPr>
      </p:pic>
    </p:spTree>
    <p:extLst>
      <p:ext uri="{BB962C8B-B14F-4D97-AF65-F5344CB8AC3E}">
        <p14:creationId xmlns:p14="http://schemas.microsoft.com/office/powerpoint/2010/main" val="2849378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a:xfrm>
            <a:off x="642257" y="634946"/>
            <a:ext cx="3690257" cy="1450757"/>
          </a:xfrm>
        </p:spPr>
        <p:txBody>
          <a:bodyPr>
            <a:normAutofit/>
          </a:bodyPr>
          <a:lstStyle/>
          <a:p>
            <a:r>
              <a:rPr lang="en-US" sz="3200" dirty="0"/>
              <a:t>Want more AI for language educators? Coming up:</a:t>
            </a:r>
            <a:endParaRPr lang="en-CA" sz="3200" dirty="0"/>
          </a:p>
        </p:txBody>
      </p:sp>
      <p:cxnSp>
        <p:nvCxnSpPr>
          <p:cNvPr id="14" name="Straight Connector 13">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500B117-2C63-6090-57F7-1B60157BA256}"/>
              </a:ext>
            </a:extLst>
          </p:cNvPr>
          <p:cNvPicPr>
            <a:picLocks noChangeAspect="1"/>
          </p:cNvPicPr>
          <p:nvPr/>
        </p:nvPicPr>
        <p:blipFill rotWithShape="1">
          <a:blip r:embed="rId3"/>
          <a:srcRect r="3" b="22705"/>
          <a:stretch/>
        </p:blipFill>
        <p:spPr>
          <a:xfrm>
            <a:off x="4738858" y="349139"/>
            <a:ext cx="6909801" cy="5519955"/>
          </a:xfrm>
          <a:prstGeom prst="rect">
            <a:avLst/>
          </a:prstGeom>
        </p:spPr>
      </p:pic>
      <p:sp>
        <p:nvSpPr>
          <p:cNvPr id="16" name="Rectangle 15">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B69EB70-2F28-2F16-061D-990F69D0B76B}"/>
              </a:ext>
            </a:extLst>
          </p:cNvPr>
          <p:cNvSpPr txBox="1"/>
          <p:nvPr/>
        </p:nvSpPr>
        <p:spPr>
          <a:xfrm>
            <a:off x="720797" y="2599600"/>
            <a:ext cx="3297530" cy="3416320"/>
          </a:xfrm>
          <a:prstGeom prst="rect">
            <a:avLst/>
          </a:prstGeom>
          <a:noFill/>
        </p:spPr>
        <p:txBody>
          <a:bodyPr wrap="square">
            <a:spAutoFit/>
          </a:bodyPr>
          <a:lstStyle/>
          <a:p>
            <a:r>
              <a:rPr lang="en-CA" sz="3600" b="1" dirty="0"/>
              <a:t>Apr 05, 2023 09:30 AM EDT</a:t>
            </a:r>
            <a:br>
              <a:rPr lang="en-CA" sz="3600" b="1" dirty="0"/>
            </a:br>
            <a:endParaRPr lang="en-CA" sz="3600" b="1" dirty="0"/>
          </a:p>
          <a:p>
            <a:r>
              <a:rPr lang="en-CA" sz="3600" b="1" dirty="0"/>
              <a:t>4 sessions</a:t>
            </a:r>
          </a:p>
          <a:p>
            <a:endParaRPr lang="en-CA" sz="3600" b="1" dirty="0"/>
          </a:p>
          <a:p>
            <a:r>
              <a:rPr lang="en-CA" sz="3600" b="1" dirty="0"/>
              <a:t>TESL Niagara </a:t>
            </a:r>
          </a:p>
        </p:txBody>
      </p:sp>
    </p:spTree>
    <p:extLst>
      <p:ext uri="{BB962C8B-B14F-4D97-AF65-F5344CB8AC3E}">
        <p14:creationId xmlns:p14="http://schemas.microsoft.com/office/powerpoint/2010/main" val="2140650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a:xfrm>
            <a:off x="633999" y="4550230"/>
            <a:ext cx="10909073" cy="957902"/>
          </a:xfrm>
        </p:spPr>
        <p:txBody>
          <a:bodyPr vert="horz" lIns="91440" tIns="45720" rIns="91440" bIns="45720" rtlCol="0" anchor="b">
            <a:normAutofit/>
          </a:bodyPr>
          <a:lstStyle/>
          <a:p>
            <a:pPr marL="0" marR="0">
              <a:spcAft>
                <a:spcPts val="800"/>
              </a:spcAft>
            </a:pPr>
            <a:r>
              <a:rPr lang="en-US" sz="6000" dirty="0">
                <a:solidFill>
                  <a:schemeClr val="tx1">
                    <a:lumMod val="85000"/>
                    <a:lumOff val="15000"/>
                  </a:schemeClr>
                </a:solidFill>
                <a:effectLst/>
              </a:rPr>
              <a:t>Solutions?</a:t>
            </a:r>
          </a:p>
        </p:txBody>
      </p:sp>
      <p:pic>
        <p:nvPicPr>
          <p:cNvPr id="9" name="Picture 8" descr="A person writing on a piece of paper&#10;&#10;Description automatically generated with medium confidence">
            <a:extLst>
              <a:ext uri="{FF2B5EF4-FFF2-40B4-BE49-F238E27FC236}">
                <a16:creationId xmlns:a16="http://schemas.microsoft.com/office/drawing/2014/main" id="{557A9A95-B1E5-DC7D-C6A5-615D0A9E2E9B}"/>
              </a:ext>
            </a:extLst>
          </p:cNvPr>
          <p:cNvPicPr>
            <a:picLocks noChangeAspect="1"/>
          </p:cNvPicPr>
          <p:nvPr/>
        </p:nvPicPr>
        <p:blipFill rotWithShape="1">
          <a:blip r:embed="rId3"/>
          <a:srcRect t="1122" r="-1" b="13156"/>
          <a:stretch/>
        </p:blipFill>
        <p:spPr>
          <a:xfrm>
            <a:off x="635457" y="640080"/>
            <a:ext cx="10916463" cy="3602736"/>
          </a:xfrm>
          <a:prstGeom prst="rect">
            <a:avLst/>
          </a:prstGeom>
        </p:spPr>
      </p:pic>
      <p:cxnSp>
        <p:nvCxnSpPr>
          <p:cNvPr id="20" name="!!Straight Connector">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72AA3638-0E9C-C0D0-E835-FE624EE95D78}"/>
              </a:ext>
            </a:extLst>
          </p:cNvPr>
          <p:cNvSpPr txBox="1"/>
          <p:nvPr/>
        </p:nvSpPr>
        <p:spPr>
          <a:xfrm>
            <a:off x="6802643" y="5925381"/>
            <a:ext cx="6092190" cy="461665"/>
          </a:xfrm>
          <a:prstGeom prst="rect">
            <a:avLst/>
          </a:prstGeom>
          <a:noFill/>
        </p:spPr>
        <p:txBody>
          <a:bodyPr wrap="square">
            <a:spAutoFit/>
          </a:bodyPr>
          <a:lstStyle/>
          <a:p>
            <a:r>
              <a:rPr lang="en-US" sz="2400" dirty="0"/>
              <a:t>Photo by Thought Catalog on </a:t>
            </a:r>
            <a:r>
              <a:rPr lang="en-US" sz="2400" dirty="0" err="1"/>
              <a:t>Unsplash</a:t>
            </a:r>
            <a:endParaRPr lang="en-CA" sz="2400" dirty="0"/>
          </a:p>
        </p:txBody>
      </p:sp>
    </p:spTree>
    <p:extLst>
      <p:ext uri="{BB962C8B-B14F-4D97-AF65-F5344CB8AC3E}">
        <p14:creationId xmlns:p14="http://schemas.microsoft.com/office/powerpoint/2010/main" val="300794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a:xfrm>
            <a:off x="436216" y="524060"/>
            <a:ext cx="7109461" cy="3566160"/>
          </a:xfrm>
          <a:solidFill>
            <a:schemeClr val="bg1"/>
          </a:solidFill>
        </p:spPr>
        <p:txBody>
          <a:bodyPr vert="horz" lIns="91440" tIns="45720" rIns="91440" bIns="45720" rtlCol="0" anchor="b">
            <a:normAutofit/>
          </a:bodyPr>
          <a:lstStyle/>
          <a:p>
            <a:pPr marL="0" marR="0">
              <a:spcAft>
                <a:spcPts val="800"/>
              </a:spcAft>
            </a:pPr>
            <a:r>
              <a:rPr lang="en-US" sz="5600" dirty="0">
                <a:solidFill>
                  <a:schemeClr val="tx1">
                    <a:lumMod val="85000"/>
                    <a:lumOff val="15000"/>
                  </a:schemeClr>
                </a:solidFill>
                <a:effectLst/>
              </a:rPr>
              <a:t>Are you considering using AI chat technologies in-class/</a:t>
            </a:r>
            <a:r>
              <a:rPr lang="en-US" sz="5600" dirty="0">
                <a:solidFill>
                  <a:schemeClr val="tx1">
                    <a:lumMod val="85000"/>
                    <a:lumOff val="15000"/>
                  </a:schemeClr>
                </a:solidFill>
              </a:rPr>
              <a:t>o</a:t>
            </a:r>
            <a:r>
              <a:rPr lang="en-US" sz="5600" dirty="0">
                <a:solidFill>
                  <a:schemeClr val="tx1">
                    <a:lumMod val="85000"/>
                    <a:lumOff val="15000"/>
                  </a:schemeClr>
                </a:solidFill>
                <a:effectLst/>
              </a:rPr>
              <a:t>n-line with your students? </a:t>
            </a:r>
          </a:p>
        </p:txBody>
      </p:sp>
      <p:sp>
        <p:nvSpPr>
          <p:cNvPr id="3" name="Content Placeholder 2">
            <a:extLst>
              <a:ext uri="{FF2B5EF4-FFF2-40B4-BE49-F238E27FC236}">
                <a16:creationId xmlns:a16="http://schemas.microsoft.com/office/drawing/2014/main" id="{F5E87EC5-6377-0D4A-4FD6-87B5CF995A1E}"/>
              </a:ext>
            </a:extLst>
          </p:cNvPr>
          <p:cNvSpPr>
            <a:spLocks noGrp="1"/>
          </p:cNvSpPr>
          <p:nvPr>
            <p:ph idx="1"/>
          </p:nvPr>
        </p:nvSpPr>
        <p:spPr>
          <a:xfrm>
            <a:off x="1100050" y="4645152"/>
            <a:ext cx="5534009" cy="1143000"/>
          </a:xfrm>
        </p:spPr>
        <p:txBody>
          <a:bodyPr vert="horz" lIns="91440" tIns="45720" rIns="91440" bIns="45720" rtlCol="0">
            <a:normAutofit/>
          </a:bodyPr>
          <a:lstStyle/>
          <a:p>
            <a:pPr marL="0" indent="0">
              <a:lnSpc>
                <a:spcPct val="100000"/>
              </a:lnSpc>
              <a:buNone/>
            </a:pPr>
            <a:r>
              <a:rPr lang="en-US" sz="2400" cap="all" spc="200">
                <a:solidFill>
                  <a:schemeClr val="tx1"/>
                </a:solidFill>
              </a:rPr>
              <a:t>YES  NO</a:t>
            </a:r>
          </a:p>
        </p:txBody>
      </p:sp>
      <p:pic>
        <p:nvPicPr>
          <p:cNvPr id="5" name="Graphic 4" descr="Clipboard Mixed outline">
            <a:extLst>
              <a:ext uri="{FF2B5EF4-FFF2-40B4-BE49-F238E27FC236}">
                <a16:creationId xmlns:a16="http://schemas.microsoft.com/office/drawing/2014/main" id="{1A61CC54-1FFA-6F3C-9EA9-D65AFF1AD4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5677" y="1243577"/>
            <a:ext cx="3841219" cy="3841219"/>
          </a:xfrm>
          <a:prstGeom prst="rect">
            <a:avLst/>
          </a:prstGeom>
        </p:spPr>
      </p:pic>
    </p:spTree>
    <p:extLst>
      <p:ext uri="{BB962C8B-B14F-4D97-AF65-F5344CB8AC3E}">
        <p14:creationId xmlns:p14="http://schemas.microsoft.com/office/powerpoint/2010/main" val="423383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p:txBody>
          <a:bodyPr/>
          <a:lstStyle/>
          <a:p>
            <a:r>
              <a:rPr lang="en-US" dirty="0"/>
              <a:t>Resources</a:t>
            </a:r>
            <a:endParaRPr lang="en-CA" dirty="0"/>
          </a:p>
        </p:txBody>
      </p:sp>
      <p:sp>
        <p:nvSpPr>
          <p:cNvPr id="3" name="Content Placeholder 2">
            <a:extLst>
              <a:ext uri="{FF2B5EF4-FFF2-40B4-BE49-F238E27FC236}">
                <a16:creationId xmlns:a16="http://schemas.microsoft.com/office/drawing/2014/main" id="{F5E87EC5-6377-0D4A-4FD6-87B5CF995A1E}"/>
              </a:ext>
            </a:extLst>
          </p:cNvPr>
          <p:cNvSpPr>
            <a:spLocks noGrp="1"/>
          </p:cNvSpPr>
          <p:nvPr>
            <p:ph idx="1"/>
          </p:nvPr>
        </p:nvSpPr>
        <p:spPr>
          <a:xfrm>
            <a:off x="228600" y="2108201"/>
            <a:ext cx="11963400" cy="4463196"/>
          </a:xfrm>
        </p:spPr>
        <p:txBody>
          <a:bodyPr>
            <a:normAutofit fontScale="47500" lnSpcReduction="20000"/>
          </a:bodyPr>
          <a:lstStyle/>
          <a:p>
            <a:r>
              <a:rPr lang="en-CA" sz="5900" dirty="0" err="1">
                <a:effectLst/>
                <a:latin typeface="Calibri" panose="020F0502020204030204" pitchFamily="34" charset="0"/>
                <a:ea typeface="Calibri" panose="020F0502020204030204" pitchFamily="34" charset="0"/>
                <a:cs typeface="Times New Roman" panose="02020603050405020304" pitchFamily="18" charset="0"/>
              </a:rPr>
              <a:t>Podcastle</a:t>
            </a:r>
            <a:r>
              <a:rPr lang="en-CA" sz="5900" dirty="0">
                <a:effectLst/>
                <a:latin typeface="Calibri" panose="020F0502020204030204" pitchFamily="34" charset="0"/>
                <a:ea typeface="Calibri" panose="020F0502020204030204" pitchFamily="34" charset="0"/>
                <a:cs typeface="Times New Roman" panose="02020603050405020304" pitchFamily="18" charset="0"/>
              </a:rPr>
              <a:t>: Makes computer based studio-quality recordings,  </a:t>
            </a:r>
            <a:r>
              <a:rPr lang="en-CA" sz="59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https://podcastle.ai</a:t>
            </a:r>
            <a:br>
              <a:rPr lang="en-CA" sz="5900" dirty="0">
                <a:effectLst/>
                <a:latin typeface="Calibri" panose="020F0502020204030204" pitchFamily="34" charset="0"/>
                <a:ea typeface="Calibri" panose="020F0502020204030204" pitchFamily="34" charset="0"/>
                <a:cs typeface="Times New Roman" panose="02020603050405020304" pitchFamily="18" charset="0"/>
              </a:rPr>
            </a:br>
            <a:r>
              <a:rPr lang="en-CA" sz="5900" dirty="0">
                <a:effectLst/>
                <a:latin typeface="Calibri" panose="020F0502020204030204" pitchFamily="34" charset="0"/>
                <a:ea typeface="Calibri" panose="020F0502020204030204" pitchFamily="34" charset="0"/>
                <a:cs typeface="Times New Roman" panose="02020603050405020304" pitchFamily="18" charset="0"/>
              </a:rPr>
              <a:t>   </a:t>
            </a:r>
            <a:br>
              <a:rPr lang="en-CA" sz="5900" dirty="0">
                <a:effectLst/>
                <a:latin typeface="Calibri" panose="020F0502020204030204" pitchFamily="34" charset="0"/>
                <a:ea typeface="Calibri" panose="020F0502020204030204" pitchFamily="34" charset="0"/>
                <a:cs typeface="Times New Roman" panose="02020603050405020304" pitchFamily="18" charset="0"/>
              </a:rPr>
            </a:br>
            <a:r>
              <a:rPr lang="en-CA" sz="5900" dirty="0" err="1">
                <a:effectLst/>
                <a:latin typeface="Calibri" panose="020F0502020204030204" pitchFamily="34" charset="0"/>
                <a:ea typeface="Calibri" panose="020F0502020204030204" pitchFamily="34" charset="0"/>
                <a:cs typeface="Times New Roman" panose="02020603050405020304" pitchFamily="18" charset="0"/>
              </a:rPr>
              <a:t>Vidyo</a:t>
            </a:r>
            <a:r>
              <a:rPr lang="en-CA" sz="5900" dirty="0">
                <a:effectLst/>
                <a:latin typeface="Calibri" panose="020F0502020204030204" pitchFamily="34" charset="0"/>
                <a:ea typeface="Calibri" panose="020F0502020204030204" pitchFamily="34" charset="0"/>
                <a:cs typeface="Times New Roman" panose="02020603050405020304" pitchFamily="18" charset="0"/>
              </a:rPr>
              <a:t>: Makes short-form videos from long-form content,  </a:t>
            </a:r>
            <a:r>
              <a:rPr lang="en-CA" sz="59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https://vidyo.ai</a:t>
            </a:r>
            <a:br>
              <a:rPr lang="en-CA" sz="5900" dirty="0">
                <a:effectLst/>
                <a:latin typeface="Calibri" panose="020F0502020204030204" pitchFamily="34" charset="0"/>
                <a:ea typeface="Calibri" panose="020F0502020204030204" pitchFamily="34" charset="0"/>
                <a:cs typeface="Times New Roman" panose="02020603050405020304" pitchFamily="18" charset="0"/>
              </a:rPr>
            </a:br>
            <a:r>
              <a:rPr lang="en-CA" sz="5900" dirty="0">
                <a:effectLst/>
                <a:latin typeface="Calibri" panose="020F0502020204030204" pitchFamily="34" charset="0"/>
                <a:ea typeface="Calibri" panose="020F0502020204030204" pitchFamily="34" charset="0"/>
                <a:cs typeface="Times New Roman" panose="02020603050405020304" pitchFamily="18" charset="0"/>
              </a:rPr>
              <a:t>   </a:t>
            </a:r>
            <a:br>
              <a:rPr lang="en-CA" sz="5900" dirty="0">
                <a:effectLst/>
                <a:latin typeface="Calibri" panose="020F0502020204030204" pitchFamily="34" charset="0"/>
                <a:ea typeface="Calibri" panose="020F0502020204030204" pitchFamily="34" charset="0"/>
                <a:cs typeface="Times New Roman" panose="02020603050405020304" pitchFamily="18" charset="0"/>
              </a:rPr>
            </a:br>
            <a:r>
              <a:rPr lang="en-CA" sz="5900" dirty="0">
                <a:effectLst/>
                <a:latin typeface="Calibri" panose="020F0502020204030204" pitchFamily="34" charset="0"/>
                <a:ea typeface="Calibri" panose="020F0502020204030204" pitchFamily="34" charset="0"/>
                <a:cs typeface="Times New Roman" panose="02020603050405020304" pitchFamily="18" charset="0"/>
              </a:rPr>
              <a:t>Maverick: Generates personalized videos at scale,  </a:t>
            </a:r>
            <a:r>
              <a:rPr lang="en-CA" sz="5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https://lnkd.in/eptCVijb</a:t>
            </a:r>
            <a:br>
              <a:rPr lang="en-CA" sz="5900" dirty="0">
                <a:effectLst/>
                <a:latin typeface="Calibri" panose="020F0502020204030204" pitchFamily="34" charset="0"/>
                <a:ea typeface="Calibri" panose="020F0502020204030204" pitchFamily="34" charset="0"/>
                <a:cs typeface="Times New Roman" panose="02020603050405020304" pitchFamily="18" charset="0"/>
              </a:rPr>
            </a:br>
            <a:r>
              <a:rPr lang="en-CA" sz="5900" dirty="0">
                <a:effectLst/>
                <a:latin typeface="Calibri" panose="020F0502020204030204" pitchFamily="34" charset="0"/>
                <a:ea typeface="Calibri" panose="020F0502020204030204" pitchFamily="34" charset="0"/>
                <a:cs typeface="Times New Roman" panose="02020603050405020304" pitchFamily="18" charset="0"/>
              </a:rPr>
              <a:t>   </a:t>
            </a:r>
            <a:br>
              <a:rPr lang="en-CA" sz="5900" dirty="0">
                <a:effectLst/>
                <a:latin typeface="Calibri" panose="020F0502020204030204" pitchFamily="34" charset="0"/>
                <a:ea typeface="Calibri" panose="020F0502020204030204" pitchFamily="34" charset="0"/>
                <a:cs typeface="Times New Roman" panose="02020603050405020304" pitchFamily="18" charset="0"/>
              </a:rPr>
            </a:br>
            <a:r>
              <a:rPr lang="en-CA" sz="5900" dirty="0" err="1">
                <a:effectLst/>
                <a:latin typeface="Calibri" panose="020F0502020204030204" pitchFamily="34" charset="0"/>
                <a:ea typeface="Calibri" panose="020F0502020204030204" pitchFamily="34" charset="0"/>
                <a:cs typeface="Times New Roman" panose="02020603050405020304" pitchFamily="18" charset="0"/>
              </a:rPr>
              <a:t>Soundraw</a:t>
            </a:r>
            <a:r>
              <a:rPr lang="en-CA" sz="5900" dirty="0">
                <a:effectLst/>
                <a:latin typeface="Calibri" panose="020F0502020204030204" pitchFamily="34" charset="0"/>
                <a:ea typeface="Calibri" panose="020F0502020204030204" pitchFamily="34" charset="0"/>
                <a:cs typeface="Times New Roman" panose="02020603050405020304" pitchFamily="18" charset="0"/>
              </a:rPr>
              <a:t>: Creating original music,   </a:t>
            </a:r>
            <a:r>
              <a:rPr lang="en-CA" sz="59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https://soundraw.io</a:t>
            </a:r>
            <a:br>
              <a:rPr lang="en-CA" sz="5900" dirty="0">
                <a:effectLst/>
                <a:latin typeface="Calibri" panose="020F0502020204030204" pitchFamily="34" charset="0"/>
                <a:ea typeface="Calibri" panose="020F0502020204030204" pitchFamily="34" charset="0"/>
                <a:cs typeface="Times New Roman" panose="02020603050405020304" pitchFamily="18" charset="0"/>
              </a:rPr>
            </a:br>
            <a:r>
              <a:rPr lang="en-CA" sz="5900" dirty="0">
                <a:effectLst/>
                <a:latin typeface="Calibri" panose="020F0502020204030204" pitchFamily="34" charset="0"/>
                <a:ea typeface="Calibri" panose="020F0502020204030204" pitchFamily="34" charset="0"/>
                <a:cs typeface="Times New Roman" panose="02020603050405020304" pitchFamily="18" charset="0"/>
              </a:rPr>
              <a:t>   </a:t>
            </a:r>
            <a:br>
              <a:rPr lang="en-CA" sz="5900" dirty="0">
                <a:effectLst/>
                <a:latin typeface="Calibri" panose="020F0502020204030204" pitchFamily="34" charset="0"/>
                <a:ea typeface="Calibri" panose="020F0502020204030204" pitchFamily="34" charset="0"/>
                <a:cs typeface="Times New Roman" panose="02020603050405020304" pitchFamily="18" charset="0"/>
              </a:rPr>
            </a:br>
            <a:r>
              <a:rPr lang="en-CA" sz="5900" dirty="0">
                <a:effectLst/>
                <a:latin typeface="Calibri" panose="020F0502020204030204" pitchFamily="34" charset="0"/>
                <a:ea typeface="Calibri" panose="020F0502020204030204" pitchFamily="34" charset="0"/>
                <a:cs typeface="Times New Roman" panose="02020603050405020304" pitchFamily="18" charset="0"/>
              </a:rPr>
              <a:t>Otter: Capturing and sharing insights from meetings,  </a:t>
            </a:r>
            <a:r>
              <a:rPr lang="en-CA" sz="59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https://otter.ai</a:t>
            </a:r>
            <a:endParaRPr lang="en-CA" sz="5900" dirty="0"/>
          </a:p>
        </p:txBody>
      </p:sp>
    </p:spTree>
    <p:extLst>
      <p:ext uri="{BB962C8B-B14F-4D97-AF65-F5344CB8AC3E}">
        <p14:creationId xmlns:p14="http://schemas.microsoft.com/office/powerpoint/2010/main" val="1119778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p:txBody>
          <a:bodyPr/>
          <a:lstStyle/>
          <a:p>
            <a:r>
              <a:rPr lang="en-US" dirty="0"/>
              <a:t>AI Tools</a:t>
            </a:r>
            <a:endParaRPr lang="en-CA" dirty="0"/>
          </a:p>
        </p:txBody>
      </p:sp>
      <p:sp>
        <p:nvSpPr>
          <p:cNvPr id="3" name="Content Placeholder 2">
            <a:extLst>
              <a:ext uri="{FF2B5EF4-FFF2-40B4-BE49-F238E27FC236}">
                <a16:creationId xmlns:a16="http://schemas.microsoft.com/office/drawing/2014/main" id="{F5E87EC5-6377-0D4A-4FD6-87B5CF995A1E}"/>
              </a:ext>
            </a:extLst>
          </p:cNvPr>
          <p:cNvSpPr>
            <a:spLocks noGrp="1"/>
          </p:cNvSpPr>
          <p:nvPr>
            <p:ph idx="1"/>
          </p:nvPr>
        </p:nvSpPr>
        <p:spPr>
          <a:xfrm>
            <a:off x="228600" y="2057400"/>
            <a:ext cx="14973300" cy="4983479"/>
          </a:xfrm>
        </p:spPr>
        <p:txBody>
          <a:bodyPr>
            <a:noAutofit/>
          </a:bodyPr>
          <a:lstStyle/>
          <a:p>
            <a:r>
              <a:rPr lang="en-CA" sz="2800" dirty="0" err="1">
                <a:effectLst/>
                <a:latin typeface="Calibri" panose="020F0502020204030204" pitchFamily="34" charset="0"/>
                <a:ea typeface="Calibri" panose="020F0502020204030204" pitchFamily="34" charset="0"/>
                <a:cs typeface="Times New Roman" panose="02020603050405020304" pitchFamily="18" charset="0"/>
              </a:rPr>
              <a:t>VoicePen</a:t>
            </a:r>
            <a:r>
              <a:rPr lang="en-CA" sz="2800" dirty="0">
                <a:effectLst/>
                <a:latin typeface="Calibri" panose="020F0502020204030204" pitchFamily="34" charset="0"/>
                <a:ea typeface="Calibri" panose="020F0502020204030204" pitchFamily="34" charset="0"/>
                <a:cs typeface="Times New Roman" panose="02020603050405020304" pitchFamily="18" charset="0"/>
              </a:rPr>
              <a:t> AI: Converts audio content into blog posts, using AI,  </a:t>
            </a:r>
            <a:r>
              <a:rPr lang="en-CA"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https://voicepen.ai</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err="1">
                <a:effectLst/>
                <a:latin typeface="Calibri" panose="020F0502020204030204" pitchFamily="34" charset="0"/>
                <a:ea typeface="Calibri" panose="020F0502020204030204" pitchFamily="34" charset="0"/>
                <a:cs typeface="Times New Roman" panose="02020603050405020304" pitchFamily="18" charset="0"/>
              </a:rPr>
              <a:t>Krisp</a:t>
            </a:r>
            <a:r>
              <a:rPr lang="en-CA" sz="2800" dirty="0">
                <a:effectLst/>
                <a:latin typeface="Calibri" panose="020F0502020204030204" pitchFamily="34" charset="0"/>
                <a:ea typeface="Calibri" panose="020F0502020204030204" pitchFamily="34" charset="0"/>
                <a:cs typeface="Times New Roman" panose="02020603050405020304" pitchFamily="18" charset="0"/>
              </a:rPr>
              <a:t>: Removes background voices, noises, and echo from calls,  </a:t>
            </a:r>
            <a:r>
              <a:rPr lang="en-CA"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https://krisp.ai</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err="1">
                <a:effectLst/>
                <a:latin typeface="Calibri" panose="020F0502020204030204" pitchFamily="34" charset="0"/>
                <a:ea typeface="Calibri" panose="020F0502020204030204" pitchFamily="34" charset="0"/>
                <a:cs typeface="Times New Roman" panose="02020603050405020304" pitchFamily="18" charset="0"/>
              </a:rPr>
              <a:t>Beatoven</a:t>
            </a:r>
            <a:r>
              <a:rPr lang="en-CA" sz="2800" dirty="0">
                <a:effectLst/>
                <a:latin typeface="Calibri" panose="020F0502020204030204" pitchFamily="34" charset="0"/>
                <a:ea typeface="Calibri" panose="020F0502020204030204" pitchFamily="34" charset="0"/>
                <a:cs typeface="Times New Roman" panose="02020603050405020304" pitchFamily="18" charset="0"/>
              </a:rPr>
              <a:t>: Creating custom royalty-free music,   </a:t>
            </a:r>
            <a:r>
              <a:rPr lang="en-CA"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https://www.beatoven.ai</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err="1">
                <a:effectLst/>
                <a:latin typeface="Calibri" panose="020F0502020204030204" pitchFamily="34" charset="0"/>
                <a:ea typeface="Calibri" panose="020F0502020204030204" pitchFamily="34" charset="0"/>
                <a:cs typeface="Times New Roman" panose="02020603050405020304" pitchFamily="18" charset="0"/>
              </a:rPr>
              <a:t>Cleanvoice</a:t>
            </a:r>
            <a:r>
              <a:rPr lang="en-CA" sz="2800" dirty="0">
                <a:effectLst/>
                <a:latin typeface="Calibri" panose="020F0502020204030204" pitchFamily="34" charset="0"/>
                <a:ea typeface="Calibri" panose="020F0502020204030204" pitchFamily="34" charset="0"/>
                <a:cs typeface="Times New Roman" panose="02020603050405020304" pitchFamily="18" charset="0"/>
              </a:rPr>
              <a:t>: Automatically edits podcast episodes,   </a:t>
            </a:r>
            <a:r>
              <a:rPr lang="en-CA"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https://cleanvoice.ai</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err="1">
                <a:effectLst/>
                <a:latin typeface="Calibri" panose="020F0502020204030204" pitchFamily="34" charset="0"/>
                <a:ea typeface="Calibri" panose="020F0502020204030204" pitchFamily="34" charset="0"/>
                <a:cs typeface="Times New Roman" panose="02020603050405020304" pitchFamily="18" charset="0"/>
              </a:rPr>
              <a:t>Podcastle</a:t>
            </a:r>
            <a:r>
              <a:rPr lang="en-CA" sz="2800" dirty="0">
                <a:effectLst/>
                <a:latin typeface="Calibri" panose="020F0502020204030204" pitchFamily="34" charset="0"/>
                <a:ea typeface="Calibri" panose="020F0502020204030204" pitchFamily="34" charset="0"/>
                <a:cs typeface="Times New Roman" panose="02020603050405020304" pitchFamily="18" charset="0"/>
              </a:rPr>
              <a:t>: Studio-quality recording from your computer,   </a:t>
            </a:r>
            <a:r>
              <a:rPr lang="en-CA"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https://podcastle.ai</a:t>
            </a:r>
            <a:endParaRPr lang="en-CA" sz="2800" dirty="0"/>
          </a:p>
        </p:txBody>
      </p:sp>
    </p:spTree>
    <p:extLst>
      <p:ext uri="{BB962C8B-B14F-4D97-AF65-F5344CB8AC3E}">
        <p14:creationId xmlns:p14="http://schemas.microsoft.com/office/powerpoint/2010/main" val="164037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p:txBody>
          <a:bodyPr/>
          <a:lstStyle/>
          <a:p>
            <a:r>
              <a:rPr lang="en-US" dirty="0"/>
              <a:t>AI Design Tools</a:t>
            </a:r>
            <a:endParaRPr lang="en-CA" dirty="0"/>
          </a:p>
        </p:txBody>
      </p:sp>
      <p:sp>
        <p:nvSpPr>
          <p:cNvPr id="3" name="Content Placeholder 2">
            <a:extLst>
              <a:ext uri="{FF2B5EF4-FFF2-40B4-BE49-F238E27FC236}">
                <a16:creationId xmlns:a16="http://schemas.microsoft.com/office/drawing/2014/main" id="{F5E87EC5-6377-0D4A-4FD6-87B5CF995A1E}"/>
              </a:ext>
            </a:extLst>
          </p:cNvPr>
          <p:cNvSpPr>
            <a:spLocks noGrp="1"/>
          </p:cNvSpPr>
          <p:nvPr>
            <p:ph idx="1"/>
          </p:nvPr>
        </p:nvSpPr>
        <p:spPr>
          <a:xfrm>
            <a:off x="228600" y="2108201"/>
            <a:ext cx="11963400" cy="4178299"/>
          </a:xfrm>
        </p:spPr>
        <p:txBody>
          <a:bodyPr>
            <a:normAutofit/>
          </a:bodyPr>
          <a:lstStyle/>
          <a:p>
            <a:r>
              <a:rPr lang="en-CA" sz="2800" dirty="0">
                <a:effectLst/>
                <a:latin typeface="Calibri" panose="020F0502020204030204" pitchFamily="34" charset="0"/>
                <a:ea typeface="Calibri" panose="020F0502020204030204" pitchFamily="34" charset="0"/>
                <a:cs typeface="Times New Roman" panose="02020603050405020304" pitchFamily="18" charset="0"/>
              </a:rPr>
              <a:t>Flair: Helps design branded content,    </a:t>
            </a:r>
            <a:r>
              <a:rPr lang="en-CA"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https://flair.ai</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err="1">
                <a:effectLst/>
                <a:latin typeface="Calibri" panose="020F0502020204030204" pitchFamily="34" charset="0"/>
                <a:ea typeface="Calibri" panose="020F0502020204030204" pitchFamily="34" charset="0"/>
                <a:cs typeface="Times New Roman" panose="02020603050405020304" pitchFamily="18" charset="0"/>
              </a:rPr>
              <a:t>Illustroke</a:t>
            </a:r>
            <a:r>
              <a:rPr lang="en-CA" sz="2800" dirty="0">
                <a:effectLst/>
                <a:latin typeface="Calibri" panose="020F0502020204030204" pitchFamily="34" charset="0"/>
                <a:ea typeface="Calibri" panose="020F0502020204030204" pitchFamily="34" charset="0"/>
                <a:cs typeface="Times New Roman" panose="02020603050405020304" pitchFamily="18" charset="0"/>
              </a:rPr>
              <a:t>: Creates vector images from text prompts,   </a:t>
            </a:r>
            <a:r>
              <a:rPr lang="en-CA"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https://illustroke.com</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err="1">
                <a:effectLst/>
                <a:latin typeface="Calibri" panose="020F0502020204030204" pitchFamily="34" charset="0"/>
                <a:ea typeface="Calibri" panose="020F0502020204030204" pitchFamily="34" charset="0"/>
                <a:cs typeface="Times New Roman" panose="02020603050405020304" pitchFamily="18" charset="0"/>
              </a:rPr>
              <a:t>Stockimg</a:t>
            </a:r>
            <a:r>
              <a:rPr lang="en-CA" sz="2800" dirty="0">
                <a:effectLst/>
                <a:latin typeface="Calibri" panose="020F0502020204030204" pitchFamily="34" charset="0"/>
                <a:ea typeface="Calibri" panose="020F0502020204030204" pitchFamily="34" charset="0"/>
                <a:cs typeface="Times New Roman" panose="02020603050405020304" pitchFamily="18" charset="0"/>
              </a:rPr>
              <a:t>: Generates the perfect stock photo</a:t>
            </a:r>
            <a:r>
              <a:rPr lang="en-CA" sz="2800" dirty="0">
                <a:latin typeface="Calibri" panose="020F0502020204030204" pitchFamily="34" charset="0"/>
                <a:ea typeface="Calibri" panose="020F0502020204030204" pitchFamily="34" charset="0"/>
                <a:cs typeface="Times New Roman" panose="02020603050405020304" pitchFamily="18" charset="0"/>
              </a:rPr>
              <a:t>,</a:t>
            </a: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r>
              <a:rPr lang="en-CA"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https://stockimg.ai</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err="1">
                <a:effectLst/>
                <a:latin typeface="Calibri" panose="020F0502020204030204" pitchFamily="34" charset="0"/>
                <a:ea typeface="Calibri" panose="020F0502020204030204" pitchFamily="34" charset="0"/>
                <a:cs typeface="Times New Roman" panose="02020603050405020304" pitchFamily="18" charset="0"/>
              </a:rPr>
              <a:t>Looka</a:t>
            </a:r>
            <a:r>
              <a:rPr lang="en-CA" sz="2800" dirty="0">
                <a:effectLst/>
                <a:latin typeface="Calibri" panose="020F0502020204030204" pitchFamily="34" charset="0"/>
                <a:ea typeface="Calibri" panose="020F0502020204030204" pitchFamily="34" charset="0"/>
                <a:cs typeface="Times New Roman" panose="02020603050405020304" pitchFamily="18" charset="0"/>
              </a:rPr>
              <a:t>: AI tool for designing your brand,    </a:t>
            </a:r>
            <a:r>
              <a:rPr lang="en-CA"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https://looka.com</a:t>
            </a: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p>
          <a:p>
            <a:r>
              <a:rPr lang="en-CA" sz="2800" dirty="0">
                <a:latin typeface="Calibri" panose="020F0502020204030204" pitchFamily="34" charset="0"/>
                <a:cs typeface="Times New Roman" panose="02020603050405020304" pitchFamily="18" charset="0"/>
              </a:rPr>
              <a:t>DALL-E2: Creates realistic images &amp; art, </a:t>
            </a:r>
            <a:r>
              <a:rPr lang="en-CA" sz="2800" dirty="0">
                <a:latin typeface="Calibri" panose="020F0502020204030204" pitchFamily="34" charset="0"/>
                <a:cs typeface="Times New Roman" panose="02020603050405020304" pitchFamily="18" charset="0"/>
                <a:hlinkClick r:id="rId3"/>
              </a:rPr>
              <a:t>https://openai.com/product/dall-e-2</a:t>
            </a:r>
            <a:endParaRPr lang="en-CA" sz="2800" dirty="0">
              <a:latin typeface="Calibri" panose="020F0502020204030204" pitchFamily="34" charset="0"/>
              <a:cs typeface="Times New Roman" panose="02020603050405020304" pitchFamily="18" charset="0"/>
            </a:endParaRPr>
          </a:p>
          <a:p>
            <a:endParaRPr lang="en-US" sz="3600" dirty="0">
              <a:latin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232640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p:txBody>
          <a:bodyPr/>
          <a:lstStyle/>
          <a:p>
            <a:r>
              <a:rPr lang="en-US" dirty="0"/>
              <a:t>Resources</a:t>
            </a:r>
            <a:endParaRPr lang="en-CA" dirty="0"/>
          </a:p>
        </p:txBody>
      </p:sp>
      <p:sp>
        <p:nvSpPr>
          <p:cNvPr id="3" name="Content Placeholder 2">
            <a:extLst>
              <a:ext uri="{FF2B5EF4-FFF2-40B4-BE49-F238E27FC236}">
                <a16:creationId xmlns:a16="http://schemas.microsoft.com/office/drawing/2014/main" id="{F5E87EC5-6377-0D4A-4FD6-87B5CF995A1E}"/>
              </a:ext>
            </a:extLst>
          </p:cNvPr>
          <p:cNvSpPr>
            <a:spLocks noGrp="1"/>
          </p:cNvSpPr>
          <p:nvPr>
            <p:ph idx="1"/>
          </p:nvPr>
        </p:nvSpPr>
        <p:spPr>
          <a:xfrm>
            <a:off x="228600" y="2108201"/>
            <a:ext cx="11963400" cy="4178299"/>
          </a:xfrm>
        </p:spPr>
        <p:txBody>
          <a:bodyPr>
            <a:normAutofit/>
          </a:bodyPr>
          <a:lstStyle/>
          <a:p>
            <a:r>
              <a:rPr lang="en-CA" sz="2800" dirty="0">
                <a:effectLst/>
                <a:latin typeface="Calibri" panose="020F0502020204030204" pitchFamily="34" charset="0"/>
                <a:ea typeface="Calibri" panose="020F0502020204030204" pitchFamily="34" charset="0"/>
                <a:cs typeface="Times New Roman" panose="02020603050405020304" pitchFamily="18" charset="0"/>
              </a:rPr>
              <a:t>Ledger Survey,    </a:t>
            </a:r>
            <a:r>
              <a:rPr lang="en-CA"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https://tinyurl.com/2p97krpx</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r>
              <a:rPr lang="en-CA" sz="2800" dirty="0">
                <a:effectLst/>
                <a:latin typeface="Calibri" panose="020F0502020204030204" pitchFamily="34" charset="0"/>
                <a:ea typeface="Calibri" panose="020F0502020204030204" pitchFamily="34" charset="0"/>
                <a:cs typeface="Times New Roman" panose="02020603050405020304" pitchFamily="18" charset="0"/>
              </a:rPr>
              <a:t>   </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p:txBody>
      </p:sp>
    </p:spTree>
    <p:extLst>
      <p:ext uri="{BB962C8B-B14F-4D97-AF65-F5344CB8AC3E}">
        <p14:creationId xmlns:p14="http://schemas.microsoft.com/office/powerpoint/2010/main" val="979741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p:txBody>
          <a:bodyPr/>
          <a:lstStyle/>
          <a:p>
            <a:r>
              <a:rPr lang="en-US" dirty="0"/>
              <a:t>Detection Tools</a:t>
            </a:r>
            <a:endParaRPr lang="en-CA" dirty="0"/>
          </a:p>
        </p:txBody>
      </p:sp>
      <p:sp>
        <p:nvSpPr>
          <p:cNvPr id="3" name="Content Placeholder 2">
            <a:extLst>
              <a:ext uri="{FF2B5EF4-FFF2-40B4-BE49-F238E27FC236}">
                <a16:creationId xmlns:a16="http://schemas.microsoft.com/office/drawing/2014/main" id="{F5E87EC5-6377-0D4A-4FD6-87B5CF995A1E}"/>
              </a:ext>
            </a:extLst>
          </p:cNvPr>
          <p:cNvSpPr>
            <a:spLocks noGrp="1"/>
          </p:cNvSpPr>
          <p:nvPr>
            <p:ph idx="1"/>
          </p:nvPr>
        </p:nvSpPr>
        <p:spPr>
          <a:xfrm>
            <a:off x="228600" y="2108201"/>
            <a:ext cx="11963400" cy="4178299"/>
          </a:xfrm>
        </p:spPr>
        <p:txBody>
          <a:bodyPr>
            <a:normAutofit/>
          </a:bodyPr>
          <a:lstStyle/>
          <a:p>
            <a:pPr marL="0" indent="0">
              <a:spcBef>
                <a:spcPts val="600"/>
              </a:spcBef>
              <a:buNone/>
            </a:pPr>
            <a:r>
              <a:rPr lang="en-CA" sz="2800" dirty="0">
                <a:effectLst/>
                <a:latin typeface="Calibri" panose="020F0502020204030204" pitchFamily="34" charset="0"/>
                <a:ea typeface="Calibri" panose="020F0502020204030204" pitchFamily="34" charset="0"/>
                <a:cs typeface="Times New Roman" panose="02020603050405020304" pitchFamily="18" charset="0"/>
              </a:rPr>
              <a:t>Content at </a:t>
            </a:r>
            <a:r>
              <a:rPr lang="en-CA" sz="2800" dirty="0">
                <a:latin typeface="Calibri" panose="020F0502020204030204" pitchFamily="34" charset="0"/>
                <a:ea typeface="Calibri" panose="020F0502020204030204" pitchFamily="34" charset="0"/>
                <a:cs typeface="Times New Roman" panose="02020603050405020304" pitchFamily="18" charset="0"/>
              </a:rPr>
              <a:t>Scale, </a:t>
            </a:r>
            <a:r>
              <a:rPr lang="en-CA" sz="2800" dirty="0">
                <a:latin typeface="Calibri" panose="020F0502020204030204" pitchFamily="34" charset="0"/>
                <a:ea typeface="Calibri" panose="020F0502020204030204" pitchFamily="34" charset="0"/>
                <a:cs typeface="Times New Roman" panose="02020603050405020304" pitchFamily="18" charset="0"/>
                <a:hlinkClick r:id="rId3"/>
              </a:rPr>
              <a:t>https://contentatscale.ai/ai-content-detector</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None/>
            </a:pPr>
            <a:r>
              <a:rPr lang="en-CA" sz="2800" dirty="0">
                <a:latin typeface="Calibri" panose="020F0502020204030204" pitchFamily="34" charset="0"/>
                <a:ea typeface="Calibri" panose="020F0502020204030204" pitchFamily="34" charset="0"/>
                <a:cs typeface="Times New Roman" panose="02020603050405020304" pitchFamily="18" charset="0"/>
              </a:rPr>
              <a:t>Draft &amp; Goal, </a:t>
            </a:r>
            <a:r>
              <a:rPr lang="en-CA" sz="2800" dirty="0">
                <a:latin typeface="Calibri" panose="020F0502020204030204" pitchFamily="34" charset="0"/>
                <a:ea typeface="Calibri" panose="020F0502020204030204" pitchFamily="34" charset="0"/>
                <a:cs typeface="Times New Roman" panose="02020603050405020304" pitchFamily="18" charset="0"/>
                <a:hlinkClick r:id="rId4"/>
              </a:rPr>
              <a:t>https://detector.dng.ai</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None/>
            </a:pPr>
            <a:r>
              <a:rPr lang="en-CA" sz="2800" dirty="0" err="1">
                <a:latin typeface="Calibri" panose="020F0502020204030204" pitchFamily="34" charset="0"/>
                <a:ea typeface="Calibri" panose="020F0502020204030204" pitchFamily="34" charset="0"/>
                <a:cs typeface="Times New Roman" panose="02020603050405020304" pitchFamily="18" charset="0"/>
              </a:rPr>
              <a:t>ZeroGPT</a:t>
            </a:r>
            <a:r>
              <a:rPr lang="en-CA" sz="2800" dirty="0">
                <a:latin typeface="Calibri" panose="020F0502020204030204" pitchFamily="34" charset="0"/>
                <a:ea typeface="Calibri" panose="020F0502020204030204" pitchFamily="34" charset="0"/>
                <a:cs typeface="Times New Roman" panose="02020603050405020304" pitchFamily="18" charset="0"/>
              </a:rPr>
              <a:t>,    </a:t>
            </a:r>
            <a:r>
              <a:rPr lang="en-CA"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https://www.zerogpt.com</a:t>
            </a:r>
          </a:p>
          <a:p>
            <a:pPr marL="0" indent="0">
              <a:buNone/>
            </a:pPr>
            <a:endParaRPr lang="en-CA" sz="2800" dirty="0">
              <a:latin typeface="Calibri" panose="020F0502020204030204" pitchFamily="34" charset="0"/>
              <a:ea typeface="Calibri" panose="020F0502020204030204" pitchFamily="34" charset="0"/>
              <a:cs typeface="Times New Roman" panose="02020603050405020304" pitchFamily="18" charset="0"/>
            </a:endParaRPr>
          </a:p>
          <a:p>
            <a:br>
              <a:rPr lang="en-CA" sz="28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p:txBody>
      </p:sp>
    </p:spTree>
    <p:extLst>
      <p:ext uri="{BB962C8B-B14F-4D97-AF65-F5344CB8AC3E}">
        <p14:creationId xmlns:p14="http://schemas.microsoft.com/office/powerpoint/2010/main" val="2644547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p:txBody>
          <a:bodyPr/>
          <a:lstStyle/>
          <a:p>
            <a:r>
              <a:rPr lang="en-US" dirty="0"/>
              <a:t>Plug-ins (Extensions)</a:t>
            </a:r>
            <a:endParaRPr lang="en-CA" dirty="0"/>
          </a:p>
        </p:txBody>
      </p:sp>
      <p:sp>
        <p:nvSpPr>
          <p:cNvPr id="3" name="Content Placeholder 2">
            <a:extLst>
              <a:ext uri="{FF2B5EF4-FFF2-40B4-BE49-F238E27FC236}">
                <a16:creationId xmlns:a16="http://schemas.microsoft.com/office/drawing/2014/main" id="{F5E87EC5-6377-0D4A-4FD6-87B5CF995A1E}"/>
              </a:ext>
            </a:extLst>
          </p:cNvPr>
          <p:cNvSpPr>
            <a:spLocks noGrp="1"/>
          </p:cNvSpPr>
          <p:nvPr>
            <p:ph idx="1"/>
          </p:nvPr>
        </p:nvSpPr>
        <p:spPr>
          <a:xfrm>
            <a:off x="704674" y="2108201"/>
            <a:ext cx="11487325" cy="3797649"/>
          </a:xfrm>
        </p:spPr>
        <p:txBody>
          <a:bodyPr>
            <a:normAutofit/>
          </a:bodyPr>
          <a:lstStyle/>
          <a:p>
            <a:pPr marL="0" indent="0">
              <a:spcBef>
                <a:spcPts val="600"/>
              </a:spcBef>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ChatGPT Writer - </a:t>
            </a:r>
            <a:r>
              <a:rPr lang="en-US" sz="2800" dirty="0">
                <a:effectLst/>
                <a:latin typeface="Calibri" panose="020F0502020204030204" pitchFamily="34" charset="0"/>
                <a:ea typeface="Calibri" panose="020F0502020204030204" pitchFamily="34" charset="0"/>
                <a:cs typeface="Times New Roman" panose="02020603050405020304" pitchFamily="18" charset="0"/>
                <a:hlinkClick r:id="rId3"/>
              </a:rPr>
              <a:t>https://chatgptwriter.ai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ChatGPT for search engines - </a:t>
            </a:r>
            <a:r>
              <a:rPr lang="en-US" sz="2800" dirty="0">
                <a:effectLst/>
                <a:latin typeface="Calibri" panose="020F0502020204030204" pitchFamily="34" charset="0"/>
                <a:ea typeface="Calibri" panose="020F0502020204030204" pitchFamily="34" charset="0"/>
                <a:cs typeface="Times New Roman" panose="02020603050405020304" pitchFamily="18" charset="0"/>
                <a:hlinkClick r:id="rId4"/>
              </a:rPr>
              <a:t>https://chatonai.org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Promptheus - </a:t>
            </a:r>
            <a:r>
              <a:rPr lang="en-US" sz="2800" dirty="0">
                <a:effectLst/>
                <a:latin typeface="Calibri" panose="020F0502020204030204" pitchFamily="34" charset="0"/>
                <a:ea typeface="Calibri" panose="020F0502020204030204" pitchFamily="34" charset="0"/>
                <a:cs typeface="Times New Roman" panose="02020603050405020304" pitchFamily="18" charset="0"/>
                <a:hlinkClick r:id="rId5"/>
              </a:rPr>
              <a:t>https://tinyurl.com/5n856yxf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YouTube Summary - </a:t>
            </a:r>
            <a:r>
              <a:rPr lang="en-US" sz="2800" dirty="0">
                <a:effectLst/>
                <a:latin typeface="Calibri" panose="020F0502020204030204" pitchFamily="34" charset="0"/>
                <a:ea typeface="Calibri" panose="020F0502020204030204" pitchFamily="34" charset="0"/>
                <a:cs typeface="Times New Roman" panose="02020603050405020304" pitchFamily="18" charset="0"/>
                <a:hlinkClick r:id="rId6"/>
              </a:rPr>
              <a:t>https://tinyurl.com/2f7rdwv3</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600"/>
              </a:spcBef>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WebChatGPT - </a:t>
            </a:r>
            <a:r>
              <a:rPr lang="en-US" sz="2800" dirty="0">
                <a:effectLst/>
                <a:latin typeface="Calibri" panose="020F0502020204030204" pitchFamily="34" charset="0"/>
                <a:ea typeface="Calibri" panose="020F0502020204030204" pitchFamily="34" charset="0"/>
                <a:cs typeface="Times New Roman" panose="02020603050405020304" pitchFamily="18" charset="0"/>
                <a:hlinkClick r:id="rId7"/>
              </a:rPr>
              <a:t>https://tinyurl.com/yt38kzju</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br>
              <a:rPr lang="en-CA" sz="28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p:txBody>
      </p:sp>
    </p:spTree>
    <p:extLst>
      <p:ext uri="{BB962C8B-B14F-4D97-AF65-F5344CB8AC3E}">
        <p14:creationId xmlns:p14="http://schemas.microsoft.com/office/powerpoint/2010/main" val="956596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Unanswered questions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3977276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1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1"/>
            <a:ext cx="10058400" cy="964783"/>
          </a:xfrm>
        </p:spPr>
        <p:txBody>
          <a:bodyPr/>
          <a:lstStyle/>
          <a:p>
            <a:r>
              <a:rPr lang="en-US" dirty="0"/>
              <a:t>How to define academic integrity? Do drone/UAV flyers qualify as pilots? Do high-flying prompt whisperers qualify as scholars?</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97280" y="3429000"/>
            <a:ext cx="10058400" cy="145075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Yes, redefining academic integrity may be one of the first issues that our profession may have to examine in this turbulent time.  </a:t>
            </a:r>
            <a:endParaRPr lang="en-CA" sz="2400" b="1" dirty="0"/>
          </a:p>
        </p:txBody>
      </p:sp>
    </p:spTree>
    <p:extLst>
      <p:ext uri="{BB962C8B-B14F-4D97-AF65-F5344CB8AC3E}">
        <p14:creationId xmlns:p14="http://schemas.microsoft.com/office/powerpoint/2010/main" val="515429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2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694960"/>
          </a:xfrm>
        </p:spPr>
        <p:txBody>
          <a:bodyPr/>
          <a:lstStyle/>
          <a:p>
            <a:r>
              <a:rPr lang="en-US" dirty="0"/>
              <a:t>Do you think use of ChatGPT will give rise to '</a:t>
            </a:r>
            <a:r>
              <a:rPr lang="en-US" dirty="0" err="1"/>
              <a:t>plagarism</a:t>
            </a:r>
            <a:r>
              <a:rPr lang="en-US" dirty="0"/>
              <a:t>'?.</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45075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Yes, I think the attempts at plagiarism are increasing as these tools make generating all sorts of text responses too easy.  It is our duty as educators to learn these technologies intimately to know how we can identify, communicate and prevent plagiarized submissions. </a:t>
            </a:r>
            <a:endParaRPr lang="en-CA" sz="2400" b="1" dirty="0"/>
          </a:p>
        </p:txBody>
      </p:sp>
    </p:spTree>
    <p:extLst>
      <p:ext uri="{BB962C8B-B14F-4D97-AF65-F5344CB8AC3E}">
        <p14:creationId xmlns:p14="http://schemas.microsoft.com/office/powerpoint/2010/main" val="4082976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3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694960"/>
          </a:xfrm>
        </p:spPr>
        <p:txBody>
          <a:bodyPr/>
          <a:lstStyle/>
          <a:p>
            <a:r>
              <a:rPr lang="en-US" dirty="0"/>
              <a:t>Can Chat GPT be used for teaching CLB 1-4 learners?</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45075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Yes, it can be if LINC educators learn these technologies intimately to know how we can shape out learning objects to appropriate levels. . </a:t>
            </a:r>
            <a:endParaRPr lang="en-CA" sz="2400" b="1" dirty="0"/>
          </a:p>
        </p:txBody>
      </p:sp>
    </p:spTree>
    <p:extLst>
      <p:ext uri="{BB962C8B-B14F-4D97-AF65-F5344CB8AC3E}">
        <p14:creationId xmlns:p14="http://schemas.microsoft.com/office/powerpoint/2010/main" val="27074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97F7-E2D7-C90E-57BB-0CDDD2DD7C0D}"/>
              </a:ext>
            </a:extLst>
          </p:cNvPr>
          <p:cNvSpPr>
            <a:spLocks noGrp="1"/>
          </p:cNvSpPr>
          <p:nvPr>
            <p:ph type="title"/>
          </p:nvPr>
        </p:nvSpPr>
        <p:spPr>
          <a:xfrm>
            <a:off x="534572" y="286603"/>
            <a:ext cx="10621108" cy="1450757"/>
          </a:xfrm>
        </p:spPr>
        <p:txBody>
          <a:bodyPr/>
          <a:lstStyle/>
          <a:p>
            <a:r>
              <a:rPr lang="en-US" dirty="0"/>
              <a:t>Craze?</a:t>
            </a:r>
            <a:endParaRPr lang="en-CA" dirty="0"/>
          </a:p>
        </p:txBody>
      </p:sp>
      <p:pic>
        <p:nvPicPr>
          <p:cNvPr id="7" name="Content Placeholder 6" descr="A group of people dancing&#10;&#10;Description automatically generated with medium confidence">
            <a:extLst>
              <a:ext uri="{FF2B5EF4-FFF2-40B4-BE49-F238E27FC236}">
                <a16:creationId xmlns:a16="http://schemas.microsoft.com/office/drawing/2014/main" id="{F459D42E-0FB0-1A8D-3B96-0D3376DA914F}"/>
              </a:ext>
            </a:extLst>
          </p:cNvPr>
          <p:cNvPicPr>
            <a:picLocks noGrp="1" noChangeAspect="1"/>
          </p:cNvPicPr>
          <p:nvPr>
            <p:ph idx="1"/>
          </p:nvPr>
        </p:nvPicPr>
        <p:blipFill>
          <a:blip r:embed="rId3"/>
          <a:stretch>
            <a:fillRect/>
          </a:stretch>
        </p:blipFill>
        <p:spPr>
          <a:xfrm>
            <a:off x="2750441" y="2375655"/>
            <a:ext cx="6691118" cy="3760788"/>
          </a:xfrm>
        </p:spPr>
      </p:pic>
      <p:pic>
        <p:nvPicPr>
          <p:cNvPr id="5" name="Picture 4">
            <a:extLst>
              <a:ext uri="{FF2B5EF4-FFF2-40B4-BE49-F238E27FC236}">
                <a16:creationId xmlns:a16="http://schemas.microsoft.com/office/drawing/2014/main" id="{77145244-0462-314B-D023-832F080B0BE0}"/>
              </a:ext>
            </a:extLst>
          </p:cNvPr>
          <p:cNvPicPr>
            <a:picLocks noChangeAspect="1"/>
          </p:cNvPicPr>
          <p:nvPr/>
        </p:nvPicPr>
        <p:blipFill>
          <a:blip r:embed="rId4"/>
          <a:stretch>
            <a:fillRect/>
          </a:stretch>
        </p:blipFill>
        <p:spPr>
          <a:xfrm>
            <a:off x="2255220" y="0"/>
            <a:ext cx="7742519" cy="6377831"/>
          </a:xfrm>
          <a:prstGeom prst="rect">
            <a:avLst/>
          </a:prstGeom>
          <a:ln>
            <a:solidFill>
              <a:schemeClr val="tx1"/>
            </a:solidFill>
          </a:ln>
        </p:spPr>
      </p:pic>
    </p:spTree>
    <p:extLst>
      <p:ext uri="{BB962C8B-B14F-4D97-AF65-F5344CB8AC3E}">
        <p14:creationId xmlns:p14="http://schemas.microsoft.com/office/powerpoint/2010/main" val="233826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4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694960"/>
          </a:xfrm>
        </p:spPr>
        <p:txBody>
          <a:bodyPr/>
          <a:lstStyle/>
          <a:p>
            <a:r>
              <a:rPr lang="en-US" dirty="0"/>
              <a:t>Can you ask ChatGPT to use different spelling i.e. American, British, Canadian?</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45075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Yes, you can. </a:t>
            </a:r>
            <a:endParaRPr lang="en-CA" sz="2400" b="1" dirty="0"/>
          </a:p>
        </p:txBody>
      </p:sp>
    </p:spTree>
    <p:extLst>
      <p:ext uri="{BB962C8B-B14F-4D97-AF65-F5344CB8AC3E}">
        <p14:creationId xmlns:p14="http://schemas.microsoft.com/office/powerpoint/2010/main" val="4128002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5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694960"/>
          </a:xfrm>
        </p:spPr>
        <p:txBody>
          <a:bodyPr/>
          <a:lstStyle/>
          <a:p>
            <a:r>
              <a:rPr lang="en-US" dirty="0"/>
              <a:t>Will we have access to this slideshow?</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45075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Yes, you do , if you are reading this! </a:t>
            </a:r>
            <a:endParaRPr lang="en-CA" sz="2400" b="1" dirty="0"/>
          </a:p>
        </p:txBody>
      </p:sp>
    </p:spTree>
    <p:extLst>
      <p:ext uri="{BB962C8B-B14F-4D97-AF65-F5344CB8AC3E}">
        <p14:creationId xmlns:p14="http://schemas.microsoft.com/office/powerpoint/2010/main" val="1626074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6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694960"/>
          </a:xfrm>
        </p:spPr>
        <p:txBody>
          <a:bodyPr/>
          <a:lstStyle/>
          <a:p>
            <a:r>
              <a:rPr lang="en-US" dirty="0"/>
              <a:t>Are the Plug ins links included in this slideshow?</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45075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Yes, they are – in the resources at the end. </a:t>
            </a:r>
            <a:endParaRPr lang="en-CA" sz="2400" b="1" dirty="0"/>
          </a:p>
        </p:txBody>
      </p:sp>
    </p:spTree>
    <p:extLst>
      <p:ext uri="{BB962C8B-B14F-4D97-AF65-F5344CB8AC3E}">
        <p14:creationId xmlns:p14="http://schemas.microsoft.com/office/powerpoint/2010/main" val="3121680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7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694960"/>
          </a:xfrm>
        </p:spPr>
        <p:txBody>
          <a:bodyPr>
            <a:normAutofit fontScale="92500" lnSpcReduction="10000"/>
          </a:bodyPr>
          <a:lstStyle/>
          <a:p>
            <a:r>
              <a:rPr lang="en-US" dirty="0"/>
              <a:t>What program can I install on my computer to detect if a learner has used Chat GPT on a writing assignment?</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45075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Do not install software, use the freely available web pages listed in the resources of this PPT.</a:t>
            </a:r>
            <a:endParaRPr lang="en-CA" sz="2400" b="1" dirty="0"/>
          </a:p>
        </p:txBody>
      </p:sp>
    </p:spTree>
    <p:extLst>
      <p:ext uri="{BB962C8B-B14F-4D97-AF65-F5344CB8AC3E}">
        <p14:creationId xmlns:p14="http://schemas.microsoft.com/office/powerpoint/2010/main" val="2523260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8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694960"/>
          </a:xfrm>
        </p:spPr>
        <p:txBody>
          <a:bodyPr>
            <a:normAutofit/>
          </a:bodyPr>
          <a:lstStyle/>
          <a:p>
            <a:r>
              <a:rPr lang="en-US" dirty="0"/>
              <a:t>We’re talking about how TEACHERS will use this - How do you think ADMIN will use it?</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45075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Administrators have a myriad of options to make their tasks more efficient.  This can include communications, reports, recommendations, lists, and any other administrative documents. </a:t>
            </a:r>
            <a:endParaRPr lang="en-CA" sz="2400" b="1" dirty="0"/>
          </a:p>
        </p:txBody>
      </p:sp>
    </p:spTree>
    <p:extLst>
      <p:ext uri="{BB962C8B-B14F-4D97-AF65-F5344CB8AC3E}">
        <p14:creationId xmlns:p14="http://schemas.microsoft.com/office/powerpoint/2010/main" val="2452757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9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694960"/>
          </a:xfrm>
        </p:spPr>
        <p:txBody>
          <a:bodyPr>
            <a:normAutofit/>
          </a:bodyPr>
          <a:lstStyle/>
          <a:p>
            <a:r>
              <a:rPr lang="en-US" dirty="0"/>
              <a:t>is it considered assistive technology for learning disabilities</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45075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AI can certainly be assistive as it can provide information.   At this time, I am sure that software developers are creating enhancements on their apps and programs utilizing the ChatGPT AI.  As for the tool itself, ChatGPT, one of the plug-ins introduced at this session allowed users to speak prompts rather than typing them.  This is an example of a step towards digital  accessibility. </a:t>
            </a:r>
            <a:endParaRPr lang="en-CA" sz="2400" b="1" dirty="0"/>
          </a:p>
        </p:txBody>
      </p:sp>
    </p:spTree>
    <p:extLst>
      <p:ext uri="{BB962C8B-B14F-4D97-AF65-F5344CB8AC3E}">
        <p14:creationId xmlns:p14="http://schemas.microsoft.com/office/powerpoint/2010/main" val="1243656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10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694960"/>
          </a:xfrm>
        </p:spPr>
        <p:txBody>
          <a:bodyPr>
            <a:normAutofit/>
          </a:bodyPr>
          <a:lstStyle/>
          <a:p>
            <a:r>
              <a:rPr lang="en-US" dirty="0"/>
              <a:t>If we use </a:t>
            </a:r>
            <a:r>
              <a:rPr lang="en-US" dirty="0" err="1"/>
              <a:t>Chatgpt</a:t>
            </a:r>
            <a:r>
              <a:rPr lang="en-US" dirty="0"/>
              <a:t> to grade writing does the writing samples become part of the database</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45075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Yes, they would.  That is why it is important to coach students not to use personal information.</a:t>
            </a:r>
            <a:endParaRPr lang="en-CA" sz="2400" b="1" dirty="0"/>
          </a:p>
        </p:txBody>
      </p:sp>
    </p:spTree>
    <p:extLst>
      <p:ext uri="{BB962C8B-B14F-4D97-AF65-F5344CB8AC3E}">
        <p14:creationId xmlns:p14="http://schemas.microsoft.com/office/powerpoint/2010/main" val="3107663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11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694960"/>
          </a:xfrm>
        </p:spPr>
        <p:txBody>
          <a:bodyPr>
            <a:normAutofit/>
          </a:bodyPr>
          <a:lstStyle/>
          <a:p>
            <a:r>
              <a:rPr lang="en-US" dirty="0"/>
              <a:t>If Chat GPT makes stuff up, how can w </a:t>
            </a:r>
            <a:r>
              <a:rPr lang="en-US" dirty="0" err="1"/>
              <a:t>etrustit</a:t>
            </a:r>
            <a:r>
              <a:rPr lang="en-US" dirty="0"/>
              <a:t> to grade </a:t>
            </a:r>
            <a:r>
              <a:rPr lang="en-US" dirty="0" err="1"/>
              <a:t>studnets</a:t>
            </a:r>
            <a:r>
              <a:rPr lang="en-US" dirty="0"/>
              <a:t>' answers?</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45075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Yes, you cannot trust a machine.  Anything that comes from AI technology should be vetted by humans with the relevant expertise.  </a:t>
            </a:r>
            <a:endParaRPr lang="en-CA" sz="2400" b="1" dirty="0"/>
          </a:p>
        </p:txBody>
      </p:sp>
    </p:spTree>
    <p:extLst>
      <p:ext uri="{BB962C8B-B14F-4D97-AF65-F5344CB8AC3E}">
        <p14:creationId xmlns:p14="http://schemas.microsoft.com/office/powerpoint/2010/main" val="2252285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12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784900"/>
          </a:xfrm>
        </p:spPr>
        <p:txBody>
          <a:bodyPr>
            <a:normAutofit/>
          </a:bodyPr>
          <a:lstStyle/>
          <a:p>
            <a:r>
              <a:rPr lang="en-US" dirty="0"/>
              <a:t>You described ChatGPT as a potential teacher's assistant. What are your thoughts about ChatGPT becoming the teacher? Could the human teacher role become less in demand?</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682646"/>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At best, ChatGPT could be a tutor.  It would not be able to read the student’s physical responses to indicate fatigue, success, disappointment….  Even as a tutor, AI is limited.  However, for targeted objectives, it may be very useful, especially in the sciences and math </a:t>
            </a:r>
            <a:endParaRPr lang="en-CA" sz="2400" b="1" dirty="0"/>
          </a:p>
        </p:txBody>
      </p:sp>
    </p:spTree>
    <p:extLst>
      <p:ext uri="{BB962C8B-B14F-4D97-AF65-F5344CB8AC3E}">
        <p14:creationId xmlns:p14="http://schemas.microsoft.com/office/powerpoint/2010/main" val="1516120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13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784900"/>
          </a:xfrm>
        </p:spPr>
        <p:txBody>
          <a:bodyPr>
            <a:normAutofit/>
          </a:bodyPr>
          <a:lstStyle/>
          <a:p>
            <a:r>
              <a:rPr lang="en-US" dirty="0"/>
              <a:t>How do teachers change their learning strategies so students have to actually retain what AI created?</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682646"/>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ChatGPT generates all sorts of  learning events.  These can be segmented to prove learners with the basis for an independent project that they would incorporate generated information/data into a social-constructivist final project. In using the information to create something original, the students would have a good chance of retaining the concepts or data.</a:t>
            </a:r>
            <a:endParaRPr lang="en-CA" sz="2400" b="1" dirty="0"/>
          </a:p>
        </p:txBody>
      </p:sp>
    </p:spTree>
    <p:extLst>
      <p:ext uri="{BB962C8B-B14F-4D97-AF65-F5344CB8AC3E}">
        <p14:creationId xmlns:p14="http://schemas.microsoft.com/office/powerpoint/2010/main" val="277037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a:xfrm>
            <a:off x="274320" y="286603"/>
            <a:ext cx="10058400" cy="993557"/>
          </a:xfrm>
        </p:spPr>
        <p:txBody>
          <a:bodyPr/>
          <a:lstStyle/>
          <a:p>
            <a:r>
              <a:rPr lang="en-US" dirty="0"/>
              <a:t>Phenomenon?</a:t>
            </a:r>
            <a:endParaRPr lang="en-CA" dirty="0"/>
          </a:p>
        </p:txBody>
      </p:sp>
      <p:pic>
        <p:nvPicPr>
          <p:cNvPr id="13" name="Picture 12">
            <a:extLst>
              <a:ext uri="{FF2B5EF4-FFF2-40B4-BE49-F238E27FC236}">
                <a16:creationId xmlns:a16="http://schemas.microsoft.com/office/drawing/2014/main" id="{7F25228C-2F31-CCAE-A540-FDC0667A95BA}"/>
              </a:ext>
            </a:extLst>
          </p:cNvPr>
          <p:cNvPicPr>
            <a:picLocks noChangeAspect="1"/>
          </p:cNvPicPr>
          <p:nvPr/>
        </p:nvPicPr>
        <p:blipFill>
          <a:blip r:embed="rId3"/>
          <a:stretch>
            <a:fillRect/>
          </a:stretch>
        </p:blipFill>
        <p:spPr>
          <a:xfrm>
            <a:off x="3566160" y="-27862"/>
            <a:ext cx="8625841" cy="7475729"/>
          </a:xfrm>
          <a:prstGeom prst="rect">
            <a:avLst/>
          </a:prstGeom>
        </p:spPr>
      </p:pic>
    </p:spTree>
    <p:extLst>
      <p:ext uri="{BB962C8B-B14F-4D97-AF65-F5344CB8AC3E}">
        <p14:creationId xmlns:p14="http://schemas.microsoft.com/office/powerpoint/2010/main" val="11022806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14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784900"/>
          </a:xfrm>
        </p:spPr>
        <p:txBody>
          <a:bodyPr>
            <a:normAutofit/>
          </a:bodyPr>
          <a:lstStyle/>
          <a:p>
            <a:r>
              <a:rPr lang="en-US" dirty="0"/>
              <a:t>What </a:t>
            </a:r>
            <a:r>
              <a:rPr lang="en-US" dirty="0" err="1"/>
              <a:t>you'e</a:t>
            </a:r>
            <a:r>
              <a:rPr lang="en-US" dirty="0"/>
              <a:t> saying is that we need to embrace </a:t>
            </a:r>
            <a:r>
              <a:rPr lang="en-US" dirty="0" err="1"/>
              <a:t>ths</a:t>
            </a:r>
            <a:r>
              <a:rPr lang="en-US" dirty="0"/>
              <a:t> change - right?</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682646"/>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I think we can embrace it with our fingers crossed behind our back. We should learn opportunities and challenge so that we are not manipulated or fooled by the technology or our students. We can also take advantage of the myriad of potential that these tools offer us.</a:t>
            </a:r>
            <a:endParaRPr lang="en-CA" sz="2400" b="1" dirty="0"/>
          </a:p>
        </p:txBody>
      </p:sp>
    </p:spTree>
    <p:extLst>
      <p:ext uri="{BB962C8B-B14F-4D97-AF65-F5344CB8AC3E}">
        <p14:creationId xmlns:p14="http://schemas.microsoft.com/office/powerpoint/2010/main" val="28292167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15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1"/>
            <a:ext cx="10058400" cy="1129673"/>
          </a:xfrm>
        </p:spPr>
        <p:txBody>
          <a:bodyPr>
            <a:normAutofit/>
          </a:bodyPr>
          <a:lstStyle/>
          <a:p>
            <a:r>
              <a:rPr lang="en-US" dirty="0"/>
              <a:t>So much of “Education” and “Higher Education” has become </a:t>
            </a:r>
            <a:r>
              <a:rPr lang="en-US" dirty="0" err="1"/>
              <a:t>problemaic</a:t>
            </a:r>
            <a:r>
              <a:rPr lang="en-US" dirty="0"/>
              <a:t>….because of the inflated access </a:t>
            </a:r>
            <a:r>
              <a:rPr lang="en-US" dirty="0" err="1"/>
              <a:t>etc</a:t>
            </a:r>
            <a:r>
              <a:rPr lang="en-US" dirty="0"/>
              <a:t>…</a:t>
            </a:r>
            <a:r>
              <a:rPr lang="en-US" dirty="0" err="1"/>
              <a:t>loswered</a:t>
            </a:r>
            <a:r>
              <a:rPr lang="en-US" dirty="0"/>
              <a:t> </a:t>
            </a:r>
            <a:r>
              <a:rPr lang="en-US" dirty="0" err="1"/>
              <a:t>standards,McUniversity</a:t>
            </a:r>
            <a:r>
              <a:rPr lang="en-US" dirty="0"/>
              <a:t>…</a:t>
            </a:r>
            <a:r>
              <a:rPr lang="en-US" dirty="0" err="1"/>
              <a:t>standardised</a:t>
            </a:r>
            <a:r>
              <a:rPr lang="en-US" dirty="0"/>
              <a:t> tests - there’s long been criticism…Don’t you think this will “disrupt” the whole of “education”……in a positive way?</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803754"/>
            <a:ext cx="10058400" cy="1682646"/>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Disruptions can be destructive or invigorative.  I am sure that there are already and will be more problems caused by the more recent chat AI technologies.  It is an opportunity for us to make this technology work for us and our learners in a responsible way. </a:t>
            </a:r>
            <a:endParaRPr lang="en-CA" sz="2400" b="1" dirty="0"/>
          </a:p>
        </p:txBody>
      </p:sp>
    </p:spTree>
    <p:extLst>
      <p:ext uri="{BB962C8B-B14F-4D97-AF65-F5344CB8AC3E}">
        <p14:creationId xmlns:p14="http://schemas.microsoft.com/office/powerpoint/2010/main" val="3073557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16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784900"/>
          </a:xfrm>
        </p:spPr>
        <p:txBody>
          <a:bodyPr>
            <a:normAutofit/>
          </a:bodyPr>
          <a:lstStyle/>
          <a:p>
            <a:r>
              <a:rPr lang="en-US" dirty="0"/>
              <a:t>Would it be possible for you to do an online webinar with more details on the practical uses of </a:t>
            </a:r>
            <a:r>
              <a:rPr lang="en-US" dirty="0" err="1"/>
              <a:t>CHaGPT</a:t>
            </a:r>
            <a:r>
              <a:rPr lang="en-US" dirty="0"/>
              <a:t> - such as the ones that will be in person in </a:t>
            </a:r>
            <a:r>
              <a:rPr lang="en-US" dirty="0" err="1"/>
              <a:t>Niagra</a:t>
            </a:r>
            <a:r>
              <a:rPr lang="en-US" dirty="0"/>
              <a:t> on April 29th?</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682646"/>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The Tutela.ca webinar on April 5</a:t>
            </a:r>
            <a:r>
              <a:rPr lang="en-US" sz="2400" b="1" baseline="30000" dirty="0"/>
              <a:t>th</a:t>
            </a:r>
            <a:r>
              <a:rPr lang="en-US" sz="2400" b="1" dirty="0"/>
              <a:t> is very practical for language educators. </a:t>
            </a:r>
            <a:endParaRPr lang="en-CA" sz="2400" b="1" dirty="0"/>
          </a:p>
        </p:txBody>
      </p:sp>
    </p:spTree>
    <p:extLst>
      <p:ext uri="{BB962C8B-B14F-4D97-AF65-F5344CB8AC3E}">
        <p14:creationId xmlns:p14="http://schemas.microsoft.com/office/powerpoint/2010/main" val="38735516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17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784900"/>
          </a:xfrm>
        </p:spPr>
        <p:txBody>
          <a:bodyPr>
            <a:normAutofit/>
          </a:bodyPr>
          <a:lstStyle/>
          <a:p>
            <a:r>
              <a:rPr lang="en-US" dirty="0"/>
              <a:t>Does it format or just provide text? for example would it produce a document complying with the accessibility standards?</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682646"/>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At this time, only expect ChatGPT to generate text, although this is changing with plug ins and API created apps. Therefore, it would be unrealistic to expect text that will be used in other digital spaces to meet accessibility standards.  These are the responsibility of the digital designer at this time. </a:t>
            </a:r>
            <a:endParaRPr lang="en-CA" sz="2400" b="1" dirty="0"/>
          </a:p>
        </p:txBody>
      </p:sp>
    </p:spTree>
    <p:extLst>
      <p:ext uri="{BB962C8B-B14F-4D97-AF65-F5344CB8AC3E}">
        <p14:creationId xmlns:p14="http://schemas.microsoft.com/office/powerpoint/2010/main" val="38480656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18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784900"/>
          </a:xfrm>
        </p:spPr>
        <p:txBody>
          <a:bodyPr>
            <a:normAutofit/>
          </a:bodyPr>
          <a:lstStyle/>
          <a:p>
            <a:r>
              <a:rPr lang="en-US" dirty="0"/>
              <a:t>It could be Audio, Image, Linguistic - yes/</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682646"/>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With API created apps many things are now possible. Look online t see the opportunities offered with these new tools.  Over 200 new apps were published last week alone. </a:t>
            </a:r>
            <a:endParaRPr lang="en-CA" sz="2400" b="1" dirty="0"/>
          </a:p>
        </p:txBody>
      </p:sp>
    </p:spTree>
    <p:extLst>
      <p:ext uri="{BB962C8B-B14F-4D97-AF65-F5344CB8AC3E}">
        <p14:creationId xmlns:p14="http://schemas.microsoft.com/office/powerpoint/2010/main" val="38999887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19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784900"/>
          </a:xfrm>
        </p:spPr>
        <p:txBody>
          <a:bodyPr>
            <a:normAutofit/>
          </a:bodyPr>
          <a:lstStyle/>
          <a:p>
            <a:r>
              <a:rPr lang="en-US" dirty="0"/>
              <a:t>Is </a:t>
            </a:r>
            <a:r>
              <a:rPr lang="en-US" dirty="0" err="1"/>
              <a:t>is</a:t>
            </a:r>
            <a:r>
              <a:rPr lang="en-US" dirty="0"/>
              <a:t> wise to heavily depend on something proprietary? Plus, who owns the content produced by ChatGPT?</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682646"/>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ChatGPT isn’t exactly proprietary.  It is an open technology.  It will be the apps and software using its API that will make content proprietary. I am also interested to know, who really owns what in this new digital landscape.  It think a few legal challenges will sort this out. </a:t>
            </a:r>
            <a:endParaRPr lang="en-CA" sz="2400" b="1" dirty="0"/>
          </a:p>
        </p:txBody>
      </p:sp>
    </p:spTree>
    <p:extLst>
      <p:ext uri="{BB962C8B-B14F-4D97-AF65-F5344CB8AC3E}">
        <p14:creationId xmlns:p14="http://schemas.microsoft.com/office/powerpoint/2010/main" val="2713599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2C8-6409-CD1C-A6DC-46A482786470}"/>
              </a:ext>
            </a:extLst>
          </p:cNvPr>
          <p:cNvSpPr>
            <a:spLocks noGrp="1"/>
          </p:cNvSpPr>
          <p:nvPr>
            <p:ph type="title"/>
          </p:nvPr>
        </p:nvSpPr>
        <p:spPr/>
        <p:txBody>
          <a:bodyPr/>
          <a:lstStyle/>
          <a:p>
            <a:r>
              <a:rPr lang="en-US" dirty="0"/>
              <a:t>Question 20 </a:t>
            </a:r>
            <a:endParaRPr lang="en-CA" dirty="0"/>
          </a:p>
        </p:txBody>
      </p:sp>
      <p:sp>
        <p:nvSpPr>
          <p:cNvPr id="5" name="Content Placeholder 4">
            <a:extLst>
              <a:ext uri="{FF2B5EF4-FFF2-40B4-BE49-F238E27FC236}">
                <a16:creationId xmlns:a16="http://schemas.microsoft.com/office/drawing/2014/main" id="{2299A2AD-78B4-0373-7639-985C30B102E1}"/>
              </a:ext>
            </a:extLst>
          </p:cNvPr>
          <p:cNvSpPr>
            <a:spLocks noGrp="1"/>
          </p:cNvSpPr>
          <p:nvPr>
            <p:ph idx="1"/>
          </p:nvPr>
        </p:nvSpPr>
        <p:spPr>
          <a:xfrm>
            <a:off x="1097280" y="2108202"/>
            <a:ext cx="10058400" cy="784900"/>
          </a:xfrm>
        </p:spPr>
        <p:txBody>
          <a:bodyPr>
            <a:normAutofit/>
          </a:bodyPr>
          <a:lstStyle/>
          <a:p>
            <a:r>
              <a:rPr lang="en-US" dirty="0"/>
              <a:t>You said ChatGPT can give students grammar answers and examples tailored to their level. How does it gauge</a:t>
            </a:r>
            <a:endParaRPr lang="en-CA" dirty="0"/>
          </a:p>
        </p:txBody>
      </p:sp>
      <p:sp>
        <p:nvSpPr>
          <p:cNvPr id="3" name="Content Placeholder 4">
            <a:extLst>
              <a:ext uri="{FF2B5EF4-FFF2-40B4-BE49-F238E27FC236}">
                <a16:creationId xmlns:a16="http://schemas.microsoft.com/office/drawing/2014/main" id="{97AB71D9-7726-3F9F-30BF-F904504C1A30}"/>
              </a:ext>
            </a:extLst>
          </p:cNvPr>
          <p:cNvSpPr txBox="1">
            <a:spLocks/>
          </p:cNvSpPr>
          <p:nvPr/>
        </p:nvSpPr>
        <p:spPr>
          <a:xfrm>
            <a:off x="1066800" y="3039256"/>
            <a:ext cx="10058400" cy="1682646"/>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Language standards are already a part of the ChatGPT language model.  Just refer to a CEFR or IELTs level to see the results.  I think the CLBs are mapped to the pre-2012 CLBs. Which is a problem at </a:t>
            </a:r>
            <a:r>
              <a:rPr lang="en-US" sz="2400" b="1"/>
              <a:t>the moment. </a:t>
            </a:r>
            <a:endParaRPr lang="en-CA" sz="2400" b="1" dirty="0"/>
          </a:p>
        </p:txBody>
      </p:sp>
    </p:spTree>
    <p:extLst>
      <p:ext uri="{BB962C8B-B14F-4D97-AF65-F5344CB8AC3E}">
        <p14:creationId xmlns:p14="http://schemas.microsoft.com/office/powerpoint/2010/main" val="510528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C0AC3C4-90FD-726B-FC06-AA1D30C0BF93}"/>
              </a:ext>
            </a:extLst>
          </p:cNvPr>
          <p:cNvSpPr>
            <a:spLocks noGrp="1"/>
          </p:cNvSpPr>
          <p:nvPr>
            <p:ph type="title"/>
          </p:nvPr>
        </p:nvSpPr>
        <p:spPr>
          <a:xfrm>
            <a:off x="274320" y="286603"/>
            <a:ext cx="10058400" cy="993557"/>
          </a:xfrm>
        </p:spPr>
        <p:txBody>
          <a:bodyPr/>
          <a:lstStyle/>
          <a:p>
            <a:r>
              <a:rPr lang="en-US" dirty="0"/>
              <a:t>ChatGPT Tsunami?</a:t>
            </a:r>
            <a:endParaRPr lang="en-CA" dirty="0"/>
          </a:p>
        </p:txBody>
      </p:sp>
      <p:pic>
        <p:nvPicPr>
          <p:cNvPr id="7" name="Picture 6">
            <a:extLst>
              <a:ext uri="{FF2B5EF4-FFF2-40B4-BE49-F238E27FC236}">
                <a16:creationId xmlns:a16="http://schemas.microsoft.com/office/drawing/2014/main" id="{CCA88650-3D34-749C-E2E5-D67ACE184195}"/>
              </a:ext>
            </a:extLst>
          </p:cNvPr>
          <p:cNvPicPr>
            <a:picLocks noChangeAspect="1"/>
          </p:cNvPicPr>
          <p:nvPr/>
        </p:nvPicPr>
        <p:blipFill>
          <a:blip r:embed="rId3"/>
          <a:stretch>
            <a:fillRect/>
          </a:stretch>
        </p:blipFill>
        <p:spPr>
          <a:xfrm>
            <a:off x="0" y="2901809"/>
            <a:ext cx="4257207" cy="3956192"/>
          </a:xfrm>
          <a:prstGeom prst="rect">
            <a:avLst/>
          </a:prstGeom>
        </p:spPr>
      </p:pic>
      <p:pic>
        <p:nvPicPr>
          <p:cNvPr id="9" name="Picture 8">
            <a:extLst>
              <a:ext uri="{FF2B5EF4-FFF2-40B4-BE49-F238E27FC236}">
                <a16:creationId xmlns:a16="http://schemas.microsoft.com/office/drawing/2014/main" id="{45B2E292-7111-0796-091A-D2AA7B6F2088}"/>
              </a:ext>
            </a:extLst>
          </p:cNvPr>
          <p:cNvPicPr>
            <a:picLocks noChangeAspect="1"/>
          </p:cNvPicPr>
          <p:nvPr/>
        </p:nvPicPr>
        <p:blipFill>
          <a:blip r:embed="rId4"/>
          <a:stretch>
            <a:fillRect/>
          </a:stretch>
        </p:blipFill>
        <p:spPr>
          <a:xfrm>
            <a:off x="6743700" y="0"/>
            <a:ext cx="5448300" cy="3433175"/>
          </a:xfrm>
          <a:prstGeom prst="rect">
            <a:avLst/>
          </a:prstGeom>
        </p:spPr>
      </p:pic>
      <p:pic>
        <p:nvPicPr>
          <p:cNvPr id="11" name="Picture 10">
            <a:extLst>
              <a:ext uri="{FF2B5EF4-FFF2-40B4-BE49-F238E27FC236}">
                <a16:creationId xmlns:a16="http://schemas.microsoft.com/office/drawing/2014/main" id="{0C7C980B-671E-A809-BB1A-34C6360E0621}"/>
              </a:ext>
            </a:extLst>
          </p:cNvPr>
          <p:cNvPicPr>
            <a:picLocks noChangeAspect="1"/>
          </p:cNvPicPr>
          <p:nvPr/>
        </p:nvPicPr>
        <p:blipFill>
          <a:blip r:embed="rId5"/>
          <a:stretch>
            <a:fillRect/>
          </a:stretch>
        </p:blipFill>
        <p:spPr>
          <a:xfrm>
            <a:off x="0" y="0"/>
            <a:ext cx="4257207" cy="3154585"/>
          </a:xfrm>
          <a:prstGeom prst="rect">
            <a:avLst/>
          </a:prstGeom>
        </p:spPr>
      </p:pic>
      <p:pic>
        <p:nvPicPr>
          <p:cNvPr id="13" name="Picture 12">
            <a:extLst>
              <a:ext uri="{FF2B5EF4-FFF2-40B4-BE49-F238E27FC236}">
                <a16:creationId xmlns:a16="http://schemas.microsoft.com/office/drawing/2014/main" id="{2DE2D283-7861-2AB6-0CCD-380324A5AF8F}"/>
              </a:ext>
            </a:extLst>
          </p:cNvPr>
          <p:cNvPicPr>
            <a:picLocks noChangeAspect="1"/>
          </p:cNvPicPr>
          <p:nvPr/>
        </p:nvPicPr>
        <p:blipFill>
          <a:blip r:embed="rId6"/>
          <a:stretch>
            <a:fillRect/>
          </a:stretch>
        </p:blipFill>
        <p:spPr>
          <a:xfrm>
            <a:off x="5182476" y="486571"/>
            <a:ext cx="7009524" cy="6371429"/>
          </a:xfrm>
          <a:prstGeom prst="rect">
            <a:avLst/>
          </a:prstGeom>
        </p:spPr>
      </p:pic>
      <p:pic>
        <p:nvPicPr>
          <p:cNvPr id="15" name="Picture 14">
            <a:extLst>
              <a:ext uri="{FF2B5EF4-FFF2-40B4-BE49-F238E27FC236}">
                <a16:creationId xmlns:a16="http://schemas.microsoft.com/office/drawing/2014/main" id="{9F77BFC2-9936-E863-E4EC-473AA0E38D18}"/>
              </a:ext>
            </a:extLst>
          </p:cNvPr>
          <p:cNvPicPr>
            <a:picLocks noChangeAspect="1"/>
          </p:cNvPicPr>
          <p:nvPr/>
        </p:nvPicPr>
        <p:blipFill>
          <a:blip r:embed="rId7"/>
          <a:stretch>
            <a:fillRect/>
          </a:stretch>
        </p:blipFill>
        <p:spPr>
          <a:xfrm>
            <a:off x="2432727" y="2742495"/>
            <a:ext cx="6771408" cy="4274820"/>
          </a:xfrm>
          <a:prstGeom prst="rect">
            <a:avLst/>
          </a:prstGeom>
        </p:spPr>
      </p:pic>
      <p:pic>
        <p:nvPicPr>
          <p:cNvPr id="17" name="Picture 16">
            <a:extLst>
              <a:ext uri="{FF2B5EF4-FFF2-40B4-BE49-F238E27FC236}">
                <a16:creationId xmlns:a16="http://schemas.microsoft.com/office/drawing/2014/main" id="{7DCF12C4-A838-CA99-731E-4D69641A57BF}"/>
              </a:ext>
            </a:extLst>
          </p:cNvPr>
          <p:cNvPicPr>
            <a:picLocks noChangeAspect="1"/>
          </p:cNvPicPr>
          <p:nvPr/>
        </p:nvPicPr>
        <p:blipFill>
          <a:blip r:embed="rId8"/>
          <a:stretch>
            <a:fillRect/>
          </a:stretch>
        </p:blipFill>
        <p:spPr>
          <a:xfrm>
            <a:off x="1477714" y="0"/>
            <a:ext cx="7409524" cy="5476190"/>
          </a:xfrm>
          <a:prstGeom prst="rect">
            <a:avLst/>
          </a:prstGeom>
        </p:spPr>
      </p:pic>
      <p:pic>
        <p:nvPicPr>
          <p:cNvPr id="19" name="Picture 18">
            <a:extLst>
              <a:ext uri="{FF2B5EF4-FFF2-40B4-BE49-F238E27FC236}">
                <a16:creationId xmlns:a16="http://schemas.microsoft.com/office/drawing/2014/main" id="{74E27F38-F34A-7D05-9D7B-8700BF102DD2}"/>
              </a:ext>
            </a:extLst>
          </p:cNvPr>
          <p:cNvPicPr>
            <a:picLocks noChangeAspect="1"/>
          </p:cNvPicPr>
          <p:nvPr/>
        </p:nvPicPr>
        <p:blipFill>
          <a:blip r:embed="rId9"/>
          <a:stretch>
            <a:fillRect/>
          </a:stretch>
        </p:blipFill>
        <p:spPr>
          <a:xfrm>
            <a:off x="4904762" y="591332"/>
            <a:ext cx="5809524" cy="6161905"/>
          </a:xfrm>
          <a:prstGeom prst="rect">
            <a:avLst/>
          </a:prstGeom>
        </p:spPr>
      </p:pic>
      <p:pic>
        <p:nvPicPr>
          <p:cNvPr id="21" name="Picture 20">
            <a:extLst>
              <a:ext uri="{FF2B5EF4-FFF2-40B4-BE49-F238E27FC236}">
                <a16:creationId xmlns:a16="http://schemas.microsoft.com/office/drawing/2014/main" id="{A70B276E-6A71-34FA-6A89-73D4B9567F31}"/>
              </a:ext>
            </a:extLst>
          </p:cNvPr>
          <p:cNvPicPr>
            <a:picLocks noChangeAspect="1"/>
          </p:cNvPicPr>
          <p:nvPr/>
        </p:nvPicPr>
        <p:blipFill>
          <a:blip r:embed="rId10"/>
          <a:stretch>
            <a:fillRect/>
          </a:stretch>
        </p:blipFill>
        <p:spPr>
          <a:xfrm>
            <a:off x="2686476" y="490905"/>
            <a:ext cx="6819048" cy="5876190"/>
          </a:xfrm>
          <a:prstGeom prst="rect">
            <a:avLst/>
          </a:prstGeom>
        </p:spPr>
      </p:pic>
      <p:pic>
        <p:nvPicPr>
          <p:cNvPr id="2" name="Picture 1">
            <a:extLst>
              <a:ext uri="{FF2B5EF4-FFF2-40B4-BE49-F238E27FC236}">
                <a16:creationId xmlns:a16="http://schemas.microsoft.com/office/drawing/2014/main" id="{E1078BEA-B754-59A3-CAB7-8CE6B45A4E00}"/>
              </a:ext>
            </a:extLst>
          </p:cNvPr>
          <p:cNvPicPr>
            <a:picLocks noChangeAspect="1"/>
          </p:cNvPicPr>
          <p:nvPr/>
        </p:nvPicPr>
        <p:blipFill>
          <a:blip r:embed="rId11"/>
          <a:stretch>
            <a:fillRect/>
          </a:stretch>
        </p:blipFill>
        <p:spPr>
          <a:xfrm>
            <a:off x="2686476" y="1188017"/>
            <a:ext cx="5809523" cy="4333071"/>
          </a:xfrm>
          <a:prstGeom prst="rect">
            <a:avLst/>
          </a:prstGeom>
        </p:spPr>
      </p:pic>
      <p:pic>
        <p:nvPicPr>
          <p:cNvPr id="3" name="Picture 2">
            <a:extLst>
              <a:ext uri="{FF2B5EF4-FFF2-40B4-BE49-F238E27FC236}">
                <a16:creationId xmlns:a16="http://schemas.microsoft.com/office/drawing/2014/main" id="{BA062DEC-06FC-5F61-B707-79A40E1CC53D}"/>
              </a:ext>
            </a:extLst>
          </p:cNvPr>
          <p:cNvPicPr>
            <a:picLocks noChangeAspect="1"/>
          </p:cNvPicPr>
          <p:nvPr/>
        </p:nvPicPr>
        <p:blipFill>
          <a:blip r:embed="rId12"/>
          <a:stretch>
            <a:fillRect/>
          </a:stretch>
        </p:blipFill>
        <p:spPr>
          <a:xfrm>
            <a:off x="1476952" y="900428"/>
            <a:ext cx="9238095" cy="5057143"/>
          </a:xfrm>
          <a:prstGeom prst="rect">
            <a:avLst/>
          </a:prstGeom>
        </p:spPr>
      </p:pic>
      <p:pic>
        <p:nvPicPr>
          <p:cNvPr id="4" name="Picture 3">
            <a:extLst>
              <a:ext uri="{FF2B5EF4-FFF2-40B4-BE49-F238E27FC236}">
                <a16:creationId xmlns:a16="http://schemas.microsoft.com/office/drawing/2014/main" id="{19F01BB9-24A0-81F3-303C-83E6879491EA}"/>
              </a:ext>
            </a:extLst>
          </p:cNvPr>
          <p:cNvPicPr>
            <a:picLocks noChangeAspect="1"/>
          </p:cNvPicPr>
          <p:nvPr/>
        </p:nvPicPr>
        <p:blipFill>
          <a:blip r:embed="rId13"/>
          <a:stretch>
            <a:fillRect/>
          </a:stretch>
        </p:blipFill>
        <p:spPr>
          <a:xfrm>
            <a:off x="2242831" y="1331008"/>
            <a:ext cx="8419048" cy="5000000"/>
          </a:xfrm>
          <a:prstGeom prst="rect">
            <a:avLst/>
          </a:prstGeom>
        </p:spPr>
      </p:pic>
      <p:pic>
        <p:nvPicPr>
          <p:cNvPr id="5" name="Picture 4">
            <a:extLst>
              <a:ext uri="{FF2B5EF4-FFF2-40B4-BE49-F238E27FC236}">
                <a16:creationId xmlns:a16="http://schemas.microsoft.com/office/drawing/2014/main" id="{E0AB9529-D84B-7424-8CC5-2EF791B58BE2}"/>
              </a:ext>
            </a:extLst>
          </p:cNvPr>
          <p:cNvPicPr>
            <a:picLocks noChangeAspect="1"/>
          </p:cNvPicPr>
          <p:nvPr/>
        </p:nvPicPr>
        <p:blipFill>
          <a:blip r:embed="rId14"/>
          <a:stretch>
            <a:fillRect/>
          </a:stretch>
        </p:blipFill>
        <p:spPr>
          <a:xfrm>
            <a:off x="3253143" y="443285"/>
            <a:ext cx="5685714" cy="5971429"/>
          </a:xfrm>
          <a:prstGeom prst="rect">
            <a:avLst/>
          </a:prstGeom>
        </p:spPr>
      </p:pic>
    </p:spTree>
    <p:extLst>
      <p:ext uri="{BB962C8B-B14F-4D97-AF65-F5344CB8AC3E}">
        <p14:creationId xmlns:p14="http://schemas.microsoft.com/office/powerpoint/2010/main" val="229529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05A0-9B75-2608-5532-B87387839E59}"/>
              </a:ext>
            </a:extLst>
          </p:cNvPr>
          <p:cNvSpPr>
            <a:spLocks noGrp="1"/>
          </p:cNvSpPr>
          <p:nvPr>
            <p:ph type="title"/>
          </p:nvPr>
        </p:nvSpPr>
        <p:spPr>
          <a:xfrm>
            <a:off x="1097280" y="286603"/>
            <a:ext cx="10058400" cy="1119293"/>
          </a:xfrm>
        </p:spPr>
        <p:txBody>
          <a:bodyPr/>
          <a:lstStyle/>
          <a:p>
            <a:r>
              <a:rPr lang="en-US" dirty="0" err="1"/>
              <a:t>OpenAI’s</a:t>
            </a:r>
            <a:r>
              <a:rPr lang="en-US" dirty="0"/>
              <a:t> ChatGPT</a:t>
            </a:r>
            <a:endParaRPr lang="en-CA" dirty="0"/>
          </a:p>
        </p:txBody>
      </p:sp>
      <p:sp>
        <p:nvSpPr>
          <p:cNvPr id="3" name="Content Placeholder 2">
            <a:extLst>
              <a:ext uri="{FF2B5EF4-FFF2-40B4-BE49-F238E27FC236}">
                <a16:creationId xmlns:a16="http://schemas.microsoft.com/office/drawing/2014/main" id="{F5E87EC5-6377-0D4A-4FD6-87B5CF995A1E}"/>
              </a:ext>
            </a:extLst>
          </p:cNvPr>
          <p:cNvSpPr>
            <a:spLocks noGrp="1"/>
          </p:cNvSpPr>
          <p:nvPr>
            <p:ph idx="1"/>
          </p:nvPr>
        </p:nvSpPr>
        <p:spPr/>
        <p:txBody>
          <a:bodyPr/>
          <a:lstStyle/>
          <a:p>
            <a:endParaRPr lang="en-CA" dirty="0"/>
          </a:p>
        </p:txBody>
      </p:sp>
      <p:pic>
        <p:nvPicPr>
          <p:cNvPr id="7" name="Picture 6">
            <a:extLst>
              <a:ext uri="{FF2B5EF4-FFF2-40B4-BE49-F238E27FC236}">
                <a16:creationId xmlns:a16="http://schemas.microsoft.com/office/drawing/2014/main" id="{2EDA6583-BF2E-71EF-4DFD-15C53EBECC33}"/>
              </a:ext>
            </a:extLst>
          </p:cNvPr>
          <p:cNvPicPr>
            <a:picLocks noChangeAspect="1"/>
          </p:cNvPicPr>
          <p:nvPr/>
        </p:nvPicPr>
        <p:blipFill>
          <a:blip r:embed="rId3"/>
          <a:stretch>
            <a:fillRect/>
          </a:stretch>
        </p:blipFill>
        <p:spPr>
          <a:xfrm>
            <a:off x="0" y="1650621"/>
            <a:ext cx="12367260" cy="4920776"/>
          </a:xfrm>
          <a:prstGeom prst="rect">
            <a:avLst/>
          </a:prstGeom>
        </p:spPr>
      </p:pic>
    </p:spTree>
    <p:extLst>
      <p:ext uri="{BB962C8B-B14F-4D97-AF65-F5344CB8AC3E}">
        <p14:creationId xmlns:p14="http://schemas.microsoft.com/office/powerpoint/2010/main" val="2971453794"/>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71af3243-3dd4-4a8d-8c0d-dd76da1f02a5"/>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16c05727-aa75-4e4a-9b5f-8a80a1165891"/>
    <ds:schemaRef ds:uri="http://purl.org/dc/dcmitype/"/>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3244</TotalTime>
  <Words>2653</Words>
  <Application>Microsoft Macintosh PowerPoint</Application>
  <PresentationFormat>Widescreen</PresentationFormat>
  <Paragraphs>351</Paragraphs>
  <Slides>76</Slides>
  <Notes>76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Georgia Pro Cond Light</vt:lpstr>
      <vt:lpstr>Speak Pro</vt:lpstr>
      <vt:lpstr>RetrospectVTI</vt:lpstr>
      <vt:lpstr>ChatGPT: Challenges &amp; Opportunities</vt:lpstr>
      <vt:lpstr>Our path</vt:lpstr>
      <vt:lpstr>Have you informally researched AI or ChatGPT technologies? </vt:lpstr>
      <vt:lpstr>Are you considering using AI chat technologies to prepare your lessons? </vt:lpstr>
      <vt:lpstr>Are you considering using AI chat technologies in-class/on-line with your students? </vt:lpstr>
      <vt:lpstr>Craze?</vt:lpstr>
      <vt:lpstr>Phenomenon?</vt:lpstr>
      <vt:lpstr>ChatGPT Tsunami?</vt:lpstr>
      <vt:lpstr>OpenAI’s ChatGPT</vt:lpstr>
      <vt:lpstr>PowerPoint Presentation</vt:lpstr>
      <vt:lpstr>Leger, Feb. 23</vt:lpstr>
      <vt:lpstr>PowerPoint Presentation</vt:lpstr>
      <vt:lpstr>ChatGPT &amp; Language Educators</vt:lpstr>
      <vt:lpstr>Challenges</vt:lpstr>
      <vt:lpstr>AI overreliance</vt:lpstr>
      <vt:lpstr>Overreliance</vt:lpstr>
      <vt:lpstr>Plagiarism apprehension </vt:lpstr>
      <vt:lpstr>PowerPoint Presentation</vt:lpstr>
      <vt:lpstr>Proficiency may be a barrier</vt:lpstr>
      <vt:lpstr>PowerPoint Presentation</vt:lpstr>
      <vt:lpstr>PowerPoint Presentation</vt:lpstr>
      <vt:lpstr>Hallucinations </vt:lpstr>
      <vt:lpstr>Factually incorrect</vt:lpstr>
      <vt:lpstr>Nonsensical</vt:lpstr>
      <vt:lpstr>Unrelated answers</vt:lpstr>
      <vt:lpstr>Invented events or people</vt:lpstr>
      <vt:lpstr>PowerPoint Presentation</vt:lpstr>
      <vt:lpstr>Opportunities (Potential &gt; Risks?)</vt:lpstr>
      <vt:lpstr>Opportunities</vt:lpstr>
      <vt:lpstr>Moodle – (Avenue)</vt:lpstr>
      <vt:lpstr>Duolingo</vt:lpstr>
      <vt:lpstr>Customized apps – Roshi.ai</vt:lpstr>
      <vt:lpstr>Plug ins (extensions)</vt:lpstr>
      <vt:lpstr>Edge/Bing’s Discover Panel’s Chat</vt:lpstr>
      <vt:lpstr>PowerPoint Presentation</vt:lpstr>
      <vt:lpstr>Efficiency - Planning</vt:lpstr>
      <vt:lpstr>Your digital assistant</vt:lpstr>
      <vt:lpstr>Efficiency – Handouts &amp; class materials</vt:lpstr>
      <vt:lpstr>Customized content / assessments / activities</vt:lpstr>
      <vt:lpstr>Efficiency – Streamline Communication</vt:lpstr>
      <vt:lpstr>Efficiency – Writing</vt:lpstr>
      <vt:lpstr>Efficiency - Assessments</vt:lpstr>
      <vt:lpstr>Assignments (teachers’ time saver)</vt:lpstr>
      <vt:lpstr>More Educator Opportunities</vt:lpstr>
      <vt:lpstr>Even More Educator Opportunities</vt:lpstr>
      <vt:lpstr>Student Opportunities</vt:lpstr>
      <vt:lpstr>Want more AI for language educators? Coming up:</vt:lpstr>
      <vt:lpstr>Want more AI for language educators? Coming up:</vt:lpstr>
      <vt:lpstr>Solutions?</vt:lpstr>
      <vt:lpstr>Resources</vt:lpstr>
      <vt:lpstr>AI Tools</vt:lpstr>
      <vt:lpstr>AI Design Tools</vt:lpstr>
      <vt:lpstr>Resources</vt:lpstr>
      <vt:lpstr>Detection Tools</vt:lpstr>
      <vt:lpstr>Plug-ins (Extensions)</vt:lpstr>
      <vt:lpstr>Unanswered questions </vt:lpstr>
      <vt:lpstr>Question 1 </vt:lpstr>
      <vt:lpstr>Question 2 </vt:lpstr>
      <vt:lpstr>Question 3 </vt:lpstr>
      <vt:lpstr>Question 4 </vt:lpstr>
      <vt:lpstr>Question 5 </vt:lpstr>
      <vt:lpstr>Question 6 </vt:lpstr>
      <vt:lpstr>Question 7 </vt:lpstr>
      <vt:lpstr>Question 8 </vt:lpstr>
      <vt:lpstr>Question 9 </vt:lpstr>
      <vt:lpstr>Question 10 </vt:lpstr>
      <vt:lpstr>Question 11 </vt:lpstr>
      <vt:lpstr>Question 12 </vt:lpstr>
      <vt:lpstr>Question 13 </vt:lpstr>
      <vt:lpstr>Question 14 </vt:lpstr>
      <vt:lpstr>Question 15 </vt:lpstr>
      <vt:lpstr>Question 16 </vt:lpstr>
      <vt:lpstr>Question 17 </vt:lpstr>
      <vt:lpstr>Question 18 </vt:lpstr>
      <vt:lpstr>Question 19 </vt:lpstr>
      <vt:lpstr>Question 20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 Ban it or embrace it?</dc:title>
  <dc:creator>John Allan</dc:creator>
  <cp:lastModifiedBy>Gonul Turkdogan</cp:lastModifiedBy>
  <cp:revision>77</cp:revision>
  <cp:lastPrinted>2023-03-28T18:30:46Z</cp:lastPrinted>
  <dcterms:created xsi:type="dcterms:W3CDTF">2023-03-07T17:30:22Z</dcterms:created>
  <dcterms:modified xsi:type="dcterms:W3CDTF">2023-03-29T20:58:52Z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