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75" r:id="rId3"/>
    <p:sldId id="262" r:id="rId4"/>
    <p:sldId id="283" r:id="rId5"/>
    <p:sldId id="307" r:id="rId6"/>
    <p:sldId id="308" r:id="rId7"/>
    <p:sldId id="288" r:id="rId8"/>
    <p:sldId id="286" r:id="rId9"/>
    <p:sldId id="291" r:id="rId10"/>
    <p:sldId id="289" r:id="rId11"/>
    <p:sldId id="263" r:id="rId12"/>
    <p:sldId id="267" r:id="rId13"/>
    <p:sldId id="309" r:id="rId14"/>
    <p:sldId id="293" r:id="rId15"/>
    <p:sldId id="294" r:id="rId16"/>
    <p:sldId id="299" r:id="rId17"/>
    <p:sldId id="298" r:id="rId18"/>
    <p:sldId id="300" r:id="rId19"/>
    <p:sldId id="305" r:id="rId20"/>
    <p:sldId id="302" r:id="rId21"/>
    <p:sldId id="304" r:id="rId22"/>
    <p:sldId id="280" r:id="rId23"/>
    <p:sldId id="258" r:id="rId24"/>
  </p:sldIdLst>
  <p:sldSz cx="9144000" cy="5143500" type="screen16x9"/>
  <p:notesSz cx="6858000" cy="9144000"/>
  <p:embeddedFontLst>
    <p:embeddedFont>
      <p:font typeface="Arv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  <p:embeddedFont>
      <p:font typeface="Roboto Condensed Light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310427-D8B9-446E-B2A3-3EE41A34AA6B}">
  <a:tblStyle styleId="{22310427-D8B9-446E-B2A3-3EE41A34AA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249" autoAdjust="0"/>
  </p:normalViewPr>
  <p:slideViewPr>
    <p:cSldViewPr snapToGrid="0">
      <p:cViewPr varScale="1">
        <p:scale>
          <a:sx n="139" d="100"/>
          <a:sy n="139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50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08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nnie.altamiranotrainer@gmail.com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channel/UCFFw1k87LDbXMo-7JdJfXrw" TargetMode="External"/><Relationship Id="rId5" Type="http://schemas.openxmlformats.org/officeDocument/2006/relationships/hyperlink" Target="https://www.instagram.com/annie.altamirano/" TargetMode="External"/><Relationship Id="rId4" Type="http://schemas.openxmlformats.org/officeDocument/2006/relationships/hyperlink" Target="https://twitter.com/AnnieAlta20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88757" y="1090800"/>
            <a:ext cx="7218947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Assessment for learning: the road to improvement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7A86567-5733-516F-FBF8-2C9DB4EB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789" y="4193865"/>
            <a:ext cx="880883" cy="8808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Assessment for learning: main </a:t>
            </a:r>
            <a:r>
              <a:rPr lang="es-ES" dirty="0" err="1"/>
              <a:t>components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19C9F4-C6CB-43C9-BDA1-40DB675D77EF}"/>
              </a:ext>
            </a:extLst>
          </p:cNvPr>
          <p:cNvSpPr txBox="1"/>
          <p:nvPr/>
        </p:nvSpPr>
        <p:spPr>
          <a:xfrm>
            <a:off x="293683" y="2006780"/>
            <a:ext cx="62650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Learning intentions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Success criteria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Formative feedback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Effective questioning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Peer- and Self-assessment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40549531-C4C4-4B7D-8A91-DC8C7255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55" y="1316684"/>
            <a:ext cx="2885933" cy="301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7FEDB5-6498-46E4-9595-98FE7D6DA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3" y="601924"/>
            <a:ext cx="347502" cy="34750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5CE3E51-B9EC-3703-D9EF-F47A57045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intentions and success criteria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D3E11-59B5-43BB-A50F-BC79DEED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1421175"/>
            <a:ext cx="7400260" cy="2214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D2BEB-DAF2-440F-920E-6D499E0E5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74" y="568393"/>
            <a:ext cx="323116" cy="414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FFB920-BDF9-4494-8DAB-92A5AE1E8DC2}"/>
              </a:ext>
            </a:extLst>
          </p:cNvPr>
          <p:cNvSpPr txBox="1"/>
          <p:nvPr/>
        </p:nvSpPr>
        <p:spPr>
          <a:xfrm>
            <a:off x="184532" y="3489633"/>
            <a:ext cx="4001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Students will understand the meaning of key vocabulary words and use the words correctly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E85F3-BBA6-4DCC-A754-736BE2CAD39D}"/>
              </a:ext>
            </a:extLst>
          </p:cNvPr>
          <p:cNvSpPr txBox="1"/>
          <p:nvPr/>
        </p:nvSpPr>
        <p:spPr>
          <a:xfrm>
            <a:off x="4381960" y="3489633"/>
            <a:ext cx="4577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j-lt"/>
                <a:ea typeface="Roboto Condensed Light" panose="02000000000000000000" pitchFamily="2" charset="0"/>
              </a:rPr>
              <a:t>Students will: - Select correct vocabulary words when given word meaning. </a:t>
            </a:r>
          </a:p>
          <a:p>
            <a:r>
              <a:rPr lang="en-GB" sz="1800" dirty="0">
                <a:latin typeface="+mj-lt"/>
                <a:ea typeface="Roboto Condensed Light" panose="02000000000000000000" pitchFamily="2" charset="0"/>
              </a:rPr>
              <a:t>- Generate sentences that accurately include vocabulary terms. 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 Condensed Light" panose="02000000000000000000" pitchFamily="2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D27E11A-504D-A7A3-BB59-E9B237E62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1033135" y="406058"/>
            <a:ext cx="591013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Why are </a:t>
            </a:r>
            <a:r>
              <a:rPr lang="en-GB" dirty="0"/>
              <a:t>learning intentions and success criteria important?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3378600" y="1888450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</a:t>
            </a:r>
            <a:endParaRPr sz="24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16014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</a:t>
            </a:r>
            <a:endParaRPr sz="24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51558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</a:t>
            </a:r>
            <a:endParaRPr sz="24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5814" y="563527"/>
            <a:ext cx="467834" cy="402908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7EC622F-E53B-32A6-31C1-4FA24C04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3" grpId="0" animBg="1"/>
      <p:bldP spid="3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2539-2E44-6DED-51DD-E73AF7B6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574"/>
            <a:ext cx="6400799" cy="973517"/>
          </a:xfrm>
        </p:spPr>
        <p:txBody>
          <a:bodyPr/>
          <a:lstStyle/>
          <a:p>
            <a:r>
              <a:rPr lang="en-GB" dirty="0"/>
              <a:t>Which of these are examples of quality, formative feedback?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6B892-5944-C9CE-22D1-52E9422BB2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DD18E-A6E7-C0A9-AF5E-E2B4693E1FF9}"/>
              </a:ext>
            </a:extLst>
          </p:cNvPr>
          <p:cNvSpPr txBox="1"/>
          <p:nvPr/>
        </p:nvSpPr>
        <p:spPr>
          <a:xfrm>
            <a:off x="462708" y="1366091"/>
            <a:ext cx="810841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a. Beautiful, neat work.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b. Try one of these adjectives or one of your own instead of ‘bad’ …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c. You must try harder.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d. Develop these ideas further.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e. Very good start. Count how many times you have used ‘said’. What word might you have used instead?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924353C-5EBE-5218-C7E2-BB9ED3F0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EBBD-2B03-4B64-AAE6-910AA2AA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Formative feedback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BAC37-3AFA-4C8B-B972-D2FF7ACC7E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Google Shape;323;p22">
            <a:extLst>
              <a:ext uri="{FF2B5EF4-FFF2-40B4-BE49-F238E27FC236}">
                <a16:creationId xmlns:a16="http://schemas.microsoft.com/office/drawing/2014/main" id="{21103D0C-C25C-4A59-A7FC-7F8B9A063400}"/>
              </a:ext>
            </a:extLst>
          </p:cNvPr>
          <p:cNvSpPr/>
          <p:nvPr/>
        </p:nvSpPr>
        <p:spPr>
          <a:xfrm>
            <a:off x="1984172" y="1738266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</a:t>
            </a:r>
            <a:endParaRPr sz="24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322;p22">
            <a:extLst>
              <a:ext uri="{FF2B5EF4-FFF2-40B4-BE49-F238E27FC236}">
                <a16:creationId xmlns:a16="http://schemas.microsoft.com/office/drawing/2014/main" id="{930295AC-8F95-46DC-B96A-39695ED49A10}"/>
              </a:ext>
            </a:extLst>
          </p:cNvPr>
          <p:cNvSpPr/>
          <p:nvPr/>
        </p:nvSpPr>
        <p:spPr>
          <a:xfrm>
            <a:off x="231363" y="1760860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</a:t>
            </a:r>
            <a:endParaRPr sz="24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BDD6B8-B6E3-4850-9A87-67AD5DFE45AD}"/>
              </a:ext>
            </a:extLst>
          </p:cNvPr>
          <p:cNvSpPr/>
          <p:nvPr/>
        </p:nvSpPr>
        <p:spPr>
          <a:xfrm>
            <a:off x="4572000" y="1405204"/>
            <a:ext cx="2376149" cy="76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Understand what you </a:t>
            </a:r>
            <a:r>
              <a:rPr lang="es-ES" dirty="0" err="1"/>
              <a:t>said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C13AA0-2AB1-4B53-8100-1C7934B7FAA9}"/>
              </a:ext>
            </a:extLst>
          </p:cNvPr>
          <p:cNvSpPr/>
          <p:nvPr/>
        </p:nvSpPr>
        <p:spPr>
          <a:xfrm>
            <a:off x="6220046" y="2345106"/>
            <a:ext cx="2376149" cy="76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Accept what is being said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CA88F2-8CF3-4ECA-992C-958B3793A7B3}"/>
              </a:ext>
            </a:extLst>
          </p:cNvPr>
          <p:cNvSpPr/>
          <p:nvPr/>
        </p:nvSpPr>
        <p:spPr>
          <a:xfrm>
            <a:off x="5630701" y="3313498"/>
            <a:ext cx="2376149" cy="76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Be willing to make a change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BE1946-43F1-4CEB-B2E3-948EF7254DDE}"/>
              </a:ext>
            </a:extLst>
          </p:cNvPr>
          <p:cNvSpPr/>
          <p:nvPr/>
        </p:nvSpPr>
        <p:spPr>
          <a:xfrm>
            <a:off x="4442627" y="4238622"/>
            <a:ext cx="2376149" cy="76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Implement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B7623-0877-415D-A8DF-7572DBCC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3" y="495839"/>
            <a:ext cx="326924" cy="50000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5A31C08-885C-72A5-94BC-A80FF16B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2B76-4039-4F62-87AC-9EBFF408D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Characteristics</a:t>
            </a:r>
            <a:r>
              <a:rPr lang="es-ES" dirty="0"/>
              <a:t> of </a:t>
            </a:r>
            <a:r>
              <a:rPr lang="es-ES" dirty="0" err="1"/>
              <a:t>effective</a:t>
            </a:r>
            <a:r>
              <a:rPr lang="es-ES" dirty="0"/>
              <a:t> formative feedback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EEE58-DB83-487D-A95B-025C32CAC6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FDF6E-23B7-4F15-9CE6-356E3200C107}"/>
              </a:ext>
            </a:extLst>
          </p:cNvPr>
          <p:cNvSpPr txBox="1"/>
          <p:nvPr/>
        </p:nvSpPr>
        <p:spPr>
          <a:xfrm>
            <a:off x="329610" y="1412670"/>
            <a:ext cx="82402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Base feedback on the learning goal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Avoid comparing the student to other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Focus on only two or three critical feedback points at a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Provide concrete suggestions for improvement.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Directly communicate the strength or the gap to the student.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Suggest small manageable change.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Give immediate or timely feedback.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Give constant feedback.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Allows for students’ own feedback.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Ask for student commitment to change.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359D7-AC4E-4A13-84B1-0206A8FE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8855" y="560731"/>
            <a:ext cx="590992" cy="40683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11E4094-B43C-0C6D-2A88-AE29EAD1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2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B34B-6A49-481E-95AB-BFEC964F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Planning questions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1627C-5F1E-46AA-94C0-18E7A6CD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75" y="1561298"/>
            <a:ext cx="6132600" cy="3390802"/>
          </a:xfrm>
        </p:spPr>
        <p:txBody>
          <a:bodyPr/>
          <a:lstStyle/>
          <a:p>
            <a:r>
              <a:rPr lang="en-GB" sz="2000" dirty="0"/>
              <a:t>Decide on your goal for asking questions</a:t>
            </a:r>
          </a:p>
          <a:p>
            <a:r>
              <a:rPr lang="en-GB" sz="2000" dirty="0"/>
              <a:t>Select the content for questioning</a:t>
            </a:r>
          </a:p>
          <a:p>
            <a:r>
              <a:rPr lang="en-GB" sz="2000" dirty="0"/>
              <a:t>Ask questions that require an extended response </a:t>
            </a:r>
          </a:p>
          <a:p>
            <a:r>
              <a:rPr lang="en-GB" sz="2000" dirty="0"/>
              <a:t>Write your main questions in advance </a:t>
            </a:r>
          </a:p>
          <a:p>
            <a:r>
              <a:rPr lang="en-GB" sz="2000" dirty="0"/>
              <a:t>Think of additional questions </a:t>
            </a:r>
          </a:p>
          <a:p>
            <a:r>
              <a:rPr lang="en-GB" sz="2000" dirty="0"/>
              <a:t>Avoid implied response questions</a:t>
            </a:r>
          </a:p>
          <a:p>
            <a:r>
              <a:rPr lang="en-GB" sz="2000" dirty="0"/>
              <a:t>Try to anticipate possible student responses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7968-91F5-42FE-AC0E-26F0D3440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3E574-905E-40FA-8799-50606AF55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911" y="1319248"/>
            <a:ext cx="2904171" cy="193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C1A66-B583-4750-8A83-706AD595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5" y="537894"/>
            <a:ext cx="475562" cy="47556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BF122A6-FF65-0020-41EF-9CB8E8B21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6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379F-0C52-471C-B7D3-45E863F9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Peer- and self-assessment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013D7-B8D9-4C84-8E06-405A65BE97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71B5F-DC41-4C3E-9C4D-74D95404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775"/>
            <a:ext cx="9144000" cy="323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3741C-274E-4A4B-9C06-2A114EDCF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50" y="527290"/>
            <a:ext cx="419736" cy="44263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96F517B-D5CB-89A4-8B60-3E172417D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71FD-FA04-4D78-8DA3-DCF1A6CE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4874144" cy="766200"/>
          </a:xfrm>
        </p:spPr>
        <p:txBody>
          <a:bodyPr/>
          <a:lstStyle/>
          <a:p>
            <a:r>
              <a:rPr lang="en-GB" dirty="0"/>
              <a:t>How to introduce peer &amp; self-assessment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589F9-A62D-4FA3-9102-A328A277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028" y="1573619"/>
            <a:ext cx="8686800" cy="3612237"/>
          </a:xfrm>
        </p:spPr>
        <p:txBody>
          <a:bodyPr/>
          <a:lstStyle/>
          <a:p>
            <a:r>
              <a:rPr lang="en-GB" sz="2000" dirty="0"/>
              <a:t>Identify assignments or activities</a:t>
            </a:r>
          </a:p>
          <a:p>
            <a:r>
              <a:rPr lang="en-GB" sz="2000" dirty="0"/>
              <a:t>Break a large assignment into smaller pieces</a:t>
            </a:r>
          </a:p>
          <a:p>
            <a:r>
              <a:rPr lang="en-GB" sz="2000" dirty="0"/>
              <a:t>Involve students in defining/clarifying success criteria </a:t>
            </a:r>
          </a:p>
          <a:p>
            <a:r>
              <a:rPr lang="en-GB" sz="2000" dirty="0"/>
              <a:t>Work with exemplars </a:t>
            </a:r>
          </a:p>
          <a:p>
            <a:r>
              <a:rPr lang="en-GB" sz="2000" dirty="0"/>
              <a:t>Teach students how to apply success criteria </a:t>
            </a:r>
          </a:p>
          <a:p>
            <a:r>
              <a:rPr lang="en-GB" sz="2000" dirty="0"/>
              <a:t>Provide guidance</a:t>
            </a:r>
          </a:p>
          <a:p>
            <a:r>
              <a:rPr lang="en-GB" sz="2000" dirty="0"/>
              <a:t>Support students with prompts, sentence starters and forms</a:t>
            </a:r>
          </a:p>
          <a:p>
            <a:pPr marL="76200" indent="0">
              <a:buNone/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6B0EB-2331-4138-BC17-C7C40DB8B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1DFAD-6CB3-440B-8A42-41C7FB21D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621217"/>
            <a:ext cx="323116" cy="414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49FBA-2B5F-4F0B-B99D-D1848002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935" y="1327350"/>
            <a:ext cx="2408129" cy="180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FFA579-01D6-FD1B-3FBF-00E13DF05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7D52-A685-4119-8E0E-9669B768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support peer assessment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0889A-2A05-4785-A38D-C64188F63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93" y="1327350"/>
            <a:ext cx="8527312" cy="3145500"/>
          </a:xfrm>
        </p:spPr>
        <p:txBody>
          <a:bodyPr/>
          <a:lstStyle/>
          <a:p>
            <a:r>
              <a:rPr lang="en-GB" sz="2000" dirty="0"/>
              <a:t>Combine peer assessment with teacher feedback.</a:t>
            </a:r>
          </a:p>
          <a:p>
            <a:r>
              <a:rPr lang="en-GB" sz="2000" dirty="0"/>
              <a:t>Develop and use peer assessment tools</a:t>
            </a:r>
          </a:p>
          <a:p>
            <a:r>
              <a:rPr lang="en-GB" sz="2000" dirty="0"/>
              <a:t>Use the gradual release of responsibility model</a:t>
            </a:r>
          </a:p>
          <a:p>
            <a:r>
              <a:rPr lang="en-GB" sz="2000" dirty="0"/>
              <a:t>Develop ground rules for giving effective feedback</a:t>
            </a:r>
          </a:p>
          <a:p>
            <a:r>
              <a:rPr lang="en-GB" sz="2000" dirty="0"/>
              <a:t>Require evidence that peer assessment, feedback and improvements occur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8D52B-8ED2-4A3F-A101-2074C201C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87810-D271-4447-9732-F736456FB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7" y="601924"/>
            <a:ext cx="341406" cy="347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AADED-EDA2-41FC-A9A3-F98DF1EC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91" y="1590671"/>
            <a:ext cx="3117688" cy="13094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4DF4967-95E7-12D8-36C5-0A57B166D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E889E-D296-43B6-8CFD-DAE6D29E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53" y="191400"/>
            <a:ext cx="6037299" cy="4024866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DB48D31-D134-492D-98E6-CD2A5F4C0D5C}"/>
              </a:ext>
            </a:extLst>
          </p:cNvPr>
          <p:cNvSpPr/>
          <p:nvPr/>
        </p:nvSpPr>
        <p:spPr>
          <a:xfrm>
            <a:off x="276447" y="927234"/>
            <a:ext cx="3242929" cy="2273166"/>
          </a:xfrm>
          <a:prstGeom prst="cloudCallout">
            <a:avLst>
              <a:gd name="adj1" fmla="val 105811"/>
              <a:gd name="adj2" fmla="val -195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I’m teaching this lesson but … are my students learning?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0587FA23-1BEF-4262-A0AD-DADD4A04EAF1}"/>
              </a:ext>
            </a:extLst>
          </p:cNvPr>
          <p:cNvSpPr/>
          <p:nvPr/>
        </p:nvSpPr>
        <p:spPr>
          <a:xfrm>
            <a:off x="5316279" y="1892595"/>
            <a:ext cx="3359888" cy="2913321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BIG QUESTION!</a:t>
            </a:r>
            <a:endParaRPr lang="en-GB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FB223-2829-96EC-6035-A13D34B09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861" y="4265600"/>
            <a:ext cx="883997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D90581-531A-4CC7-AD42-E27B6A368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4C00D-99B6-4676-9D1B-232A184E615E}"/>
              </a:ext>
            </a:extLst>
          </p:cNvPr>
          <p:cNvSpPr txBox="1"/>
          <p:nvPr/>
        </p:nvSpPr>
        <p:spPr>
          <a:xfrm>
            <a:off x="815803" y="1307200"/>
            <a:ext cx="707862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Involve students in developing criteria</a:t>
            </a: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tabLst/>
              <a:defRPr/>
            </a:pPr>
            <a:r>
              <a:rPr lang="en-GB" sz="2000" dirty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        Have students </a:t>
            </a: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                               assess against the success criteria </a:t>
            </a: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                               identify successes</a:t>
            </a: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                               highlight an area for improvement 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Remind students of the success criteria 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Allow 5–10 minutes for students to make improvements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ACDEFF-519C-4851-B93C-DBCD711C0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10" y="389181"/>
            <a:ext cx="3396295" cy="1526007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D1CBB91-4364-C00D-752B-4470977F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0E5A-F706-47AD-ACB2-5C858C4C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support self-assessment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C3308-D466-461F-929B-1683DD8D3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36" y="2110683"/>
            <a:ext cx="8641585" cy="2809072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1800" dirty="0"/>
              <a:t>Make self-assessment a regular part of the lesson</a:t>
            </a:r>
          </a:p>
          <a:p>
            <a:r>
              <a:rPr lang="en-GB" sz="1800" dirty="0"/>
              <a:t>Explicitly teach, model and scaffold self-assessment</a:t>
            </a:r>
          </a:p>
          <a:p>
            <a:r>
              <a:rPr lang="en-GB" sz="1800" dirty="0"/>
              <a:t>Ask students to highlight the best section of their work </a:t>
            </a:r>
          </a:p>
          <a:p>
            <a:r>
              <a:rPr lang="en-GB" sz="1800" dirty="0"/>
              <a:t>Include some reflection time at the end of the lesson</a:t>
            </a:r>
          </a:p>
          <a:p>
            <a:r>
              <a:rPr lang="en-GB" sz="1800" dirty="0"/>
              <a:t>Discuss and practise individual goal setting</a:t>
            </a:r>
          </a:p>
          <a:p>
            <a:r>
              <a:rPr lang="en-GB" sz="1800" dirty="0"/>
              <a:t>Design self-assessment templates.</a:t>
            </a:r>
          </a:p>
          <a:p>
            <a:r>
              <a:rPr lang="en-GB" sz="1800" dirty="0"/>
              <a:t>Introduce exit tickets </a:t>
            </a:r>
          </a:p>
          <a:p>
            <a:pPr marL="7620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5667B-768D-4047-8443-B31780DBA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BC977-B21B-48BD-9ADF-07E4A966C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6" y="505243"/>
            <a:ext cx="343999" cy="526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D8AD3-B9FB-4B1B-8B3C-B49F5EA9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19" y="2571750"/>
            <a:ext cx="2481287" cy="131685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C1F1706-8A74-8531-44C4-19D07957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References</a:t>
            </a:r>
            <a:endParaRPr sz="2800" dirty="0"/>
          </a:p>
        </p:txBody>
      </p:sp>
      <p:sp>
        <p:nvSpPr>
          <p:cNvPr id="513" name="Google Shape;513;p35"/>
          <p:cNvSpPr txBox="1">
            <a:spLocks noGrp="1"/>
          </p:cNvSpPr>
          <p:nvPr>
            <p:ph type="body" idx="1"/>
          </p:nvPr>
        </p:nvSpPr>
        <p:spPr>
          <a:xfrm>
            <a:off x="466975" y="1382233"/>
            <a:ext cx="8568959" cy="33686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/>
              <a:t>Black, P. and </a:t>
            </a:r>
            <a:r>
              <a:rPr lang="en-GB" sz="1800" dirty="0" err="1"/>
              <a:t>Wiliam</a:t>
            </a:r>
            <a:r>
              <a:rPr lang="en-GB" sz="1800" dirty="0"/>
              <a:t>, D. (1998a). Inside the Black Box: Raising Standards through Classroom Assessment. London: School of Education, King’s College.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/>
              <a:t>Hattie J., Timperley, H., the power of feedback, in: Review of educational research, March 2007, vol. 77, No. 1, pp 81-112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err="1"/>
              <a:t>Hattie</a:t>
            </a:r>
            <a:r>
              <a:rPr lang="es-ES" sz="1800" dirty="0"/>
              <a:t>, J. (2012). Visible Learning for teachers. Abingdon, UK: Routledge.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err="1"/>
              <a:t>Hattie</a:t>
            </a:r>
            <a:r>
              <a:rPr lang="es-ES" sz="1800" dirty="0"/>
              <a:t>, J. and Clarke, S. (2019). Visible learning: Feedback. Abingdon, UK: Routledge.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err="1"/>
              <a:t>Swaffield</a:t>
            </a:r>
            <a:r>
              <a:rPr lang="es-ES" sz="1800" dirty="0"/>
              <a:t>, S. (2008). </a:t>
            </a:r>
            <a:r>
              <a:rPr lang="es-ES" sz="1800" dirty="0" err="1"/>
              <a:t>Unlocking</a:t>
            </a:r>
            <a:r>
              <a:rPr lang="es-ES" sz="1800" dirty="0"/>
              <a:t> assessment: </a:t>
            </a:r>
            <a:r>
              <a:rPr lang="es-ES" sz="1800" dirty="0" err="1"/>
              <a:t>Understanding</a:t>
            </a:r>
            <a:r>
              <a:rPr lang="es-ES" sz="1800" dirty="0"/>
              <a:t> for </a:t>
            </a:r>
            <a:r>
              <a:rPr lang="es-ES" sz="1800" dirty="0" err="1"/>
              <a:t>reflection</a:t>
            </a:r>
            <a:r>
              <a:rPr lang="es-ES" sz="1800" dirty="0"/>
              <a:t> and application. London: Routledge.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ES" sz="1800" dirty="0"/>
          </a:p>
        </p:txBody>
      </p:sp>
      <p:sp>
        <p:nvSpPr>
          <p:cNvPr id="514" name="Google Shape;51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15" name="Google Shape;515;p35"/>
          <p:cNvSpPr/>
          <p:nvPr/>
        </p:nvSpPr>
        <p:spPr>
          <a:xfrm>
            <a:off x="309226" y="634068"/>
            <a:ext cx="315499" cy="283210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F34228-66EF-4414-8DDB-F543002A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05" y="501329"/>
            <a:ext cx="640135" cy="54868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F5BE3A0-1382-5F45-2E97-B08CFD372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6587922" y="799946"/>
            <a:ext cx="2060155" cy="1133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9800"/>
                </a:solidFill>
              </a:rPr>
              <a:t>Thank you!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D5400-A21C-CC08-166F-76627866A828}"/>
              </a:ext>
            </a:extLst>
          </p:cNvPr>
          <p:cNvSpPr txBox="1"/>
          <p:nvPr/>
        </p:nvSpPr>
        <p:spPr>
          <a:xfrm>
            <a:off x="231355" y="933609"/>
            <a:ext cx="8912645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annie.altamiranotrainer@gmail.com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annieteachertrainer.wordpress.com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https://www.linkedin.com/in/anniealtamirano/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https://twitter.com/AnnieAlta2012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https://www.instagram.com/annie.altamirano/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You Tube channel: 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https://www.youtube.com/channel/UCFFw1k87LDbXMo-7JdJfXrw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C8F91-8EA2-81B0-913A-2FA8715DBCE5}"/>
              </a:ext>
            </a:extLst>
          </p:cNvPr>
          <p:cNvSpPr txBox="1"/>
          <p:nvPr/>
        </p:nvSpPr>
        <p:spPr>
          <a:xfrm>
            <a:off x="2398923" y="171074"/>
            <a:ext cx="4577508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CF229C3-1EA3-C830-0C83-A63C19DBC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79CF51C7-099E-42DB-BE96-633164E6E3E1}"/>
              </a:ext>
            </a:extLst>
          </p:cNvPr>
          <p:cNvSpPr/>
          <p:nvPr/>
        </p:nvSpPr>
        <p:spPr>
          <a:xfrm>
            <a:off x="223284" y="745607"/>
            <a:ext cx="5837881" cy="3656271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rgbClr val="FF0000"/>
                  </a:solidFill>
                </a:ln>
              </a:rPr>
              <a:t>Assessment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4E5F6-B05B-081F-A147-5678E9340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560" y="4265600"/>
            <a:ext cx="883997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C0517-7FFF-47D3-8628-685B56DBC7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98B3F-1F9F-4EF6-A042-C87D2D9A0386}"/>
              </a:ext>
            </a:extLst>
          </p:cNvPr>
          <p:cNvSpPr txBox="1"/>
          <p:nvPr/>
        </p:nvSpPr>
        <p:spPr>
          <a:xfrm>
            <a:off x="321635" y="891357"/>
            <a:ext cx="4577316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n-US" sz="2400" kern="1200" dirty="0">
                <a:solidFill>
                  <a:srgbClr val="0027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OF Learning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1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Summative assessment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71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C6D88-BA65-4038-BDEB-6F9657FF90A1}"/>
              </a:ext>
            </a:extLst>
          </p:cNvPr>
          <p:cNvSpPr txBox="1"/>
          <p:nvPr/>
        </p:nvSpPr>
        <p:spPr>
          <a:xfrm>
            <a:off x="4784651" y="891357"/>
            <a:ext cx="4144040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n-US" sz="2400" kern="1200" dirty="0">
                <a:solidFill>
                  <a:srgbClr val="0027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FOR Learning</a:t>
            </a:r>
            <a:endParaRPr lang="en-GB" sz="2400" kern="1200" dirty="0">
              <a:solidFill>
                <a:srgbClr val="00271E"/>
              </a:solidFill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n-US" sz="2400" kern="1200" dirty="0">
                <a:solidFill>
                  <a:srgbClr val="0027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Formative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F8B33-949E-23B1-74EE-E82A4E92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9" y="2007678"/>
            <a:ext cx="3498416" cy="2628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8EE7A-91EE-5B0D-890C-A426B7C4F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42" y="4574115"/>
            <a:ext cx="262760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D89F5-F43D-91DC-9307-BF8017919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58" y="2010382"/>
            <a:ext cx="3841691" cy="2563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7D97EB-BE09-7CE8-7194-96D0D664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493" y="4574115"/>
            <a:ext cx="2621507" cy="74987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9B1A318-7359-A1AA-3D90-9730452D7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751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E6CC6-7CEE-840F-A63E-5957A1EF0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4A315-92E2-C3D5-8904-2B0268688121}"/>
              </a:ext>
            </a:extLst>
          </p:cNvPr>
          <p:cNvSpPr txBox="1"/>
          <p:nvPr/>
        </p:nvSpPr>
        <p:spPr>
          <a:xfrm>
            <a:off x="3784192" y="446186"/>
            <a:ext cx="5233074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End-of-term exams and standardised tests are examples of summative assessment.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Yes    No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Exit tickets and impromptu quizzes are examples of formative assessment.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Yes     No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3CEE9-9731-87DD-75BF-CE82D585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3" y="1041959"/>
            <a:ext cx="2487138" cy="26712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259D23-1E4C-B9D2-B2B6-F1F5C4957A36}"/>
              </a:ext>
            </a:extLst>
          </p:cNvPr>
          <p:cNvSpPr/>
          <p:nvPr/>
        </p:nvSpPr>
        <p:spPr>
          <a:xfrm>
            <a:off x="981839" y="2571750"/>
            <a:ext cx="1388125" cy="31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Assessment</a:t>
            </a:r>
            <a:endParaRPr lang="en-GB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C1369F5-7EA9-3D4A-6086-86965016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0ECFDF-5FC7-82F6-E10C-DBB45DBD7C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7EC8A-BCA5-23C3-E968-B51A30A76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9" y="858077"/>
            <a:ext cx="4371541" cy="1896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3ED8A5-A094-2599-0D5F-0A6FD0A02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258" y="2710544"/>
            <a:ext cx="4610518" cy="157487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E80B6BE-B319-B9F0-5E8F-8E34D1492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9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10 principles of Assessment for Learning</a:t>
            </a: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80753" y="1650416"/>
            <a:ext cx="8782493" cy="35812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1800" dirty="0">
                <a:solidFill>
                  <a:schemeClr val="tx1"/>
                </a:solidFill>
              </a:rPr>
              <a:t>1.	</a:t>
            </a:r>
            <a:r>
              <a:rPr lang="en-GB" sz="2000" dirty="0">
                <a:solidFill>
                  <a:schemeClr val="tx1"/>
                </a:solidFill>
              </a:rPr>
              <a:t>be part of effective planning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2.	focus on how students learn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3.	be central to classroom practice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4.	be a key professional skill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5.	be sensitive and constructive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6.	foster student motivation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7.	promote understanding of goals and criteria 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8.	give guidance on how to improve learning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9.	develop the learners’ capacity for self-assessment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GB" sz="2000" dirty="0">
                <a:solidFill>
                  <a:schemeClr val="tx1"/>
                </a:solidFill>
              </a:rPr>
              <a:t>10.	recognise the full range of educational achievement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600" dirty="0">
                <a:solidFill>
                  <a:schemeClr val="tx1"/>
                </a:solidFill>
              </a:rPr>
              <a:t>                                                               Assessment for Learning Reform Group (2002)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lang="en-GB" sz="20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2BF0785-CEBD-A8AB-59E2-8D8CF351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DA5A2-E2A2-4A14-9C6D-E9C7B76B48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DBACA4D2-0DAB-4B2F-A485-98B92C76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62" y="214641"/>
            <a:ext cx="5029200" cy="4421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930FE-F87C-48CA-816E-2AF5398274C6}"/>
              </a:ext>
            </a:extLst>
          </p:cNvPr>
          <p:cNvSpPr txBox="1"/>
          <p:nvPr/>
        </p:nvSpPr>
        <p:spPr>
          <a:xfrm>
            <a:off x="348218" y="1225241"/>
            <a:ext cx="2607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Assessment for learning in </a:t>
            </a:r>
          </a:p>
          <a:p>
            <a:r>
              <a:rPr lang="en-GB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classroom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4E1DDF7-1F62-4A53-91AB-5D41087BA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0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58532-27F6-45C8-A805-E468BA9A89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BBCF201-8B0C-4049-878A-6041D52A2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53" y="531628"/>
            <a:ext cx="5782386" cy="3930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FE664A-22E0-4DC0-BA1D-4CB9A108FAD6}"/>
              </a:ext>
            </a:extLst>
          </p:cNvPr>
          <p:cNvSpPr txBox="1"/>
          <p:nvPr/>
        </p:nvSpPr>
        <p:spPr>
          <a:xfrm>
            <a:off x="1980312" y="4457983"/>
            <a:ext cx="5887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Council for the Curriculum Examinations and Assessment (2007)              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588D64-1A9A-5F5E-5D08-71EA0E223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383" y="4196058"/>
            <a:ext cx="880883" cy="8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7707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853</Words>
  <Application>Microsoft Office PowerPoint</Application>
  <PresentationFormat>On-screen Show (16:9)</PresentationFormat>
  <Paragraphs>147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Roboto Condensed Light</vt:lpstr>
      <vt:lpstr>Arvo</vt:lpstr>
      <vt:lpstr>Roboto Condensed</vt:lpstr>
      <vt:lpstr>Salerio template</vt:lpstr>
      <vt:lpstr>Assessment for learning: the road to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principles of Assessment for Learning</vt:lpstr>
      <vt:lpstr>PowerPoint Presentation</vt:lpstr>
      <vt:lpstr>PowerPoint Presentation</vt:lpstr>
      <vt:lpstr>Assessment for learning: main components</vt:lpstr>
      <vt:lpstr>Learning intentions and success criteria</vt:lpstr>
      <vt:lpstr>Why are learning intentions and success criteria important?</vt:lpstr>
      <vt:lpstr>Which of these are examples of quality, formative feedback? </vt:lpstr>
      <vt:lpstr>Formative feedback</vt:lpstr>
      <vt:lpstr>Characteristics of effective formative feedback</vt:lpstr>
      <vt:lpstr>Planning questions</vt:lpstr>
      <vt:lpstr> Peer- and self-assessment </vt:lpstr>
      <vt:lpstr>How to introduce peer &amp; self-assessment</vt:lpstr>
      <vt:lpstr>How to support peer assessment </vt:lpstr>
      <vt:lpstr>PowerPoint Presentation</vt:lpstr>
      <vt:lpstr>How to support self-assessment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Ana Altamirano</dc:creator>
  <cp:lastModifiedBy>Annie</cp:lastModifiedBy>
  <cp:revision>95</cp:revision>
  <dcterms:modified xsi:type="dcterms:W3CDTF">2022-05-24T16:06:22Z</dcterms:modified>
</cp:coreProperties>
</file>