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94" r:id="rId4"/>
    <p:sldId id="309" r:id="rId5"/>
    <p:sldId id="292" r:id="rId6"/>
    <p:sldId id="308" r:id="rId7"/>
    <p:sldId id="317" r:id="rId8"/>
    <p:sldId id="298" r:id="rId9"/>
    <p:sldId id="322" r:id="rId10"/>
    <p:sldId id="293" r:id="rId11"/>
    <p:sldId id="302" r:id="rId12"/>
    <p:sldId id="295" r:id="rId13"/>
    <p:sldId id="329" r:id="rId14"/>
    <p:sldId id="312" r:id="rId15"/>
    <p:sldId id="291" r:id="rId16"/>
    <p:sldId id="325" r:id="rId17"/>
    <p:sldId id="327" r:id="rId18"/>
    <p:sldId id="273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43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91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AF6B6-F98B-4786-93C4-0845E24743DA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7D525-15D1-4986-B509-B1D65ED8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5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E257-C0A5-4724-8803-AD74F712F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32496-730B-44B9-AC0B-B99E71C1B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94D1-FF99-4952-845F-25D69711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2CF8-B670-4DC8-8A2F-2A15B9D9950A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9B318-EDD2-40E7-901C-A792EDF2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47623-68CE-4109-876B-C7FC55F1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1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48C1-8B4A-4A6B-A29D-A65C5460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3F72E-F7A1-4B26-932B-7296AFD5B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87864-6B33-4E70-BAEA-EDA556A7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8007-73B2-4A32-8BFC-1FC9B973DC64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9729B-5CA2-48F9-B064-486EF08B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E244E-573C-4428-83FD-5E3AE759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D689DC-1F27-4A7C-8933-C0719AFB4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AB748-3E0E-4D56-A486-296A6CC5E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04354-B16C-4B79-B519-2CB6A6D5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BC-929E-4651-8245-A02CFF74BC5A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857F-61A5-4CC0-8805-D55F6EC1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2C823-4985-48E3-9F95-3B07389E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904C-8888-42A9-9653-D6C59EFE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1B85-4BD5-4E49-9113-0E90AF3B0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4A1CF-AC61-4755-8C44-C183756C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9288-BBFA-4F40-9D38-9A754144F4EB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B55D2-2483-449C-9295-C104ED53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E6C0-E12B-4BAF-9D1E-2A5FFB10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1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66C0-56A4-4A32-BB42-8A282923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E12C7-496C-43D3-AA5B-F326A9A2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98024-27E3-4F03-B079-85B65F39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FB-C6C8-488D-9F3B-3DA7E52E47ED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70E2-C246-4170-BDB5-56FE84B0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9FFE1-8BCD-4FAB-A603-A4D3808E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BB37-A802-4828-A308-1E8B981C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E9B02-F064-4A29-96E1-50FC30A7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4899-A19D-46A3-A1A2-BFA73E478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51EC7-5DE1-4332-9869-BED0F49E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1A8F-4321-4933-9DA9-C31BAA037D2D}" type="datetime1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8738A-647E-4ACF-806F-EAAEB4EF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0E9C5-7D5B-4E14-B02A-CDA04A3E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4114-6DC2-47A8-9EF3-A85385F4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FEC30-AB18-4881-B1C6-F8BFC477E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8F09C-4E15-43BA-B70F-0516A31DF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EFB6C-C603-49F9-836A-B8392252D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60213-91EE-44D7-96B8-9BFEAF653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50219D-805F-47CA-9E0F-3C1A76B9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149B-7694-43A4-9900-8833F37F6235}" type="datetime1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DC32F9-1D1D-4E6C-8059-4978DF01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F568F-9282-4747-821E-94F61435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7026-2100-4FF1-901F-B104DFF6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F67A2-1A4A-4B83-B614-8D92E932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16BA-14A3-40C7-B395-029C992381A1}" type="datetime1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4BBBF-5C94-44B6-9A89-C7522784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B468C-9160-4500-B382-081AC33E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5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26013-2FA7-4575-AF51-C1D44CA0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BD3A-9C88-4C6B-9761-8AC5432B1FE2}" type="datetime1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4C26C-F02E-4B5A-ABBD-F0151000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E8004-F434-4B6B-BD0C-ACD833EE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2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49F3-A3D3-42EB-B443-36B30440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6A16-8197-4A2C-B68B-27CB03036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0DC66-791E-4481-BA69-39ED4B4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3281F-0509-425C-9EA1-2E27CB6D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F1F5-3C8E-47DB-A276-4C7F71588100}" type="datetime1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FC15B-A3E0-4C41-8BC1-0BC5C712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4DF19-A6C3-43AD-A61E-94BA7012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3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70B7-5A38-4447-97B2-59C8988A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CDECE-9A5A-478A-B8F1-B851B4D7D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85740-D09D-4815-947C-4C8F8D104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AA507-5992-47A0-AEF2-E15BC2F8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B60-62FD-48B4-9A7C-67EC337C6F59}" type="datetime1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33A1C-A987-473B-B007-915453BB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DA9E5-7287-4868-B7EC-607F6AB8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8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691AB-0D9B-4A06-B69E-93636704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0764A-9AD1-4B3A-9CF8-D6634F151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EF71F-DAFC-47F9-9222-D21FFC4FF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48E6-F19E-46BD-974C-1F99037B1075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2085A-9B9C-42A1-A354-42AB780ED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CFC71-EFF1-42D8-9077-C9FC3414E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A3656-FB0F-45CA-A17A-89D7BD8C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3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slontario2019.sched.com/overview/type/Interactive+Worksho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334/bbc" TargetMode="External"/><Relationship Id="rId2" Type="http://schemas.openxmlformats.org/officeDocument/2006/relationships/hyperlink" Target="https://doi.org/10.5334/bbc.i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laurlenz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unsplash.com/s/photos/reflection?utm_source=unsplash&amp;utm_medium=referral&amp;utm_content=creditCopyText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jaimemarsh.wordpress.com/" TargetMode="External"/><Relationship Id="rId4" Type="http://schemas.openxmlformats.org/officeDocument/2006/relationships/hyperlink" Target="http://openpedagogy.org/program-level/what-open-education-taught-m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ccampus.ca/2012/03/05/the-economics-of-open/" TargetMode="External"/><Relationship Id="rId2" Type="http://schemas.openxmlformats.org/officeDocument/2006/relationships/hyperlink" Target="http://www.irrodl.org/index.php/irrodl/article/view/2986/420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/4.0" TargetMode="External"/><Relationship Id="rId5" Type="http://schemas.openxmlformats.org/officeDocument/2006/relationships/hyperlink" Target="https://open.bccampus.ca/" TargetMode="External"/><Relationship Id="rId4" Type="http://schemas.openxmlformats.org/officeDocument/2006/relationships/hyperlink" Target="https://open.bccampus.ca/what-is-open-education/what-are-open-educational-resourc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" TargetMode="External"/><Relationship Id="rId2" Type="http://schemas.openxmlformats.org/officeDocument/2006/relationships/hyperlink" Target="http://ontarioextend.ca/curator-assessing-oer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ontarioextend.ca/curator-assessing-oe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bccampus.ca/files/2014/07/Faculty-Guide-29-mar-15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asis.geneseo.edu/index.php" TargetMode="External"/><Relationship Id="rId7" Type="http://schemas.openxmlformats.org/officeDocument/2006/relationships/hyperlink" Target="https://open.bccampus.ca/browse-our-collection/find-open-textbooks/" TargetMode="External"/><Relationship Id="rId2" Type="http://schemas.openxmlformats.org/officeDocument/2006/relationships/hyperlink" Target="https://search.ecampusontario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ercommons.org/" TargetMode="External"/><Relationship Id="rId5" Type="http://schemas.openxmlformats.org/officeDocument/2006/relationships/hyperlink" Target="https://oasis.geneseo.edu/basic_search.php?search=English%20language%20ESL&amp;pageno=1" TargetMode="External"/><Relationship Id="rId4" Type="http://schemas.openxmlformats.org/officeDocument/2006/relationships/hyperlink" Target="https://open.umn.edu/opentextbooks/textbooks/bc-reads-adult-literacy-fundamental-english-course-pack-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bccampus.ca/" TargetMode="External"/><Relationship Id="rId2" Type="http://schemas.openxmlformats.org/officeDocument/2006/relationships/hyperlink" Target="https://en.unesco.org/themes/building-knowledge-societies/o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5334/bbc" TargetMode="External"/><Relationship Id="rId5" Type="http://schemas.openxmlformats.org/officeDocument/2006/relationships/hyperlink" Target="https://doi.org/10.5334/bbc.i" TargetMode="External"/><Relationship Id="rId4" Type="http://schemas.openxmlformats.org/officeDocument/2006/relationships/hyperlink" Target="https://doi.org/10.19173/irrodl.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picpedia.org/highway-signs/p/pol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pedia.org/highway-signs/l/limitation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o.algonquincollege.com/ac-Library/OER/license-matching-activity/story_html5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choose/" TargetMode="External"/><Relationship Id="rId2" Type="http://schemas.openxmlformats.org/officeDocument/2006/relationships/hyperlink" Target="https://chooser-beta.creativecommon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eativecommons.org/licenses/by/4.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en/about-us/universal-declaration-of-human-right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5C8A94-E698-4356-9F20-5773888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99899"/>
            <a:ext cx="1430104" cy="54181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02DC287-841D-40B2-8139-1BD1D4B9D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E56AB-7A49-4145-A36D-21001201B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0742" y="576263"/>
            <a:ext cx="6077027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latin typeface="+mn-lt"/>
              </a:rPr>
              <a:t>Using and Licensing (OERs): Part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4EE35-BF44-4C66-AA64-5FE12F8EE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0743" y="3764975"/>
            <a:ext cx="5820768" cy="219268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Shahla Noor AL-Deen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04DE974-0388-4108-B91F-A76A717AD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465"/>
          <a:stretch/>
        </p:blipFill>
        <p:spPr>
          <a:xfrm>
            <a:off x="638630" y="1627934"/>
            <a:ext cx="4334474" cy="4490056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F462-A646-4A59-BC36-F2CF83FA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3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BEB21-DAB5-4461-A666-75C3D726C139}"/>
              </a:ext>
            </a:extLst>
          </p:cNvPr>
          <p:cNvSpPr txBox="1"/>
          <p:nvPr/>
        </p:nvSpPr>
        <p:spPr>
          <a:xfrm>
            <a:off x="643467" y="1698170"/>
            <a:ext cx="10453158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The Impact of OERs on Teaching and Learning (Best practices)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marL="28575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Flexibility in OERs 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not sticking to one static content or textbook is important for our </a:t>
            </a: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diverse learners in the 21st century.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impacts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accessibility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lowering the cost of textbooks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 educational outcomes for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marginalized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underrepresented students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attain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social justice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57150"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75F7B4-D164-4358-A1FF-454084F9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379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3A3656-FB0F-45CA-A17A-89D7BD8C1CF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1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A615F-FC59-4099-8C7D-73F50236D09D}"/>
              </a:ext>
            </a:extLst>
          </p:cNvPr>
          <p:cNvSpPr txBox="1"/>
          <p:nvPr/>
        </p:nvSpPr>
        <p:spPr>
          <a:xfrm>
            <a:off x="849207" y="2256503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aim of many open education endeavors 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provide free access to education.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education resources reduce costs for students and allow for greater flexibility for instructors.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the materials are not accessible and in downloadable format for each and every student,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then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  do not achieve the obligation to deliver fully open education?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DD5D8-75AB-4322-ABA3-4A5C3A73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3A3656-FB0F-45CA-A17A-89D7BD8C1CF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6875F-9A9A-4FD0-A697-6FE2621E78F9}"/>
              </a:ext>
            </a:extLst>
          </p:cNvPr>
          <p:cNvSpPr txBox="1"/>
          <p:nvPr/>
        </p:nvSpPr>
        <p:spPr>
          <a:xfrm>
            <a:off x="670705" y="1340867"/>
            <a:ext cx="8074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hat does open access mean? 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7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90048AB9-035E-4DA1-A116-C5A0125154BF}"/>
              </a:ext>
            </a:extLst>
          </p:cNvPr>
          <p:cNvSpPr txBox="1"/>
          <p:nvPr/>
        </p:nvSpPr>
        <p:spPr>
          <a:xfrm>
            <a:off x="831036" y="1320542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Communities of Practice and Possibilities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Sharing, collaboration, and mindfulness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"learner-driven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 and students as contributors, designers and transformers of knowledge in Higher Education not just as consumers and audience. </a:t>
            </a:r>
          </a:p>
          <a:p>
            <a:pPr marL="285750" marR="0" indent="-28575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is important for  educators to be  flexible and  open to students’ new concepts and ideas .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ncouraging students to have agency and a social and public impact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reating models of recognizing students' contributions and academic labor.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b="0" i="1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DeRosa, R. and Robison, S. (2017) </a:t>
            </a:r>
            <a:r>
              <a:rPr lang="en-US" sz="1700" b="0" i="1" dirty="0">
                <a:solidFill>
                  <a:srgbClr val="00379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From OER to Open Pedagogy: Harnessing the Power of Open</a:t>
            </a:r>
            <a:r>
              <a:rPr lang="en-US" sz="1700" b="0" i="1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in </a:t>
            </a:r>
            <a:r>
              <a:rPr lang="en-US" sz="1700" b="0" i="1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Jhangiani</a:t>
            </a:r>
            <a:r>
              <a:rPr lang="en-US" sz="1700" b="0" i="1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R S. and Biswas-Diener, R. (2017 </a:t>
            </a:r>
            <a:r>
              <a:rPr lang="en-US" sz="1700" b="0" i="1" dirty="0">
                <a:solidFill>
                  <a:srgbClr val="00379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Open: The Philosophy and Practices that are Revolutionizing Education and Science</a:t>
            </a:r>
            <a:r>
              <a:rPr lang="en-US" sz="1700" b="0" i="1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London: Ubiquity Press.</a:t>
            </a:r>
            <a:endParaRPr lang="en-US" sz="17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9ADDB3-694C-4EB3-BCC2-9B4B445D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3A3656-FB0F-45CA-A17A-89D7BD8C1CF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860832-27F3-4D30-9288-7521D2491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DAAD4DA-AA9F-4A4D-AD0B-0FB2286B3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4F5EC98-FDFD-4158-9C16-CD770B1F2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6D1C0DA-68C2-40A2-BCCA-D14FB5EF2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B67FFD7-72F1-4435-9C33-DFFE87F9C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CE66C6-629F-44D9-A0BC-D2F4E7AF5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EAAAFC3-1B1C-4F1C-AC4E-ED0ACA4AE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2C81DA9-A0C9-4C54-A2F0-A3EC14F2B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7EA41DD-7957-42FB-BD48-E502F81F6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33D6F3E-9CCB-4053-B8C1-5260829C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533B393-4D8F-4FB8-AA9D-BA218F443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3765B0-52BC-4442-BC45-8EDFBF593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911B231-DD22-4BC7-A325-2B6831481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800DA13B-507D-4901-AF60-F99485FC1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AB727E1-099C-4F62-9ED1-46CD895C6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D1E585E-A63F-42DE-BF5F-B0B390B29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8FCC810-4482-4E43-9102-2B87386E7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EC977192-4383-4D76-8DB3-B93ADD739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9DCD44A-4779-4898-862E-A220810CA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F7516DF1-08D6-4FF0-A1A1-95A260F1D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74092EA-F950-4DF2-8646-60F26E811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9A3177B-1E64-4081-B8C6-3D7C8786D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F4562-6DCB-44F4-BAA6-AEFC3F2C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3A3656-FB0F-45CA-A17A-89D7BD8C1C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BFACF-F956-4B9C-BAA6-8C17F1471B16}"/>
              </a:ext>
            </a:extLst>
          </p:cNvPr>
          <p:cNvSpPr txBox="1"/>
          <p:nvPr/>
        </p:nvSpPr>
        <p:spPr>
          <a:xfrm>
            <a:off x="3865087" y="804100"/>
            <a:ext cx="7819707" cy="3895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" descr="A student's reflections on open education">
            <a:extLst>
              <a:ext uri="{FF2B5EF4-FFF2-40B4-BE49-F238E27FC236}">
                <a16:creationId xmlns:a16="http://schemas.microsoft.com/office/drawing/2014/main" id="{B059E9DB-9927-444A-9584-AD40D886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07" y="2154611"/>
            <a:ext cx="7151688" cy="33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35616E-16CA-43B0-8288-93344B894557}"/>
              </a:ext>
            </a:extLst>
          </p:cNvPr>
          <p:cNvSpPr txBox="1"/>
          <p:nvPr/>
        </p:nvSpPr>
        <p:spPr>
          <a:xfrm>
            <a:off x="1548461" y="6259196"/>
            <a:ext cx="67962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What Open Education Taught 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 by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Jaime Marsh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 is licensed under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CC BY 4.0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8CDCCF-6E38-4110-A172-C78E9CF26AB6}"/>
              </a:ext>
            </a:extLst>
          </p:cNvPr>
          <p:cNvSpPr txBox="1"/>
          <p:nvPr/>
        </p:nvSpPr>
        <p:spPr>
          <a:xfrm>
            <a:off x="2786063" y="576794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7"/>
              </a:rPr>
              <a:t>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This Photo"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 by 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Laurenz Kleinheider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Unsplash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55DA87-9C7A-4D12-B606-86587FFD46B5}"/>
              </a:ext>
            </a:extLst>
          </p:cNvPr>
          <p:cNvSpPr txBox="1"/>
          <p:nvPr/>
        </p:nvSpPr>
        <p:spPr>
          <a:xfrm>
            <a:off x="1027430" y="352640"/>
            <a:ext cx="81788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200" b="0" i="0" dirty="0"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1" dirty="0">
                <a:solidFill>
                  <a:srgbClr val="19191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Reflection</a:t>
            </a:r>
          </a:p>
          <a:p>
            <a:pPr algn="l"/>
            <a:endParaRPr lang="en-US" sz="2800" dirty="0">
              <a:solidFill>
                <a:srgbClr val="19191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1600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key components </a:t>
            </a:r>
            <a:r>
              <a:rPr lang="en-US" sz="1600" b="0" i="0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identified by a Keene State College undergraduate student who was reflecting on her experiences with Open Education. </a:t>
            </a:r>
            <a:endParaRPr lang="en-US" sz="1600" b="0" i="0" dirty="0">
              <a:solidFill>
                <a:srgbClr val="191919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12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51D90B-E2C9-4211-AB87-2BDD217A3BF5}"/>
              </a:ext>
            </a:extLst>
          </p:cNvPr>
          <p:cNvSpPr txBox="1"/>
          <p:nvPr/>
        </p:nvSpPr>
        <p:spPr>
          <a:xfrm>
            <a:off x="8458201" y="2264431"/>
            <a:ext cx="36177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737373"/>
                </a:solidFill>
                <a:effectLst/>
                <a:latin typeface="Helvetica Neue"/>
              </a:rPr>
              <a:t>“Open education is the philosophy and belief that people, even the world should produce, share, and build on knowledge that everyone has access to.”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3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9858A-1625-4280-9349-CEEB1C98D79D}"/>
              </a:ext>
            </a:extLst>
          </p:cNvPr>
          <p:cNvSpPr txBox="1"/>
          <p:nvPr/>
        </p:nvSpPr>
        <p:spPr>
          <a:xfrm>
            <a:off x="1318665" y="1412420"/>
            <a:ext cx="8380227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Why should I use OER?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 dirty="0">
              <a:effectLst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Cost savings is not the only benefit of using OER – they are an essential part of an open pedagogy and can be used to 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a powerful learning experience for your students.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Studies have revealed a </a:t>
            </a:r>
            <a:r>
              <a:rPr lang="en-US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“positive relationship between the use of OER and student academic achievement” [PDF]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and suggest that 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OER may help to decrease withdrawal rates while increasing overall student grades.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Former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BCcampus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Director of Curriculum Services, Paul Stacey, shared a comprehensive article on the </a:t>
            </a:r>
            <a:r>
              <a:rPr lang="en-US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Economics of Open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which provides an </a:t>
            </a: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abundance of reasons to choose and use OER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22460-182B-4063-AD73-2CF27A29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379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3A3656-FB0F-45CA-A17A-89D7BD8C1CF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6401C2-398F-4521-B329-F607DDB2327E}"/>
              </a:ext>
            </a:extLst>
          </p:cNvPr>
          <p:cNvSpPr txBox="1"/>
          <p:nvPr/>
        </p:nvSpPr>
        <p:spPr>
          <a:xfrm>
            <a:off x="1318665" y="5588567"/>
            <a:ext cx="7729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/>
              </a:rPr>
              <a:t>"What are OER? "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by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5"/>
              </a:rPr>
              <a:t>BCcampus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5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5"/>
              </a:rPr>
              <a:t>OpenEd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is licensed under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6"/>
              </a:rPr>
              <a:t>CC BY 4.0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9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49562-E2FE-4219-B84E-4EFAD1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BFF17-91D8-440F-AC60-E3D40CEEFBAC}"/>
              </a:ext>
            </a:extLst>
          </p:cNvPr>
          <p:cNvSpPr txBox="1"/>
          <p:nvPr/>
        </p:nvSpPr>
        <p:spPr>
          <a:xfrm>
            <a:off x="1108246" y="1782406"/>
            <a:ext cx="8708111" cy="4573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Currency = the timeliness of the information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Relevance = the importance of the information for your needs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Authority = the source of the information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 = the reliability and truthfulness of the information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 = the reason the information exists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Let's watch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http://ontarioextend.ca/curator-assessing-oer/</a:t>
            </a:r>
            <a:endParaRPr lang="en-US" u="none" strike="noStrike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0" i="0" dirty="0">
                <a:solidFill>
                  <a:srgbClr val="0000FF"/>
                </a:solidFill>
                <a:effectLst/>
                <a:latin typeface="Open Sans"/>
                <a:hlinkClick r:id="rId2"/>
              </a:rPr>
              <a:t>"Assessing OER: Spotlight on C.R.A.A.P"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is licensed under </a:t>
            </a:r>
            <a:r>
              <a:rPr lang="en-US" b="0" i="0" dirty="0">
                <a:solidFill>
                  <a:srgbClr val="0000FF"/>
                </a:solidFill>
                <a:effectLst/>
                <a:latin typeface="Open Sans"/>
                <a:hlinkClick r:id="rId3"/>
              </a:rPr>
              <a:t>CC BY-NC-SA 4.0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0247B-FC8B-4AF6-9F2A-15670FAADFFF}"/>
              </a:ext>
            </a:extLst>
          </p:cNvPr>
          <p:cNvSpPr txBox="1"/>
          <p:nvPr/>
        </p:nvSpPr>
        <p:spPr>
          <a:xfrm>
            <a:off x="1108246" y="844624"/>
            <a:ext cx="9559754" cy="572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Assessing OERs: Criteria C.R.A.A.P Test</a:t>
            </a:r>
          </a:p>
        </p:txBody>
      </p:sp>
    </p:spTree>
    <p:extLst>
      <p:ext uri="{BB962C8B-B14F-4D97-AF65-F5344CB8AC3E}">
        <p14:creationId xmlns:p14="http://schemas.microsoft.com/office/powerpoint/2010/main" val="277434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BEB21-DAB5-4461-A666-75C3D726C139}"/>
              </a:ext>
            </a:extLst>
          </p:cNvPr>
          <p:cNvSpPr txBox="1"/>
          <p:nvPr/>
        </p:nvSpPr>
        <p:spPr>
          <a:xfrm>
            <a:off x="1477185" y="1599140"/>
            <a:ext cx="10453158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C.R.A.A.P Test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75F7B4-D164-4358-A1FF-454084F9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379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3A3656-FB0F-45CA-A17A-89D7BD8C1C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90133-C584-4036-A5D1-AC4A18EE4A8B}"/>
              </a:ext>
            </a:extLst>
          </p:cNvPr>
          <p:cNvSpPr txBox="1"/>
          <p:nvPr/>
        </p:nvSpPr>
        <p:spPr>
          <a:xfrm>
            <a:off x="1504174" y="2766862"/>
            <a:ext cx="60999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http://ontarioextend.ca/curator-assessing-oer/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9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BEB21-DAB5-4461-A666-75C3D726C139}"/>
              </a:ext>
            </a:extLst>
          </p:cNvPr>
          <p:cNvSpPr txBox="1"/>
          <p:nvPr/>
        </p:nvSpPr>
        <p:spPr>
          <a:xfrm>
            <a:off x="643467" y="1698170"/>
            <a:ext cx="10453158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75F7B4-D164-4358-A1FF-454084F9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379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3A3656-FB0F-45CA-A17A-89D7BD8C1C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B0602-F0C5-462F-B379-85E4FD1733D2}"/>
              </a:ext>
            </a:extLst>
          </p:cNvPr>
          <p:cNvSpPr txBox="1"/>
          <p:nvPr/>
        </p:nvSpPr>
        <p:spPr>
          <a:xfrm>
            <a:off x="1504174" y="1459558"/>
            <a:ext cx="9773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Assessing Open Educational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A75C7A-413F-4398-B519-947C36C0AB0B}"/>
              </a:ext>
            </a:extLst>
          </p:cNvPr>
          <p:cNvSpPr txBox="1"/>
          <p:nvPr/>
        </p:nvSpPr>
        <p:spPr>
          <a:xfrm>
            <a:off x="1670670" y="2683434"/>
            <a:ext cx="6099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2"/>
              </a:rPr>
              <a:t>Guide for assessing OERs--</a:t>
            </a: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2"/>
              </a:rPr>
              <a:t>BCcampus</a:t>
            </a:r>
            <a:b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3796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2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1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D05C0E-10D4-450C-97C4-3A723DA59E1F}"/>
              </a:ext>
            </a:extLst>
          </p:cNvPr>
          <p:cNvSpPr txBox="1"/>
          <p:nvPr/>
        </p:nvSpPr>
        <p:spPr>
          <a:xfrm>
            <a:off x="757387" y="2379145"/>
            <a:ext cx="10815488" cy="393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https://search.ecampusontario.ca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OASIS (geneseo.edu)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BC Reads: Adult Literacy Fundamental English Course Pack 5 - Open Textbook Library (umn.edu)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Search Results (geneseo.edu)</a:t>
            </a:r>
            <a:endParaRPr lang="en-US" dirty="0"/>
          </a:p>
          <a:p>
            <a:endParaRPr lang="en-US" dirty="0">
              <a:hlinkClick r:id="rId6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https://www.oercommons.org/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https://open.bccampus.ca/browse-our-collection/find-open-textbooks/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59CDEF-36BF-4D3F-9A7C-DE1FB6C21250}"/>
              </a:ext>
            </a:extLst>
          </p:cNvPr>
          <p:cNvSpPr txBox="1"/>
          <p:nvPr/>
        </p:nvSpPr>
        <p:spPr>
          <a:xfrm>
            <a:off x="757387" y="916597"/>
            <a:ext cx="9231558" cy="572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Searching for and Finding and OERs: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D352D-6A2D-4402-A09B-2118C618E317}"/>
              </a:ext>
            </a:extLst>
          </p:cNvPr>
          <p:cNvSpPr txBox="1"/>
          <p:nvPr/>
        </p:nvSpPr>
        <p:spPr>
          <a:xfrm>
            <a:off x="757387" y="1677879"/>
            <a:ext cx="6214369" cy="572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OERs Repositories: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02A3C-B95F-4CD1-A610-6E87D6E1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053AC-C4DD-4EB6-86F0-1D26011735F9}"/>
              </a:ext>
            </a:extLst>
          </p:cNvPr>
          <p:cNvSpPr txBox="1"/>
          <p:nvPr/>
        </p:nvSpPr>
        <p:spPr>
          <a:xfrm>
            <a:off x="4323426" y="363984"/>
            <a:ext cx="243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0ADFD-423E-42CF-8C85-730492BB30A1}"/>
              </a:ext>
            </a:extLst>
          </p:cNvPr>
          <p:cNvSpPr txBox="1"/>
          <p:nvPr/>
        </p:nvSpPr>
        <p:spPr>
          <a:xfrm>
            <a:off x="649920" y="1334879"/>
            <a:ext cx="10944317" cy="445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United Nations Educational, Scientific and Cultural Organization (2019). Open Educational Resources. 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Retrieved from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https://en.unesco.org/themes/building-knowledge-societies/oer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BCCampus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(2017). Open Education. Retrieved from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https://open.bccampus.ca/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Caswell, T., Henson, S., Jensen, M., &amp; Wiley, D. (2008). Open Content and Open Educational Resources: Enabling universal education.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International Review of Research in Open and Distributed Learning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9(1).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https://doi.org/10.19173/irrodl.v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DeRosa, R. and Robison, S. (2017) </a:t>
            </a:r>
            <a:r>
              <a:rPr lang="en-US" sz="12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From OER to Open Pedagogy: Harnessing the Power of Open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 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Jhangiani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 S. and Biswas-Diener, R. (2017 </a:t>
            </a:r>
            <a:r>
              <a:rPr lang="en-US" sz="12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Open: The Philosophy and Practices that are Revolutionizing Education and Science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London: Ubiquity Press.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(2013). Exploring the downside of open knowledge resources: The case of indigenous knowledge systems and practices in the Philippines.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Praxis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5(1), 75-80.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Willems, J., &amp;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Bossu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(2012). Equity considerations for open educational resources in the globalization of education.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Distance Education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33(2), 185-199.9i1.469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A215A-DFAF-4FA0-AF06-205807F3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4D9B9B-EA75-42C7-8124-057693A65489}"/>
              </a:ext>
            </a:extLst>
          </p:cNvPr>
          <p:cNvSpPr txBox="1"/>
          <p:nvPr/>
        </p:nvSpPr>
        <p:spPr>
          <a:xfrm>
            <a:off x="531446" y="499322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Poll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AF037-1847-4540-ADD8-C04E4EA19AC5}"/>
              </a:ext>
            </a:extLst>
          </p:cNvPr>
          <p:cNvSpPr txBox="1"/>
          <p:nvPr/>
        </p:nvSpPr>
        <p:spPr>
          <a:xfrm>
            <a:off x="548659" y="1187640"/>
            <a:ext cx="6682154" cy="489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 Future of OERs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we have the obligation(as educators) to make OERs open, free, and universal education for everyone?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                    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it ethical to use OERs and technical tools to convert distance education materials into Open Educational Resources (OERs)?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                    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67C14-2764-4FB4-9F9F-1C9A2305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854F138F-8FC8-410D-8AFC-C233C6CC81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90154" y="136525"/>
            <a:ext cx="4748461" cy="5672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56FC90-8D2E-48B1-8D29-6FC56CAF82DE}"/>
              </a:ext>
            </a:extLst>
          </p:cNvPr>
          <p:cNvSpPr txBox="1"/>
          <p:nvPr/>
        </p:nvSpPr>
        <p:spPr>
          <a:xfrm>
            <a:off x="7267574" y="5944071"/>
            <a:ext cx="4375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hlinkClick r:id="rId4" tooltip="http://www.picpedia.org/highway-signs/p/poll.html"/>
              </a:rPr>
              <a:t>This Photo</a:t>
            </a:r>
            <a:r>
              <a:rPr lang="en-US" sz="1200" b="1"/>
              <a:t> by Unknown Author is licensed under </a:t>
            </a:r>
            <a:r>
              <a:rPr lang="en-US" sz="1200" b="1">
                <a:hlinkClick r:id="rId5" tooltip="https://creativecommons.org/licenses/by-sa/3.0/"/>
              </a:rPr>
              <a:t>CC BY-SA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1838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5D6D3F34-0FCE-4B3D-8286-341145451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A9DCF-2EE8-4239-9E22-03F1AFC9A2BF}"/>
              </a:ext>
            </a:extLst>
          </p:cNvPr>
          <p:cNvSpPr txBox="1"/>
          <p:nvPr/>
        </p:nvSpPr>
        <p:spPr>
          <a:xfrm>
            <a:off x="643467" y="321734"/>
            <a:ext cx="689118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9B8FC-0F5A-475E-B726-4460E2530604}"/>
              </a:ext>
            </a:extLst>
          </p:cNvPr>
          <p:cNvSpPr txBox="1"/>
          <p:nvPr/>
        </p:nvSpPr>
        <p:spPr>
          <a:xfrm>
            <a:off x="643467" y="1782981"/>
            <a:ext cx="689118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this webinar, attendees will: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Learn about various types of OERs and permissions and restrictions associated with the creative commons licenses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Consider the question “Open for Whom? The impact of OERs on equity, accessibility, diversity, and inclusion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Discover best practices in creating, evaluating, modifying, and publishing OERs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B56D7-DD41-4F1D-9521-C103521C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F3A3656-FB0F-45CA-A17A-89D7BD8C1CF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B16CB-B400-4534-AC21-B90304EE3508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43B8F-A266-4F3B-9C0C-74BAF8EEF372}"/>
              </a:ext>
            </a:extLst>
          </p:cNvPr>
          <p:cNvSpPr txBox="1"/>
          <p:nvPr/>
        </p:nvSpPr>
        <p:spPr>
          <a:xfrm>
            <a:off x="9884958" y="667017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3" tooltip="http://www.picpedia.org/highway-signs/l/limitat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487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25D8E4-F182-4D3F-94D7-EC990A07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3656-FB0F-45CA-A17A-89D7BD8C1CF5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69974-82B3-4194-AF6D-CD37B54C4A3C}"/>
              </a:ext>
            </a:extLst>
          </p:cNvPr>
          <p:cNvSpPr txBox="1"/>
          <p:nvPr/>
        </p:nvSpPr>
        <p:spPr>
          <a:xfrm>
            <a:off x="859692" y="708479"/>
            <a:ext cx="7807569" cy="572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Creative Commons Licensing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75;p29">
            <a:extLst>
              <a:ext uri="{FF2B5EF4-FFF2-40B4-BE49-F238E27FC236}">
                <a16:creationId xmlns:a16="http://schemas.microsoft.com/office/drawing/2014/main" id="{8EAF4E09-FC54-454E-ADD0-695E583AD3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64184" y="1369613"/>
            <a:ext cx="5935455" cy="49867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4;p29">
            <a:extLst>
              <a:ext uri="{FF2B5EF4-FFF2-40B4-BE49-F238E27FC236}">
                <a16:creationId xmlns:a16="http://schemas.microsoft.com/office/drawing/2014/main" id="{5BC52107-AB49-49FA-AC37-E09856849271}"/>
              </a:ext>
            </a:extLst>
          </p:cNvPr>
          <p:cNvSpPr txBox="1">
            <a:spLocks/>
          </p:cNvSpPr>
          <p:nvPr/>
        </p:nvSpPr>
        <p:spPr>
          <a:xfrm>
            <a:off x="1132315" y="1619706"/>
            <a:ext cx="3533400" cy="4026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Creative Commons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(CC)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Domain (CC 0)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Attribution (BY)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Alike (SA)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Non-commercial (NC)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Derivatives (ND)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85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15B948-A65C-4ED1-8190-F08247564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35" r="-1" b="16219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5E98EDF-F8FA-4697-89C4-3956405AE7FF}"/>
              </a:ext>
            </a:extLst>
          </p:cNvPr>
          <p:cNvSpPr txBox="1"/>
          <p:nvPr/>
        </p:nvSpPr>
        <p:spPr>
          <a:xfrm>
            <a:off x="4140141" y="5022180"/>
            <a:ext cx="7650091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17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330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Open Licensing Matching Activity</a:t>
            </a: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2100" b="0" i="0" u="sng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https://plato.algonquincollege.com/ac-Library/OER/license-matching-activity/story_html5.html</a:t>
            </a:r>
            <a:endParaRPr kumimoji="0" lang="en-US" sz="2100" b="0" i="0" u="sng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5C7E2-151A-4ADF-86EC-9526B807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664" y="6556248"/>
            <a:ext cx="828184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F3A3656-FB0F-45CA-A17A-89D7BD8C1CF5}" type="slidenum">
              <a:rPr lang="en-US">
                <a:solidFill>
                  <a:schemeClr val="tx1">
                    <a:alpha val="7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tx1">
                  <a:alpha val="7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3056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C0601-FA02-4FCC-BC10-2E768BEC1C59}"/>
              </a:ext>
            </a:extLst>
          </p:cNvPr>
          <p:cNvSpPr txBox="1"/>
          <p:nvPr/>
        </p:nvSpPr>
        <p:spPr>
          <a:xfrm>
            <a:off x="743909" y="799064"/>
            <a:ext cx="10904538" cy="488791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DO I FORMALLY LICENSE MY WORK?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Licensing can be 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Simple as a bit of text stating the license in a copyright notice, or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Complex as embedding the license information on your website using the HTML code associated with the particular license.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Including a link to the applicable license.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E4509-160F-40B4-9F66-486F0C3C1E2E}"/>
              </a:ext>
            </a:extLst>
          </p:cNvPr>
          <p:cNvSpPr txBox="1"/>
          <p:nvPr/>
        </p:nvSpPr>
        <p:spPr>
          <a:xfrm>
            <a:off x="837694" y="5351775"/>
            <a:ext cx="6524030" cy="369332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"License chooser"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by 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is licensed under </a:t>
            </a:r>
            <a:r>
              <a:rPr lang="en-US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A8445-385C-4E40-B6D0-1DAC082F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3A3656-FB0F-45CA-A17A-89D7BD8C1CF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C978A7E-7601-497C-AE36-7E08EFA5C8B6}"/>
              </a:ext>
            </a:extLst>
          </p:cNvPr>
          <p:cNvSpPr/>
          <p:nvPr/>
        </p:nvSpPr>
        <p:spPr>
          <a:xfrm>
            <a:off x="5185323" y="1614815"/>
            <a:ext cx="5948831" cy="4334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</a:rPr>
              <a:t>“Sometimes when folks are in the midst of a monumental, feel-good shift, they fail to realize who has been excluded from that space”( Jessie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</a:rPr>
              <a:t>Loyer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</a:rPr>
              <a:t>, 2019)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F4562-6DCB-44F4-BAA6-AEFC3F2C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3A3656-FB0F-45CA-A17A-89D7BD8C1CF5}" type="slidenum">
              <a:rPr kumimoji="0" lang="en-US" sz="1000" b="0" i="0" u="none" strike="noStrike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BFACF-F956-4B9C-BAA6-8C17F1471B16}"/>
              </a:ext>
            </a:extLst>
          </p:cNvPr>
          <p:cNvSpPr txBox="1"/>
          <p:nvPr/>
        </p:nvSpPr>
        <p:spPr>
          <a:xfrm>
            <a:off x="3917657" y="1093820"/>
            <a:ext cx="7819707" cy="3895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A8929-8F53-47F8-928F-948F68BE32DD}"/>
              </a:ext>
            </a:extLst>
          </p:cNvPr>
          <p:cNvSpPr txBox="1"/>
          <p:nvPr/>
        </p:nvSpPr>
        <p:spPr>
          <a:xfrm>
            <a:off x="1451610" y="2080260"/>
            <a:ext cx="157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Quote</a:t>
            </a:r>
            <a:r>
              <a:rPr lang="en-US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6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694D8-5312-4250-9D27-208974CE07F2}"/>
              </a:ext>
            </a:extLst>
          </p:cNvPr>
          <p:cNvSpPr txBox="1"/>
          <p:nvPr/>
        </p:nvSpPr>
        <p:spPr>
          <a:xfrm>
            <a:off x="893559" y="962497"/>
            <a:ext cx="8930379" cy="4334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indent="-22860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1700" b="1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Equity in Open Knowledge. Open for Whom?</a:t>
            </a:r>
          </a:p>
          <a:p>
            <a:pPr marR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</a:pPr>
            <a:endParaRPr lang="en-US" sz="3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It can exclude a significant portion of the world’s population in both western and developing nations (Willems and </a:t>
            </a:r>
            <a:r>
              <a:rPr lang="en-US" sz="19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Bossu</a:t>
            </a:r>
            <a:r>
              <a:rPr lang="en-US" sz="1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2012)</a:t>
            </a:r>
          </a:p>
          <a:p>
            <a:pPr marL="285750" marR="0" indent="-28575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wide array of voices seem to currently be missing from the OER world, including those of indigenous peoples, other non-Eurocentric cultural groups, and non-Anglophone languages (</a:t>
            </a:r>
            <a:r>
              <a:rPr lang="en-US" sz="19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Flor</a:t>
            </a:r>
            <a:r>
              <a:rPr lang="en-US" sz="1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2013)</a:t>
            </a:r>
          </a:p>
          <a:p>
            <a:pPr marL="285750" marR="0" indent="-28575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Marginalized stakeholders with no access such as refugees, underrepresented student groups, low-income populations, etc.</a:t>
            </a:r>
          </a:p>
          <a:p>
            <a:pPr marR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8B2C90-D675-45B4-864B-8A4F5D19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9379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3A3656-FB0F-45CA-A17A-89D7BD8C1CF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6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E6F34-851E-43F8-B344-4C64D85EE28A}"/>
              </a:ext>
            </a:extLst>
          </p:cNvPr>
          <p:cNvSpPr txBox="1"/>
          <p:nvPr/>
        </p:nvSpPr>
        <p:spPr>
          <a:xfrm>
            <a:off x="643467" y="1607531"/>
            <a:ext cx="4520204" cy="451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According to Article 26 of the Universal Declaration of Human Rights in Higher Education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AD950-8582-465D-BA75-D6CE346F0558}"/>
              </a:ext>
            </a:extLst>
          </p:cNvPr>
          <p:cNvSpPr txBox="1"/>
          <p:nvPr/>
        </p:nvSpPr>
        <p:spPr>
          <a:xfrm>
            <a:off x="4605528" y="1196334"/>
            <a:ext cx="6478513" cy="451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7724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7724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Everyone has the right to education.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Education shall be free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at least in the elementary and fundamental stages.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Elementary education shall be compulsory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 and professional education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shall be made generally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available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higher education shall be equally accessible to all on the basis of merit.</a:t>
            </a:r>
          </a:p>
          <a:p>
            <a:pPr marL="77724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Education shall be directed to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full development of the human personality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to the strengthening of respect for human rights and fundamental freedoms. It shall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promote understanding, tolerance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friendship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among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nations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racial or religious groups, and shall further the activities of the United Nations for the maintenance of peace.</a:t>
            </a:r>
          </a:p>
          <a:p>
            <a:pPr marL="54864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7724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Parents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prior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 to choose the kind of education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that shall be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given to their children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54864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6870B-A87D-4C7D-A58A-2300B412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3A3656-FB0F-45CA-A17A-89D7BD8C1C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B6AF9B-8F10-4A53-B2F4-52F1693D6BD1}"/>
              </a:ext>
            </a:extLst>
          </p:cNvPr>
          <p:cNvSpPr txBox="1"/>
          <p:nvPr/>
        </p:nvSpPr>
        <p:spPr>
          <a:xfrm>
            <a:off x="643467" y="62096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Universal Declaration of Human Rights | United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6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1419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Courier New</vt:lpstr>
      <vt:lpstr>Helvetica Neue</vt:lpstr>
      <vt:lpstr>Helvetica Neue Medium</vt:lpstr>
      <vt:lpstr>Open Sans</vt:lpstr>
      <vt:lpstr>Times New Roman</vt:lpstr>
      <vt:lpstr>Verdana</vt:lpstr>
      <vt:lpstr>Wingdings</vt:lpstr>
      <vt:lpstr>Office Theme</vt:lpstr>
      <vt:lpstr>Using and Licensing (OERs):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and Licensing (OERs): Part 1</dc:title>
  <dc:creator>Shahla Noor AL-Deen</dc:creator>
  <cp:lastModifiedBy>Shahla Noor AL-Deen</cp:lastModifiedBy>
  <cp:revision>352</cp:revision>
  <dcterms:created xsi:type="dcterms:W3CDTF">2021-01-22T21:26:43Z</dcterms:created>
  <dcterms:modified xsi:type="dcterms:W3CDTF">2021-04-18T21:28:00Z</dcterms:modified>
</cp:coreProperties>
</file>