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5143500" cx="9144000"/>
  <p:notesSz cx="6858000" cy="9144000"/>
  <p:embeddedFontLst>
    <p:embeddedFont>
      <p:font typeface="Proxima Nova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ProximaNova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ProximaNova-italic.fntdata"/><Relationship Id="rId12" Type="http://schemas.openxmlformats.org/officeDocument/2006/relationships/slide" Target="slides/slide6.xml"/><Relationship Id="rId34" Type="http://schemas.openxmlformats.org/officeDocument/2006/relationships/font" Target="fonts/ProximaNova-bold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schemas.openxmlformats.org/officeDocument/2006/relationships/font" Target="fonts/ProximaNova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42e3e7cd_1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42e3e7cd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23fdbe718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823fdbe718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823fdbe718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823fdbe71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23fdbe718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823fdbe718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23fdbe71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23fdbe71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8ca6c799f1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8ca6c799f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8e6a21ece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8e6a21ece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cb9a3abeb_0_3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cb9a3abeb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823fdbe718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823fdbe718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8c4491ab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8c4491ab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8c4491ab4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8c4491ab4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bab3a369_1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bab3a369_1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8c4491ab4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8c4491ab4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8c4491ab4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8c4491ab4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c4491ab4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c4491ab4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30665b76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530665b7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30665b76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530665b76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8c4491ab4e_2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8c4491ab4e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8d3719953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8d3719953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e6a21ece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e6a21ece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42e3e7cd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42e3e7cd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8ca6c799f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8ca6c799f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9c40d9f9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d9c40d9f9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23fdbe71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823fdbe7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823fdbe71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823fdbe71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823fdbe71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823fdbe71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" name="Google Shape;56;p14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5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" name="Google Shape;61;p15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8" name="Google Shape;78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21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7" name="Google Shape;87;p21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3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loom.com/share/9b7c8b0eff674673afff19fbff7fb528" TargetMode="External"/><Relationship Id="rId4" Type="http://schemas.openxmlformats.org/officeDocument/2006/relationships/image" Target="../media/image19.png"/><Relationship Id="rId5" Type="http://schemas.openxmlformats.org/officeDocument/2006/relationships/hyperlink" Target="https://www.loom.com/share/5f048f18c10648389222295eccb5139b" TargetMode="External"/><Relationship Id="rId6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docs.google.com/presentation/d/1s0kHzyJJHu7xAcz_PX14sWQcblt7d0xYHlO-u5aVmkI/edit#slide=id.p" TargetMode="External"/><Relationship Id="rId4" Type="http://schemas.openxmlformats.org/officeDocument/2006/relationships/hyperlink" Target="https://docs.google.com/document/d/1wJEZTkXoo7ZWXOaCWQikFswMMAb6EIcWVsf6rw7ChWg/edit" TargetMode="External"/><Relationship Id="rId5" Type="http://schemas.openxmlformats.org/officeDocument/2006/relationships/hyperlink" Target="https://docs.google.com/document/d/115YoMqsmKCcERXl0dEUOI9b4DwbqUp2owe28bUuy8WM/edit?usp=sharing" TargetMode="External"/><Relationship Id="rId6" Type="http://schemas.openxmlformats.org/officeDocument/2006/relationships/hyperlink" Target="https://docs.google.com/document/d/1d18pj4QtB3LDy43AHndXOABhUXRWJxgxXshQUZ0NjS0/edit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loom.com/share/a660cb0330ba4939bed98daea422965d" TargetMode="External"/><Relationship Id="rId4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jpg"/><Relationship Id="rId4" Type="http://schemas.openxmlformats.org/officeDocument/2006/relationships/hyperlink" Target="https://www.linkedin.com/in/emily-castle-dunn-53150113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cloud in front of dark blue star-filled sky" id="104" name="Google Shape;104;p25"/>
          <p:cNvPicPr preferRelativeResize="0"/>
          <p:nvPr/>
        </p:nvPicPr>
        <p:blipFill rotWithShape="1">
          <a:blip r:embed="rId3">
            <a:alphaModFix/>
          </a:blip>
          <a:srcRect b="17067" l="0" r="1719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Online Tools with ELLs</a:t>
            </a:r>
            <a:endParaRPr sz="6000"/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</a:t>
            </a:r>
            <a:r>
              <a:rPr lang="en" sz="2400"/>
              <a:t>y</a:t>
            </a:r>
            <a:r>
              <a:rPr lang="en"/>
              <a:t> Emily Castle-Dunn</a:t>
            </a:r>
            <a:endParaRPr/>
          </a:p>
        </p:txBody>
      </p:sp>
      <p:sp>
        <p:nvSpPr>
          <p:cNvPr id="107" name="Google Shape;107;p25"/>
          <p:cNvSpPr txBox="1"/>
          <p:nvPr>
            <p:ph idx="1" type="subTitle"/>
          </p:nvPr>
        </p:nvSpPr>
        <p:spPr>
          <a:xfrm>
            <a:off x="510450" y="4370773"/>
            <a:ext cx="81231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cxnSp>
        <p:nvCxnSpPr>
          <p:cNvPr id="108" name="Google Shape;108;p25"/>
          <p:cNvCxnSpPr/>
          <p:nvPr/>
        </p:nvCxnSpPr>
        <p:spPr>
          <a:xfrm>
            <a:off x="615150" y="2998025"/>
            <a:ext cx="5004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4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Finding Tools in Google Classroom</a:t>
            </a:r>
            <a:endParaRPr sz="3600"/>
          </a:p>
        </p:txBody>
      </p:sp>
      <p:sp>
        <p:nvSpPr>
          <p:cNvPr id="175" name="Google Shape;175;p34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Direct students to “Classwork” for graded assignments.</a:t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176" name="Google Shape;17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0553" y="1267325"/>
            <a:ext cx="6179150" cy="367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5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Finding Tools in Google Classroom</a:t>
            </a:r>
            <a:endParaRPr sz="3600"/>
          </a:p>
        </p:txBody>
      </p:sp>
      <p:sp>
        <p:nvSpPr>
          <p:cNvPr id="183" name="Google Shape;183;p35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Direct students here and look for “Missing”</a:t>
            </a:r>
            <a:endParaRPr sz="2400"/>
          </a:p>
          <a:p>
            <a:pPr indent="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184" name="Google Shape;184;p35"/>
          <p:cNvPicPr preferRelativeResize="0"/>
          <p:nvPr/>
        </p:nvPicPr>
        <p:blipFill rotWithShape="1">
          <a:blip r:embed="rId3">
            <a:alphaModFix/>
          </a:blip>
          <a:srcRect b="3586" l="15761" r="0" t="0"/>
          <a:stretch/>
        </p:blipFill>
        <p:spPr>
          <a:xfrm>
            <a:off x="722075" y="1615975"/>
            <a:ext cx="3358950" cy="265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5"/>
          <p:cNvPicPr preferRelativeResize="0"/>
          <p:nvPr/>
        </p:nvPicPr>
        <p:blipFill rotWithShape="1">
          <a:blip r:embed="rId4">
            <a:alphaModFix/>
          </a:blip>
          <a:srcRect b="0" l="35064" r="0" t="0"/>
          <a:stretch/>
        </p:blipFill>
        <p:spPr>
          <a:xfrm>
            <a:off x="5052100" y="1503975"/>
            <a:ext cx="3727249" cy="3136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35"/>
          <p:cNvCxnSpPr/>
          <p:nvPr/>
        </p:nvCxnSpPr>
        <p:spPr>
          <a:xfrm flipH="1" rot="10800000">
            <a:off x="615500" y="2773900"/>
            <a:ext cx="555900" cy="1030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7" name="Google Shape;187;p35"/>
          <p:cNvCxnSpPr/>
          <p:nvPr/>
        </p:nvCxnSpPr>
        <p:spPr>
          <a:xfrm flipH="1" rot="10800000">
            <a:off x="7406950" y="3401225"/>
            <a:ext cx="555900" cy="1030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8" name="Google Shape;188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do you think is easier to understand?</a:t>
            </a:r>
            <a:endParaRPr/>
          </a:p>
        </p:txBody>
      </p:sp>
      <p:sp>
        <p:nvSpPr>
          <p:cNvPr id="194" name="Google Shape;194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6"/>
          <p:cNvSpPr/>
          <p:nvPr/>
        </p:nvSpPr>
        <p:spPr>
          <a:xfrm>
            <a:off x="666050" y="1152475"/>
            <a:ext cx="2576700" cy="14754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You’ll see all the assignments posted in Classroom.</a:t>
            </a:r>
            <a:endParaRPr/>
          </a:p>
        </p:txBody>
      </p:sp>
      <p:sp>
        <p:nvSpPr>
          <p:cNvPr id="197" name="Google Shape;197;p36"/>
          <p:cNvSpPr/>
          <p:nvPr/>
        </p:nvSpPr>
        <p:spPr>
          <a:xfrm>
            <a:off x="1734900" y="3037525"/>
            <a:ext cx="2576700" cy="1475400"/>
          </a:xfrm>
          <a:prstGeom prst="wedgeEllipseCallout">
            <a:avLst>
              <a:gd fmla="val -44814" name="adj1"/>
              <a:gd fmla="val 59531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Google Classroom, click on “Classwork” for the assignment.</a:t>
            </a:r>
            <a:endParaRPr/>
          </a:p>
        </p:txBody>
      </p:sp>
      <p:sp>
        <p:nvSpPr>
          <p:cNvPr id="198" name="Google Shape;198;p36"/>
          <p:cNvSpPr/>
          <p:nvPr/>
        </p:nvSpPr>
        <p:spPr>
          <a:xfrm>
            <a:off x="4832400" y="1057038"/>
            <a:ext cx="2576700" cy="14754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you go to Google Classroom, the first thing you see is “Poetry Review.”</a:t>
            </a:r>
            <a:endParaRPr/>
          </a:p>
        </p:txBody>
      </p:sp>
      <p:sp>
        <p:nvSpPr>
          <p:cNvPr id="199" name="Google Shape;199;p36"/>
          <p:cNvSpPr/>
          <p:nvPr/>
        </p:nvSpPr>
        <p:spPr>
          <a:xfrm>
            <a:off x="5871600" y="2844575"/>
            <a:ext cx="2576700" cy="14754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need to turn in your missing assignments. They are all posted in Google Classroom.</a:t>
            </a:r>
            <a:endParaRPr/>
          </a:p>
        </p:txBody>
      </p:sp>
      <p:pic>
        <p:nvPicPr>
          <p:cNvPr id="200" name="Google Shape;20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9700" y="1409351"/>
            <a:ext cx="439875" cy="43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4325" y="3037526"/>
            <a:ext cx="439875" cy="43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3" name="Google Shape;203;p36"/>
          <p:cNvSpPr txBox="1"/>
          <p:nvPr/>
        </p:nvSpPr>
        <p:spPr>
          <a:xfrm>
            <a:off x="825275" y="1274900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 A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4" name="Google Shape;204;p36"/>
          <p:cNvSpPr txBox="1"/>
          <p:nvPr/>
        </p:nvSpPr>
        <p:spPr>
          <a:xfrm>
            <a:off x="1734500" y="3310600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 B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5" name="Google Shape;205;p36"/>
          <p:cNvSpPr txBox="1"/>
          <p:nvPr/>
        </p:nvSpPr>
        <p:spPr>
          <a:xfrm>
            <a:off x="5900850" y="3037525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  D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6" name="Google Shape;206;p36"/>
          <p:cNvSpPr txBox="1"/>
          <p:nvPr/>
        </p:nvSpPr>
        <p:spPr>
          <a:xfrm>
            <a:off x="4898025" y="1274900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 C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 txBox="1"/>
          <p:nvPr>
            <p:ph type="title"/>
          </p:nvPr>
        </p:nvSpPr>
        <p:spPr>
          <a:xfrm>
            <a:off x="306725" y="1250050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b="1" lang="en">
                <a:solidFill>
                  <a:schemeClr val="dk2"/>
                </a:solidFill>
              </a:rPr>
              <a:t>General Tips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212" name="Google Shape;212;p3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Don’t explain ALL the tools on the first day! Explain as you need them. For example, just after you give an assignment.</a:t>
            </a:r>
            <a:endParaRPr sz="2400"/>
          </a:p>
        </p:txBody>
      </p:sp>
      <p:sp>
        <p:nvSpPr>
          <p:cNvPr id="213" name="Google Shape;213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9" name="Google Shape;21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1075" y="377675"/>
            <a:ext cx="6322525" cy="381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8"/>
          <p:cNvSpPr txBox="1"/>
          <p:nvPr/>
        </p:nvSpPr>
        <p:spPr>
          <a:xfrm>
            <a:off x="372225" y="3241825"/>
            <a:ext cx="2203200" cy="14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Proxima Nova"/>
                <a:ea typeface="Proxima Nova"/>
                <a:cs typeface="Proxima Nova"/>
                <a:sym typeface="Proxima Nova"/>
              </a:rPr>
              <a:t>Using</a:t>
            </a:r>
            <a:endParaRPr sz="45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6" name="Google Shape;22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175" y="160375"/>
            <a:ext cx="8167658" cy="4636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"/>
          <p:cNvSpPr txBox="1"/>
          <p:nvPr/>
        </p:nvSpPr>
        <p:spPr>
          <a:xfrm>
            <a:off x="534650" y="368975"/>
            <a:ext cx="3476100" cy="4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Video Example of directing students to a </a:t>
            </a: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non-graded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assignment: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2" name="Google Shape;232;p40"/>
          <p:cNvSpPr txBox="1"/>
          <p:nvPr/>
        </p:nvSpPr>
        <p:spPr>
          <a:xfrm>
            <a:off x="4991000" y="368975"/>
            <a:ext cx="3516600" cy="46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Video Example of directing students to a </a:t>
            </a: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graded 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assignment: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33" name="Google Shape;233;p4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250" y="1390125"/>
            <a:ext cx="4015328" cy="2659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1997" y="1390125"/>
            <a:ext cx="4238600" cy="265972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Assignment Formats and Templates</a:t>
            </a:r>
            <a:endParaRPr/>
          </a:p>
        </p:txBody>
      </p:sp>
      <p:sp>
        <p:nvSpPr>
          <p:cNvPr id="241" name="Google Shape;241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Written directions are harder to understand. Use visuals whenever you can, even on assignments students need to create themselves.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Embedding directions and template example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Create graphic organizers for written assignments:</a:t>
            </a:r>
            <a:endParaRPr/>
          </a:p>
          <a:p>
            <a:pPr indent="-342900" lvl="0" marL="9144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Essay example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Vocabulary</a:t>
            </a:r>
            <a:endParaRPr/>
          </a:p>
          <a:p>
            <a:pPr indent="-317500" lvl="1" marL="13716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5"/>
              </a:rPr>
              <a:t>Easy</a:t>
            </a:r>
            <a:endParaRPr/>
          </a:p>
          <a:p>
            <a:pPr indent="-317500" lvl="1" marL="13716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6"/>
              </a:rPr>
              <a:t>More advanced</a:t>
            </a:r>
            <a:endParaRPr/>
          </a:p>
        </p:txBody>
      </p:sp>
      <p:sp>
        <p:nvSpPr>
          <p:cNvPr id="242" name="Google Shape;242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2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Finding Assignments in Canvas</a:t>
            </a:r>
            <a:endParaRPr sz="3600"/>
          </a:p>
        </p:txBody>
      </p:sp>
      <p:sp>
        <p:nvSpPr>
          <p:cNvPr id="248" name="Google Shape;248;p42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Limit places to search for assignments in your directions.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Be consistent in how you explain finding assignments.</a:t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Take your time and repeat steps as necessary.</a:t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Don’t post in multiple places. Limit to 2-3.</a:t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49" name="Google Shape;249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3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Using Tools in Canvas</a:t>
            </a:r>
            <a:endParaRPr sz="3600"/>
          </a:p>
        </p:txBody>
      </p:sp>
      <p:sp>
        <p:nvSpPr>
          <p:cNvPr id="255" name="Google Shape;255;p43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Recommended sections:</a:t>
            </a:r>
            <a:endParaRPr b="1" sz="2400"/>
          </a:p>
          <a:p>
            <a:pPr indent="-38100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Announcements</a:t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Modules OR Assignments</a:t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Quizzes</a:t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Studio (if this is your in-person platform)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56" name="Google Shape;256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/>
              <a:t>Key Questions:</a:t>
            </a:r>
            <a:endParaRPr b="1" sz="3600"/>
          </a:p>
        </p:txBody>
      </p:sp>
      <p:sp>
        <p:nvSpPr>
          <p:cNvPr id="114" name="Google Shape;114;p26"/>
          <p:cNvSpPr txBox="1"/>
          <p:nvPr>
            <p:ph idx="1" type="body"/>
          </p:nvPr>
        </p:nvSpPr>
        <p:spPr>
          <a:xfrm>
            <a:off x="311700" y="1396375"/>
            <a:ext cx="8520600" cy="31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i="1" lang="en" sz="2800"/>
              <a:t>How do I explain to someone who doesn’t speak English how to access and do assignments on Google Classroom?</a:t>
            </a:r>
            <a:endParaRPr i="1" sz="2800"/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i="1" lang="en" sz="2800"/>
              <a:t>How do I help students access more detailed platforms like Canvas/Moodle?</a:t>
            </a:r>
            <a:endParaRPr i="1" sz="2800"/>
          </a:p>
        </p:txBody>
      </p:sp>
      <p:sp>
        <p:nvSpPr>
          <p:cNvPr id="115" name="Google Shape;115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4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Using Tools in Canvas</a:t>
            </a:r>
            <a:endParaRPr sz="3600"/>
          </a:p>
        </p:txBody>
      </p:sp>
      <p:sp>
        <p:nvSpPr>
          <p:cNvPr id="262" name="Google Shape;262;p44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Turn off all other sections!</a:t>
            </a:r>
            <a:endParaRPr b="1" sz="2400"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63" name="Google Shape;26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025" y="1426625"/>
            <a:ext cx="3549449" cy="342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0125" y="291275"/>
            <a:ext cx="2603600" cy="456095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4"/>
          <p:cNvSpPr txBox="1"/>
          <p:nvPr/>
        </p:nvSpPr>
        <p:spPr>
          <a:xfrm>
            <a:off x="6476900" y="3467975"/>
            <a:ext cx="167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Student’s View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6" name="Google Shape;266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5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Using</a:t>
            </a:r>
            <a:r>
              <a:rPr lang="en" sz="3600"/>
              <a:t> Tools in Canvas</a:t>
            </a:r>
            <a:endParaRPr sz="3600"/>
          </a:p>
        </p:txBody>
      </p:sp>
      <p:sp>
        <p:nvSpPr>
          <p:cNvPr id="272" name="Google Shape;272;p45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Embed visuals whenever possible.</a:t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Use precise language for directions.</a:t>
            </a:r>
            <a:endParaRPr sz="2400"/>
          </a:p>
          <a:p>
            <a:pPr indent="-3810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Use matching or multiple choice whenever possible.</a:t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73" name="Google Shape;273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Using Tools in Canvas - Examples</a:t>
            </a:r>
            <a:endParaRPr sz="3600"/>
          </a:p>
        </p:txBody>
      </p:sp>
      <p:sp>
        <p:nvSpPr>
          <p:cNvPr id="279" name="Google Shape;279;p46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80" name="Google Shape;28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853" y="1048925"/>
            <a:ext cx="3251448" cy="2832824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1" name="Google Shape;281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2225" y="3114501"/>
            <a:ext cx="6194651" cy="16717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2" name="Google Shape;282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1270" y="964175"/>
            <a:ext cx="4440274" cy="2658026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3" name="Google Shape;283;p46"/>
          <p:cNvSpPr txBox="1"/>
          <p:nvPr/>
        </p:nvSpPr>
        <p:spPr>
          <a:xfrm>
            <a:off x="6629600" y="4475800"/>
            <a:ext cx="1302000" cy="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New Quizzes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2233500" y="1177500"/>
            <a:ext cx="1464900" cy="4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Classic Quizzes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85" name="Google Shape;285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do you think is easier to understand?</a:t>
            </a:r>
            <a:endParaRPr/>
          </a:p>
        </p:txBody>
      </p:sp>
      <p:sp>
        <p:nvSpPr>
          <p:cNvPr id="291" name="Google Shape;291;p4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4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47"/>
          <p:cNvSpPr/>
          <p:nvPr/>
        </p:nvSpPr>
        <p:spPr>
          <a:xfrm>
            <a:off x="666050" y="1152475"/>
            <a:ext cx="2576700" cy="14754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Everything you missed yesterday is in “Assignments.”</a:t>
            </a:r>
            <a:endParaRPr/>
          </a:p>
        </p:txBody>
      </p:sp>
      <p:sp>
        <p:nvSpPr>
          <p:cNvPr id="294" name="Google Shape;294;p47"/>
          <p:cNvSpPr/>
          <p:nvPr/>
        </p:nvSpPr>
        <p:spPr>
          <a:xfrm>
            <a:off x="5030650" y="3037525"/>
            <a:ext cx="2576700" cy="1475400"/>
          </a:xfrm>
          <a:prstGeom prst="wedgeEllipseCallout">
            <a:avLst>
              <a:gd fmla="val -44814" name="adj1"/>
              <a:gd fmla="val 59531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the blue “submit” button in Canvas when you finish in Google Docs.</a:t>
            </a:r>
            <a:endParaRPr/>
          </a:p>
        </p:txBody>
      </p:sp>
      <p:sp>
        <p:nvSpPr>
          <p:cNvPr id="295" name="Google Shape;295;p47"/>
          <p:cNvSpPr/>
          <p:nvPr/>
        </p:nvSpPr>
        <p:spPr>
          <a:xfrm>
            <a:off x="4832400" y="1057038"/>
            <a:ext cx="2576700" cy="14754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for “Assignments” on the left. Click on it and look for “Vocabulary Review”</a:t>
            </a:r>
            <a:endParaRPr/>
          </a:p>
        </p:txBody>
      </p:sp>
      <p:sp>
        <p:nvSpPr>
          <p:cNvPr id="296" name="Google Shape;296;p47"/>
          <p:cNvSpPr/>
          <p:nvPr/>
        </p:nvSpPr>
        <p:spPr>
          <a:xfrm>
            <a:off x="908725" y="2995600"/>
            <a:ext cx="2576700" cy="14754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 the quiz I just posted.</a:t>
            </a:r>
            <a:endParaRPr/>
          </a:p>
        </p:txBody>
      </p:sp>
      <p:pic>
        <p:nvPicPr>
          <p:cNvPr id="297" name="Google Shape;29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9700" y="1409351"/>
            <a:ext cx="439875" cy="43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8325" y="2995601"/>
            <a:ext cx="439875" cy="43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0" name="Google Shape;300;p47"/>
          <p:cNvSpPr txBox="1"/>
          <p:nvPr/>
        </p:nvSpPr>
        <p:spPr>
          <a:xfrm>
            <a:off x="825275" y="1274900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A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1" name="Google Shape;301;p47"/>
          <p:cNvSpPr txBox="1"/>
          <p:nvPr/>
        </p:nvSpPr>
        <p:spPr>
          <a:xfrm>
            <a:off x="1004325" y="3210850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B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2" name="Google Shape;302;p47"/>
          <p:cNvSpPr txBox="1"/>
          <p:nvPr/>
        </p:nvSpPr>
        <p:spPr>
          <a:xfrm>
            <a:off x="5154250" y="3335875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D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3" name="Google Shape;303;p47"/>
          <p:cNvSpPr txBox="1"/>
          <p:nvPr/>
        </p:nvSpPr>
        <p:spPr>
          <a:xfrm>
            <a:off x="4951325" y="1341225"/>
            <a:ext cx="4398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C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8"/>
          <p:cNvSpPr txBox="1"/>
          <p:nvPr>
            <p:ph type="title"/>
          </p:nvPr>
        </p:nvSpPr>
        <p:spPr>
          <a:xfrm>
            <a:off x="306725" y="1250050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b="1" lang="en">
                <a:solidFill>
                  <a:schemeClr val="dk2"/>
                </a:solidFill>
              </a:rPr>
              <a:t>General Tips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309" name="Google Shape;309;p4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Limit how many options you use in Canvas.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Explain each task step-by-step until students are comfortable.</a:t>
            </a:r>
            <a:endParaRPr sz="2400"/>
          </a:p>
        </p:txBody>
      </p:sp>
      <p:sp>
        <p:nvSpPr>
          <p:cNvPr id="310" name="Google Shape;310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9"/>
          <p:cNvSpPr txBox="1"/>
          <p:nvPr/>
        </p:nvSpPr>
        <p:spPr>
          <a:xfrm>
            <a:off x="534650" y="368975"/>
            <a:ext cx="6020400" cy="4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Video Example of taking a quiz in Canvas.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16" name="Google Shape;316;p4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026" y="1089075"/>
            <a:ext cx="5484927" cy="28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0"/>
          <p:cNvSpPr txBox="1"/>
          <p:nvPr>
            <p:ph type="title"/>
          </p:nvPr>
        </p:nvSpPr>
        <p:spPr>
          <a:xfrm>
            <a:off x="311700" y="388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2"/>
                </a:solidFill>
              </a:rPr>
              <a:t>Emily Castle-Dunn</a:t>
            </a:r>
            <a:endParaRPr b="1" sz="3600">
              <a:solidFill>
                <a:schemeClr val="dk2"/>
              </a:solidFill>
            </a:endParaRPr>
          </a:p>
        </p:txBody>
      </p:sp>
      <p:sp>
        <p:nvSpPr>
          <p:cNvPr id="323" name="Google Shape;323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4" name="Google Shape;324;p50"/>
          <p:cNvPicPr preferRelativeResize="0"/>
          <p:nvPr/>
        </p:nvPicPr>
        <p:blipFill rotWithShape="1">
          <a:blip r:embed="rId3">
            <a:alphaModFix/>
          </a:blip>
          <a:srcRect b="17710" l="-2620" r="2620" t="-1963"/>
          <a:stretch/>
        </p:blipFill>
        <p:spPr>
          <a:xfrm>
            <a:off x="424050" y="1328600"/>
            <a:ext cx="2865724" cy="3219300"/>
          </a:xfrm>
          <a:prstGeom prst="rect">
            <a:avLst/>
          </a:prstGeom>
          <a:noFill/>
          <a:ln>
            <a:noFill/>
          </a:ln>
          <a:effectLst>
            <a:outerShdw blurRad="614363" rotWithShape="0" algn="bl" dir="1860000" dist="257175">
              <a:srgbClr val="C9DAF8">
                <a:alpha val="64000"/>
              </a:srgbClr>
            </a:outerShdw>
          </a:effectLst>
        </p:spPr>
      </p:pic>
      <p:sp>
        <p:nvSpPr>
          <p:cNvPr id="325" name="Google Shape;325;p50"/>
          <p:cNvSpPr txBox="1"/>
          <p:nvPr/>
        </p:nvSpPr>
        <p:spPr>
          <a:xfrm>
            <a:off x="3877825" y="1213400"/>
            <a:ext cx="4262700" cy="34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latin typeface="Proxima Nova"/>
                <a:ea typeface="Proxima Nova"/>
                <a:cs typeface="Proxima Nova"/>
                <a:sym typeface="Proxima Nova"/>
              </a:rPr>
              <a:t>ESL teacher with 11 years experience</a:t>
            </a:r>
            <a:endParaRPr b="1" i="1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Curriculum writer for Peak Support, since 2017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○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Teaches ESL for customer service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High school ESL teacher, since 2018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International Schools, 2 years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Business English teacher in Germany, 5 years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Language Assistant in France, 2 years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i="1" lang="en">
                <a:latin typeface="Proxima Nova"/>
                <a:ea typeface="Proxima Nova"/>
                <a:cs typeface="Proxima Nova"/>
                <a:sym typeface="Proxima Nova"/>
              </a:rPr>
              <a:t>Certified in TEFL, ESL, ELA and Elementary Education</a:t>
            </a:r>
            <a:endParaRPr i="1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More on LinkedIn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3" name="Google Shape;12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65" y="0"/>
            <a:ext cx="905987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/>
          <p:nvPr>
            <p:ph type="title"/>
          </p:nvPr>
        </p:nvSpPr>
        <p:spPr>
          <a:xfrm>
            <a:off x="306725" y="1250050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r>
              <a:rPr b="1" lang="en">
                <a:solidFill>
                  <a:schemeClr val="dk2"/>
                </a:solidFill>
              </a:rPr>
              <a:t>General Tips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129" name="Google Shape;129;p2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Keep verbiage simple and avoid synonyms when giving directions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Use templates/graphic organizers for online assignments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Speak slowly when giving directions</a:t>
            </a:r>
            <a:endParaRPr sz="2400"/>
          </a:p>
        </p:txBody>
      </p:sp>
      <p:sp>
        <p:nvSpPr>
          <p:cNvPr id="130" name="Google Shape;13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/>
          <p:nvPr>
            <p:ph type="title"/>
          </p:nvPr>
        </p:nvSpPr>
        <p:spPr>
          <a:xfrm>
            <a:off x="510450" y="3158925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Using</a:t>
            </a:r>
            <a:endParaRPr sz="4500"/>
          </a:p>
        </p:txBody>
      </p:sp>
      <p:sp>
        <p:nvSpPr>
          <p:cNvPr id="136" name="Google Shape;13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7" name="Google Shape;137;p29"/>
          <p:cNvPicPr preferRelativeResize="0"/>
          <p:nvPr/>
        </p:nvPicPr>
        <p:blipFill rotWithShape="1">
          <a:blip r:embed="rId3">
            <a:alphaModFix/>
          </a:blip>
          <a:srcRect b="6439" l="7202" r="8855" t="6656"/>
          <a:stretch/>
        </p:blipFill>
        <p:spPr>
          <a:xfrm>
            <a:off x="2184450" y="420475"/>
            <a:ext cx="6085150" cy="430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Posting in Google Classroom</a:t>
            </a:r>
            <a:endParaRPr sz="3600"/>
          </a:p>
        </p:txBody>
      </p:sp>
      <p:sp>
        <p:nvSpPr>
          <p:cNvPr id="143" name="Google Shape;143;p30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Post with concise verbiage.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Use consistent labels for assignments.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Use consistent formatting.</a:t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44" name="Google Shape;144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1"/>
          <p:cNvSpPr txBox="1"/>
          <p:nvPr>
            <p:ph type="title"/>
          </p:nvPr>
        </p:nvSpPr>
        <p:spPr>
          <a:xfrm>
            <a:off x="311700" y="212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Which do you think is easier to understand?</a:t>
            </a:r>
            <a:endParaRPr sz="3400"/>
          </a:p>
        </p:txBody>
      </p:sp>
      <p:pic>
        <p:nvPicPr>
          <p:cNvPr id="150" name="Google Shape;15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050" y="785300"/>
            <a:ext cx="6988612" cy="411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6201" y="720050"/>
            <a:ext cx="1916624" cy="14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5125" y="3102626"/>
            <a:ext cx="1848876" cy="18488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2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Finding Tools</a:t>
            </a:r>
            <a:r>
              <a:rPr lang="en" sz="3600"/>
              <a:t> in Google Classroom</a:t>
            </a:r>
            <a:endParaRPr sz="3600"/>
          </a:p>
        </p:txBody>
      </p:sp>
      <p:sp>
        <p:nvSpPr>
          <p:cNvPr id="159" name="Google Shape;159;p32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Limit places to search for assignments in your directions.</a:t>
            </a:r>
            <a:endParaRPr sz="2400"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Be consistent in how you explain finding assignments.</a:t>
            </a:r>
            <a:endParaRPr sz="2400"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60" name="Google Shape;160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3"/>
          <p:cNvSpPr txBox="1"/>
          <p:nvPr>
            <p:ph type="title"/>
          </p:nvPr>
        </p:nvSpPr>
        <p:spPr>
          <a:xfrm>
            <a:off x="258750" y="177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Finding Tools in Google Classroom</a:t>
            </a:r>
            <a:endParaRPr sz="3600"/>
          </a:p>
        </p:txBody>
      </p:sp>
      <p:sp>
        <p:nvSpPr>
          <p:cNvPr id="166" name="Google Shape;166;p33"/>
          <p:cNvSpPr txBox="1"/>
          <p:nvPr>
            <p:ph idx="1" type="body"/>
          </p:nvPr>
        </p:nvSpPr>
        <p:spPr>
          <a:xfrm>
            <a:off x="311700" y="796200"/>
            <a:ext cx="8520600" cy="3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Direct students to the “Stream” for non-graded assignments ONLY!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167" name="Google Shape;16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750" y="1421175"/>
            <a:ext cx="5376700" cy="372232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3"/>
          <p:cNvSpPr/>
          <p:nvPr/>
        </p:nvSpPr>
        <p:spPr>
          <a:xfrm>
            <a:off x="4956000" y="1821000"/>
            <a:ext cx="3222300" cy="2334300"/>
          </a:xfrm>
          <a:prstGeom prst="wedgeEllipseCallout">
            <a:avLst>
              <a:gd fmla="val -56439" name="adj1"/>
              <a:gd fmla="val 1969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reflection blurRad="0" dir="5400000" dist="38100" endA="0" endPos="30000" fadeDir="5400012" kx="0" rotWithShape="0" algn="bl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Why? Posts may have visuals. Assignments only show words.</a:t>
            </a:r>
            <a:endParaRPr sz="1600"/>
          </a:p>
        </p:txBody>
      </p:sp>
      <p:sp>
        <p:nvSpPr>
          <p:cNvPr id="169" name="Google Shape;16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