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6.xml"/><Relationship Id="rId34" Type="http://schemas.openxmlformats.org/officeDocument/2006/relationships/font" Target="fonts/ProximaNova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23fdbe71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23fdbe71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23fdbe71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23fdbe7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23fdbe71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23fdbe71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23fdbe71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23fdbe71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ca6c799f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ca6c799f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e6a21ece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e6a21ec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b9a3abeb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b9a3ab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23fdbe7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23fdbe7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c4491ab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c4491ab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c4491ab4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c4491ab4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c4491ab4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c4491ab4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c4491ab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c4491ab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c4491ab4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c4491ab4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30665b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30665b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30665b7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30665b7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c4491ab4e_2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c4491ab4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d371995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d371995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6a21ec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e6a21ec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42e3e7c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42e3e7c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a6c799f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a6c799f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23fdbe7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23fdbe7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23fdbe71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23fdbe71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3fdbe71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3fdbe71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loom.com/share/9b7c8b0eff674673afff19fbff7fb528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s://www.loom.com/share/5f048f18c10648389222295eccb5139b" TargetMode="External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presentation/d/1s0kHzyJJHu7xAcz_PX14sWQcblt7d0xYHlO-u5aVmkI/edit#slide=id.p" TargetMode="External"/><Relationship Id="rId4" Type="http://schemas.openxmlformats.org/officeDocument/2006/relationships/hyperlink" Target="https://docs.google.com/document/d/1wJEZTkXoo7ZWXOaCWQikFswMMAb6EIcWVsf6rw7ChWg/edit" TargetMode="External"/><Relationship Id="rId5" Type="http://schemas.openxmlformats.org/officeDocument/2006/relationships/hyperlink" Target="https://docs.google.com/document/d/115YoMqsmKCcERXl0dEUOI9b4DwbqUp2owe28bUuy8WM/edit?usp=sharing" TargetMode="External"/><Relationship Id="rId6" Type="http://schemas.openxmlformats.org/officeDocument/2006/relationships/hyperlink" Target="https://docs.google.com/document/d/1d18pj4QtB3LDy43AHndXOABhUXRWJxgxXshQUZ0NjS0/edi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loom.com/share/a660cb0330ba4939bed98daea422965d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Relationship Id="rId4" Type="http://schemas.openxmlformats.org/officeDocument/2006/relationships/hyperlink" Target="https://www.linkedin.com/in/emily-castle-dunn-53150113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loud in front of dark blue star-filled sky" id="104" name="Google Shape;104;p25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Online Tools with ELLs</a:t>
            </a:r>
            <a:endParaRPr sz="6000"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 sz="2400"/>
              <a:t>y</a:t>
            </a:r>
            <a:r>
              <a:rPr lang="en"/>
              <a:t> Emily Castle-Dunn</a:t>
            </a:r>
            <a:endParaRPr/>
          </a:p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510450" y="4370773"/>
            <a:ext cx="81231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08" name="Google Shape;108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Finding Tools in Google Classroom</a:t>
            </a:r>
            <a:endParaRPr sz="3600"/>
          </a:p>
        </p:txBody>
      </p: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Direct students to “Classwork” for graded assignments.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553" y="1267325"/>
            <a:ext cx="6179150" cy="36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Finding Tools in Google Classroom</a:t>
            </a:r>
            <a:endParaRPr sz="3600"/>
          </a:p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Direct students here and look for “Missing”</a:t>
            </a:r>
            <a:endParaRPr sz="2400"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4" name="Google Shape;184;p35"/>
          <p:cNvPicPr preferRelativeResize="0"/>
          <p:nvPr/>
        </p:nvPicPr>
        <p:blipFill rotWithShape="1">
          <a:blip r:embed="rId3">
            <a:alphaModFix/>
          </a:blip>
          <a:srcRect b="3586" l="15761" r="0" t="0"/>
          <a:stretch/>
        </p:blipFill>
        <p:spPr>
          <a:xfrm>
            <a:off x="722075" y="1615975"/>
            <a:ext cx="3358950" cy="26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 rotWithShape="1">
          <a:blip r:embed="rId4">
            <a:alphaModFix/>
          </a:blip>
          <a:srcRect b="0" l="35064" r="0" t="0"/>
          <a:stretch/>
        </p:blipFill>
        <p:spPr>
          <a:xfrm>
            <a:off x="5052100" y="1503975"/>
            <a:ext cx="3727249" cy="313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5"/>
          <p:cNvCxnSpPr/>
          <p:nvPr/>
        </p:nvCxnSpPr>
        <p:spPr>
          <a:xfrm flipH="1" rot="10800000">
            <a:off x="615500" y="2773900"/>
            <a:ext cx="555900" cy="103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5"/>
          <p:cNvCxnSpPr/>
          <p:nvPr/>
        </p:nvCxnSpPr>
        <p:spPr>
          <a:xfrm flipH="1" rot="10800000">
            <a:off x="7406950" y="3401225"/>
            <a:ext cx="555900" cy="103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do you think is easier to understand?</a:t>
            </a:r>
            <a:endParaRPr/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6"/>
          <p:cNvSpPr/>
          <p:nvPr/>
        </p:nvSpPr>
        <p:spPr>
          <a:xfrm>
            <a:off x="666050" y="1152475"/>
            <a:ext cx="2576700" cy="1475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You’ll see all the assignments posted in Classroom.</a:t>
            </a:r>
            <a:endParaRPr/>
          </a:p>
        </p:txBody>
      </p:sp>
      <p:sp>
        <p:nvSpPr>
          <p:cNvPr id="197" name="Google Shape;197;p36"/>
          <p:cNvSpPr/>
          <p:nvPr/>
        </p:nvSpPr>
        <p:spPr>
          <a:xfrm>
            <a:off x="1734900" y="3037525"/>
            <a:ext cx="2576700" cy="1475400"/>
          </a:xfrm>
          <a:prstGeom prst="wedgeEllipseCallout">
            <a:avLst>
              <a:gd fmla="val -44814" name="adj1"/>
              <a:gd fmla="val 5953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Google Classroom, click on “Classwork” for the assignment.</a:t>
            </a:r>
            <a:endParaRPr/>
          </a:p>
        </p:txBody>
      </p:sp>
      <p:sp>
        <p:nvSpPr>
          <p:cNvPr id="198" name="Google Shape;198;p36"/>
          <p:cNvSpPr/>
          <p:nvPr/>
        </p:nvSpPr>
        <p:spPr>
          <a:xfrm>
            <a:off x="4832400" y="1057038"/>
            <a:ext cx="2576700" cy="1475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go to Google Classroom, the first thing you see is “Poetry Review.”</a:t>
            </a:r>
            <a:endParaRPr/>
          </a:p>
        </p:txBody>
      </p:sp>
      <p:sp>
        <p:nvSpPr>
          <p:cNvPr id="199" name="Google Shape;199;p36"/>
          <p:cNvSpPr/>
          <p:nvPr/>
        </p:nvSpPr>
        <p:spPr>
          <a:xfrm>
            <a:off x="5871600" y="2844575"/>
            <a:ext cx="2576700" cy="1475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to turn in your missing assignments. They are all posted in Google Classroom.</a:t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700" y="1409351"/>
            <a:ext cx="43987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325" y="3037526"/>
            <a:ext cx="439875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825275" y="1274900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A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1734500" y="3310600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5900850" y="3037525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 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4898025" y="1274900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C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06725" y="12500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b="1" lang="en">
                <a:solidFill>
                  <a:schemeClr val="dk2"/>
                </a:solidFill>
              </a:rPr>
              <a:t>General Tips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12" name="Google Shape;212;p3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explain ALL the tools on the first day! Explain as you need them. For example, just after you give an assignment.</a:t>
            </a:r>
            <a:endParaRPr sz="2400"/>
          </a:p>
        </p:txBody>
      </p:sp>
      <p:sp>
        <p:nvSpPr>
          <p:cNvPr id="213" name="Google Shape;21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075" y="377675"/>
            <a:ext cx="6322525" cy="38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 txBox="1"/>
          <p:nvPr/>
        </p:nvSpPr>
        <p:spPr>
          <a:xfrm>
            <a:off x="372225" y="3241825"/>
            <a:ext cx="22032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Proxima Nova"/>
                <a:ea typeface="Proxima Nova"/>
                <a:cs typeface="Proxima Nova"/>
                <a:sym typeface="Proxima Nova"/>
              </a:rPr>
              <a:t>Using</a:t>
            </a:r>
            <a:endParaRPr sz="45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5" y="160375"/>
            <a:ext cx="8167658" cy="463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/>
        </p:nvSpPr>
        <p:spPr>
          <a:xfrm>
            <a:off x="534650" y="368975"/>
            <a:ext cx="34761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Video Example of directing students to a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non-graded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assignment: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4991000" y="368975"/>
            <a:ext cx="3516600" cy="4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Video Example of directing students to a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graded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assignment: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3" name="Google Shape;233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50" y="1390125"/>
            <a:ext cx="4015328" cy="265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97" y="1390125"/>
            <a:ext cx="4238600" cy="26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Formats and Templates</a:t>
            </a:r>
            <a:endParaRPr/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Written directions are harder to understand. Use visuals whenever you can, even on assignments students need to create themselves.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Embedding directions and template example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Create graphic organizers for written assignments:</a:t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Essay example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Vocabulary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Easy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More advanced</a:t>
            </a:r>
            <a:endParaRPr/>
          </a:p>
        </p:txBody>
      </p:sp>
      <p:sp>
        <p:nvSpPr>
          <p:cNvPr id="242" name="Google Shape;24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Finding Assignments in Canvas</a:t>
            </a:r>
            <a:endParaRPr sz="3600"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Limit places to search for assignments in your directions.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Be consistent in how you explain finding assignments.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Take your time and repeat steps as necessary.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Don’t post in multiple places. Limit to 2-3.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9" name="Google Shape;24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Using Tools in Canvas</a:t>
            </a:r>
            <a:endParaRPr sz="3600"/>
          </a:p>
        </p:txBody>
      </p:sp>
      <p:sp>
        <p:nvSpPr>
          <p:cNvPr id="255" name="Google Shape;255;p43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Recommended sections:</a:t>
            </a:r>
            <a:endParaRPr b="1" sz="2400"/>
          </a:p>
          <a:p>
            <a:pPr indent="-3810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Announcements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Modules OR Assignments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Quizzes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Studio (if this is your in-person platform)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6" name="Google Shape;25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Key Questions:</a:t>
            </a:r>
            <a:endParaRPr b="1" sz="3600"/>
          </a:p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i="1" lang="en" sz="2800"/>
              <a:t>How do I explain to someone who doesn’t speak English how to access and do assignments on Google Classroom?</a:t>
            </a:r>
            <a:endParaRPr i="1" sz="2800"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i="1" lang="en" sz="2800"/>
              <a:t>How do I help students access more detailed platforms like Canvas/Moodle?</a:t>
            </a:r>
            <a:endParaRPr i="1" sz="2800"/>
          </a:p>
        </p:txBody>
      </p: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Using Tools in Canvas</a:t>
            </a:r>
            <a:endParaRPr sz="3600"/>
          </a:p>
        </p:txBody>
      </p:sp>
      <p:sp>
        <p:nvSpPr>
          <p:cNvPr id="262" name="Google Shape;262;p44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Turn off all other sections!</a:t>
            </a:r>
            <a:endParaRPr b="1"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63" name="Google Shape;2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25" y="1426625"/>
            <a:ext cx="3549449" cy="34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125" y="291275"/>
            <a:ext cx="2603600" cy="456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6476900" y="3467975"/>
            <a:ext cx="167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Student’s View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Using</a:t>
            </a:r>
            <a:r>
              <a:rPr lang="en" sz="3600"/>
              <a:t> Tools in Canvas</a:t>
            </a:r>
            <a:endParaRPr sz="3600"/>
          </a:p>
        </p:txBody>
      </p:sp>
      <p:sp>
        <p:nvSpPr>
          <p:cNvPr id="272" name="Google Shape;272;p45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Embed visuals whenever possible.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Use precise language for directions.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Use matching or multiple choice whenever possible.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73" name="Google Shape;27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Using Tools in Canvas - Examples</a:t>
            </a:r>
            <a:endParaRPr sz="3600"/>
          </a:p>
        </p:txBody>
      </p:sp>
      <p:sp>
        <p:nvSpPr>
          <p:cNvPr id="279" name="Google Shape;279;p46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80" name="Google Shape;2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53" y="1048925"/>
            <a:ext cx="3251448" cy="283282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1" name="Google Shape;28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225" y="3114501"/>
            <a:ext cx="6194651" cy="16717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2" name="Google Shape;28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1270" y="964175"/>
            <a:ext cx="4440274" cy="26580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46"/>
          <p:cNvSpPr txBox="1"/>
          <p:nvPr/>
        </p:nvSpPr>
        <p:spPr>
          <a:xfrm>
            <a:off x="6629600" y="4475800"/>
            <a:ext cx="13020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New Quizzes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46"/>
          <p:cNvSpPr txBox="1"/>
          <p:nvPr/>
        </p:nvSpPr>
        <p:spPr>
          <a:xfrm>
            <a:off x="2233500" y="1177500"/>
            <a:ext cx="1464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Classic Quizzes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5" name="Google Shape;28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do you think is easier to understand?</a:t>
            </a:r>
            <a:endParaRPr/>
          </a:p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/>
          <p:nvPr/>
        </p:nvSpPr>
        <p:spPr>
          <a:xfrm>
            <a:off x="666050" y="1152475"/>
            <a:ext cx="2576700" cy="1475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Everything you missed yesterday is in “Assignments.”</a:t>
            </a:r>
            <a:endParaRPr/>
          </a:p>
        </p:txBody>
      </p:sp>
      <p:sp>
        <p:nvSpPr>
          <p:cNvPr id="294" name="Google Shape;294;p47"/>
          <p:cNvSpPr/>
          <p:nvPr/>
        </p:nvSpPr>
        <p:spPr>
          <a:xfrm>
            <a:off x="5030650" y="3037525"/>
            <a:ext cx="2576700" cy="1475400"/>
          </a:xfrm>
          <a:prstGeom prst="wedgeEllipseCallout">
            <a:avLst>
              <a:gd fmla="val -44814" name="adj1"/>
              <a:gd fmla="val 5953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blue “submit” button in Canvas when you finish in Google Docs.</a:t>
            </a:r>
            <a:endParaRPr/>
          </a:p>
        </p:txBody>
      </p:sp>
      <p:sp>
        <p:nvSpPr>
          <p:cNvPr id="295" name="Google Shape;295;p47"/>
          <p:cNvSpPr/>
          <p:nvPr/>
        </p:nvSpPr>
        <p:spPr>
          <a:xfrm>
            <a:off x="4832400" y="1057038"/>
            <a:ext cx="2576700" cy="1475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for “Assignments” on the left. Click on it and look for “Vocabulary Review”</a:t>
            </a:r>
            <a:endParaRPr/>
          </a:p>
        </p:txBody>
      </p:sp>
      <p:sp>
        <p:nvSpPr>
          <p:cNvPr id="296" name="Google Shape;296;p47"/>
          <p:cNvSpPr/>
          <p:nvPr/>
        </p:nvSpPr>
        <p:spPr>
          <a:xfrm>
            <a:off x="908725" y="2995600"/>
            <a:ext cx="2576700" cy="1475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quiz I just posted.</a:t>
            </a:r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700" y="1409351"/>
            <a:ext cx="43987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325" y="2995601"/>
            <a:ext cx="439875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47"/>
          <p:cNvSpPr txBox="1"/>
          <p:nvPr/>
        </p:nvSpPr>
        <p:spPr>
          <a:xfrm>
            <a:off x="825275" y="1274900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47"/>
          <p:cNvSpPr txBox="1"/>
          <p:nvPr/>
        </p:nvSpPr>
        <p:spPr>
          <a:xfrm>
            <a:off x="1004325" y="3210850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2" name="Google Shape;302;p47"/>
          <p:cNvSpPr txBox="1"/>
          <p:nvPr/>
        </p:nvSpPr>
        <p:spPr>
          <a:xfrm>
            <a:off x="5154250" y="3335875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4951325" y="1341225"/>
            <a:ext cx="439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>
            <p:ph type="title"/>
          </p:nvPr>
        </p:nvSpPr>
        <p:spPr>
          <a:xfrm>
            <a:off x="306725" y="12500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b="1" lang="en">
                <a:solidFill>
                  <a:schemeClr val="dk2"/>
                </a:solidFill>
              </a:rPr>
              <a:t>General Tips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09" name="Google Shape;309;p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 how many options you use in Canvas.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Explain each task step-by-step until students are comfortable.</a:t>
            </a:r>
            <a:endParaRPr sz="2400"/>
          </a:p>
        </p:txBody>
      </p:sp>
      <p:sp>
        <p:nvSpPr>
          <p:cNvPr id="310" name="Google Shape;31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/>
        </p:nvSpPr>
        <p:spPr>
          <a:xfrm>
            <a:off x="534650" y="368975"/>
            <a:ext cx="60204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Video Example of taking a quiz in Canvas.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6" name="Google Shape;316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26" y="1089075"/>
            <a:ext cx="5484927" cy="28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title"/>
          </p:nvPr>
        </p:nvSpPr>
        <p:spPr>
          <a:xfrm>
            <a:off x="311700" y="388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Emily Castle-Dunn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323" name="Google Shape;32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50"/>
          <p:cNvPicPr preferRelativeResize="0"/>
          <p:nvPr/>
        </p:nvPicPr>
        <p:blipFill rotWithShape="1">
          <a:blip r:embed="rId3">
            <a:alphaModFix/>
          </a:blip>
          <a:srcRect b="17710" l="-2620" r="2620" t="-1963"/>
          <a:stretch/>
        </p:blipFill>
        <p:spPr>
          <a:xfrm>
            <a:off x="424050" y="1328600"/>
            <a:ext cx="2865724" cy="3219300"/>
          </a:xfrm>
          <a:prstGeom prst="rect">
            <a:avLst/>
          </a:prstGeom>
          <a:noFill/>
          <a:ln>
            <a:noFill/>
          </a:ln>
          <a:effectLst>
            <a:outerShdw blurRad="614363" rotWithShape="0" algn="bl" dir="1860000" dist="257175">
              <a:srgbClr val="C9DAF8">
                <a:alpha val="64000"/>
              </a:srgbClr>
            </a:outerShdw>
          </a:effectLst>
        </p:spPr>
      </p:pic>
      <p:sp>
        <p:nvSpPr>
          <p:cNvPr id="325" name="Google Shape;325;p50"/>
          <p:cNvSpPr txBox="1"/>
          <p:nvPr/>
        </p:nvSpPr>
        <p:spPr>
          <a:xfrm>
            <a:off x="3877825" y="1213400"/>
            <a:ext cx="4262700" cy="3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ESL teacher with 11 years experience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Curriculum writer for Peak Support, since 2017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Teaches ESL for customer service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High school ESL teacher, since 2018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International Schools, 2 years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Business English teacher in Germany, 5 years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Language Assistant in France, 2 years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Certified in TEFL, ESL, ELA and Elementary Education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More on LinkedIn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5" y="0"/>
            <a:ext cx="90598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306725" y="12500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b="1" lang="en">
                <a:solidFill>
                  <a:schemeClr val="dk2"/>
                </a:solidFill>
              </a:rPr>
              <a:t>General Tips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9" name="Google Shape;129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verbiage simple and avoid synonyms when giving directions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templates/graphic organizers for online assignments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Speak slowly when giving directions</a:t>
            </a:r>
            <a:endParaRPr sz="2400"/>
          </a:p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510450" y="3158925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Using</a:t>
            </a:r>
            <a:endParaRPr sz="4500"/>
          </a:p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6439" l="7202" r="8855" t="6656"/>
          <a:stretch/>
        </p:blipFill>
        <p:spPr>
          <a:xfrm>
            <a:off x="2184450" y="420475"/>
            <a:ext cx="6085150" cy="43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Posting in Google Classroom</a:t>
            </a:r>
            <a:endParaRPr sz="3600"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Post with concise verbiage.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Use consistent labels for assignments.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Use consistent formatting.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311700" y="21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Which do you think is easier to understand?</a:t>
            </a:r>
            <a:endParaRPr sz="3400"/>
          </a:p>
        </p:txBody>
      </p:sp>
      <p:pic>
        <p:nvPicPr>
          <p:cNvPr id="150" name="Google Shape;1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50" y="785300"/>
            <a:ext cx="6988612" cy="411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201" y="720050"/>
            <a:ext cx="1916624" cy="14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5125" y="3102626"/>
            <a:ext cx="1848876" cy="18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Finding Tools</a:t>
            </a:r>
            <a:r>
              <a:rPr lang="en" sz="3600"/>
              <a:t> in Google Classroom</a:t>
            </a:r>
            <a:endParaRPr sz="3600"/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Limit places to search for assignments in your directions.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Be consistent in how you explain finding assignments.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258750" y="1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Finding Tools in Google Classroom</a:t>
            </a:r>
            <a:endParaRPr sz="3600"/>
          </a:p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311700" y="796200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Direct students to the “Stream” for non-graded assignments ONLY!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50" y="1421175"/>
            <a:ext cx="5376700" cy="372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/>
          <p:nvPr/>
        </p:nvSpPr>
        <p:spPr>
          <a:xfrm>
            <a:off x="4956000" y="1821000"/>
            <a:ext cx="3222300" cy="2334300"/>
          </a:xfrm>
          <a:prstGeom prst="wedgeEllipseCallout">
            <a:avLst>
              <a:gd fmla="val -56439" name="adj1"/>
              <a:gd fmla="val 1969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Why? Posts may have visuals. Assignments only show words.</a:t>
            </a:r>
            <a:endParaRPr sz="1600"/>
          </a:p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