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7" r:id="rId3"/>
    <p:sldId id="271" r:id="rId4"/>
    <p:sldId id="334" r:id="rId5"/>
    <p:sldId id="258" r:id="rId6"/>
    <p:sldId id="265" r:id="rId7"/>
    <p:sldId id="266" r:id="rId8"/>
    <p:sldId id="268" r:id="rId9"/>
    <p:sldId id="263" r:id="rId10"/>
    <p:sldId id="276" r:id="rId11"/>
    <p:sldId id="284" r:id="rId12"/>
    <p:sldId id="335" r:id="rId13"/>
    <p:sldId id="283" r:id="rId14"/>
    <p:sldId id="277" r:id="rId15"/>
    <p:sldId id="278" r:id="rId16"/>
    <p:sldId id="337" r:id="rId17"/>
    <p:sldId id="338" r:id="rId18"/>
    <p:sldId id="339" r:id="rId19"/>
    <p:sldId id="340" r:id="rId20"/>
    <p:sldId id="341" r:id="rId21"/>
    <p:sldId id="342" r:id="rId22"/>
    <p:sldId id="343" r:id="rId23"/>
    <p:sldId id="344" r:id="rId24"/>
    <p:sldId id="345" r:id="rId25"/>
    <p:sldId id="346" r:id="rId26"/>
    <p:sldId id="269" r:id="rId27"/>
    <p:sldId id="270" r:id="rId28"/>
    <p:sldId id="281" r:id="rId29"/>
    <p:sldId id="282" r:id="rId30"/>
    <p:sldId id="274" r:id="rId31"/>
    <p:sldId id="275" r:id="rId32"/>
    <p:sldId id="26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1DE83-8B99-44BD-B72B-BBFD71ACAEAC}" type="datetimeFigureOut">
              <a:rPr lang="en-CA" smtClean="0"/>
              <a:t>2024-10-23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AC581-8FF5-42B6-AC40-F0FB06A93952}" type="slidenum">
              <a:rPr lang="en-CA" smtClean="0"/>
              <a:t>‹#›</a:t>
            </a:fld>
            <a:endParaRPr lang="en-CA"/>
          </a:p>
        </p:txBody>
      </p:sp>
    </p:spTree>
    <p:extLst>
      <p:ext uri="{BB962C8B-B14F-4D97-AF65-F5344CB8AC3E}">
        <p14:creationId xmlns:p14="http://schemas.microsoft.com/office/powerpoint/2010/main" val="325770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innovative ways for students to practice and improve their target language reading, speaking, and vocabulary. By integrating these tools into Moodle courses, more engaging and personalized learning experiences can be available for your students. </a:t>
            </a:r>
            <a:endParaRPr lang="en-CA" dirty="0"/>
          </a:p>
          <a:p>
            <a:endParaRPr lang="en-CA" dirty="0"/>
          </a:p>
        </p:txBody>
      </p:sp>
      <p:sp>
        <p:nvSpPr>
          <p:cNvPr id="4" name="Slide Number Placeholder 3"/>
          <p:cNvSpPr>
            <a:spLocks noGrp="1"/>
          </p:cNvSpPr>
          <p:nvPr>
            <p:ph type="sldNum" sz="quarter" idx="5"/>
          </p:nvPr>
        </p:nvSpPr>
        <p:spPr/>
        <p:txBody>
          <a:bodyPr/>
          <a:lstStyle/>
          <a:p>
            <a:fld id="{55BAC581-8FF5-42B6-AC40-F0FB06A93952}" type="slidenum">
              <a:rPr lang="en-CA" smtClean="0"/>
              <a:t>9</a:t>
            </a:fld>
            <a:endParaRPr lang="en-CA"/>
          </a:p>
        </p:txBody>
      </p:sp>
    </p:spTree>
    <p:extLst>
      <p:ext uri="{BB962C8B-B14F-4D97-AF65-F5344CB8AC3E}">
        <p14:creationId xmlns:p14="http://schemas.microsoft.com/office/powerpoint/2010/main" val="291143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innovative ways for students to practice and improve their target language reading, speaking, and vocabulary. By integrating these tools into Moodle courses, more engaging and personalized learning experiences can be available for your students. </a:t>
            </a:r>
            <a:endParaRPr lang="en-CA" dirty="0"/>
          </a:p>
          <a:p>
            <a:endParaRPr lang="en-CA" dirty="0"/>
          </a:p>
        </p:txBody>
      </p:sp>
      <p:sp>
        <p:nvSpPr>
          <p:cNvPr id="4" name="Slide Number Placeholder 3"/>
          <p:cNvSpPr>
            <a:spLocks noGrp="1"/>
          </p:cNvSpPr>
          <p:nvPr>
            <p:ph type="sldNum" sz="quarter" idx="5"/>
          </p:nvPr>
        </p:nvSpPr>
        <p:spPr/>
        <p:txBody>
          <a:bodyPr/>
          <a:lstStyle/>
          <a:p>
            <a:fld id="{55BAC581-8FF5-42B6-AC40-F0FB06A93952}" type="slidenum">
              <a:rPr lang="en-CA" smtClean="0"/>
              <a:t>10</a:t>
            </a:fld>
            <a:endParaRPr lang="en-CA"/>
          </a:p>
        </p:txBody>
      </p:sp>
    </p:spTree>
    <p:extLst>
      <p:ext uri="{BB962C8B-B14F-4D97-AF65-F5344CB8AC3E}">
        <p14:creationId xmlns:p14="http://schemas.microsoft.com/office/powerpoint/2010/main" val="294359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innovative ways for students to practice and improve their target language reading, speaking, and vocabulary. By integrating these tools into Moodle courses, more engaging and personalized learning experiences can be available for your students. </a:t>
            </a:r>
            <a:endParaRPr lang="en-CA" dirty="0"/>
          </a:p>
          <a:p>
            <a:endParaRPr lang="en-CA" dirty="0"/>
          </a:p>
        </p:txBody>
      </p:sp>
      <p:sp>
        <p:nvSpPr>
          <p:cNvPr id="4" name="Slide Number Placeholder 3"/>
          <p:cNvSpPr>
            <a:spLocks noGrp="1"/>
          </p:cNvSpPr>
          <p:nvPr>
            <p:ph type="sldNum" sz="quarter" idx="5"/>
          </p:nvPr>
        </p:nvSpPr>
        <p:spPr/>
        <p:txBody>
          <a:bodyPr/>
          <a:lstStyle/>
          <a:p>
            <a:fld id="{55BAC581-8FF5-42B6-AC40-F0FB06A93952}" type="slidenum">
              <a:rPr lang="en-CA" smtClean="0"/>
              <a:t>11</a:t>
            </a:fld>
            <a:endParaRPr lang="en-CA"/>
          </a:p>
        </p:txBody>
      </p:sp>
    </p:spTree>
    <p:extLst>
      <p:ext uri="{BB962C8B-B14F-4D97-AF65-F5344CB8AC3E}">
        <p14:creationId xmlns:p14="http://schemas.microsoft.com/office/powerpoint/2010/main" val="13857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innovative ways for students to practice and improve their target language reading, speaking, and vocabulary. By integrating these tools into Moodle courses, more engaging and personalized learning experiences can be available for your students. </a:t>
            </a:r>
            <a:endParaRPr lang="en-CA" dirty="0"/>
          </a:p>
          <a:p>
            <a:endParaRPr lang="en-CA" dirty="0"/>
          </a:p>
        </p:txBody>
      </p:sp>
      <p:sp>
        <p:nvSpPr>
          <p:cNvPr id="4" name="Slide Number Placeholder 3"/>
          <p:cNvSpPr>
            <a:spLocks noGrp="1"/>
          </p:cNvSpPr>
          <p:nvPr>
            <p:ph type="sldNum" sz="quarter" idx="5"/>
          </p:nvPr>
        </p:nvSpPr>
        <p:spPr/>
        <p:txBody>
          <a:bodyPr/>
          <a:lstStyle/>
          <a:p>
            <a:fld id="{55BAC581-8FF5-42B6-AC40-F0FB06A93952}" type="slidenum">
              <a:rPr lang="en-CA" smtClean="0"/>
              <a:t>12</a:t>
            </a:fld>
            <a:endParaRPr lang="en-CA"/>
          </a:p>
        </p:txBody>
      </p:sp>
    </p:spTree>
    <p:extLst>
      <p:ext uri="{BB962C8B-B14F-4D97-AF65-F5344CB8AC3E}">
        <p14:creationId xmlns:p14="http://schemas.microsoft.com/office/powerpoint/2010/main" val="418141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innovative ways for students to practice and improve their target language reading, speaking, and vocabulary. By integrating these tools into Moodle courses, more engaging and personalized learning experiences can be available for your students. </a:t>
            </a:r>
            <a:endParaRPr lang="en-CA" dirty="0"/>
          </a:p>
          <a:p>
            <a:endParaRPr lang="en-CA" dirty="0"/>
          </a:p>
        </p:txBody>
      </p:sp>
      <p:sp>
        <p:nvSpPr>
          <p:cNvPr id="4" name="Slide Number Placeholder 3"/>
          <p:cNvSpPr>
            <a:spLocks noGrp="1"/>
          </p:cNvSpPr>
          <p:nvPr>
            <p:ph type="sldNum" sz="quarter" idx="5"/>
          </p:nvPr>
        </p:nvSpPr>
        <p:spPr/>
        <p:txBody>
          <a:bodyPr/>
          <a:lstStyle/>
          <a:p>
            <a:fld id="{55BAC581-8FF5-42B6-AC40-F0FB06A93952}" type="slidenum">
              <a:rPr lang="en-CA" smtClean="0"/>
              <a:t>13</a:t>
            </a:fld>
            <a:endParaRPr lang="en-CA"/>
          </a:p>
        </p:txBody>
      </p:sp>
    </p:spTree>
    <p:extLst>
      <p:ext uri="{BB962C8B-B14F-4D97-AF65-F5344CB8AC3E}">
        <p14:creationId xmlns:p14="http://schemas.microsoft.com/office/powerpoint/2010/main" val="236189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innovative ways for students to practice and improve their target language reading, speaking, and vocabulary. By integrating these tools into Moodle courses, more engaging and personalized learning experiences can be available for your students. </a:t>
            </a:r>
            <a:endParaRPr lang="en-CA" dirty="0"/>
          </a:p>
          <a:p>
            <a:endParaRPr lang="en-CA" dirty="0"/>
          </a:p>
        </p:txBody>
      </p:sp>
      <p:sp>
        <p:nvSpPr>
          <p:cNvPr id="4" name="Slide Number Placeholder 3"/>
          <p:cNvSpPr>
            <a:spLocks noGrp="1"/>
          </p:cNvSpPr>
          <p:nvPr>
            <p:ph type="sldNum" sz="quarter" idx="5"/>
          </p:nvPr>
        </p:nvSpPr>
        <p:spPr/>
        <p:txBody>
          <a:bodyPr/>
          <a:lstStyle/>
          <a:p>
            <a:fld id="{55BAC581-8FF5-42B6-AC40-F0FB06A93952}" type="slidenum">
              <a:rPr lang="en-CA" smtClean="0"/>
              <a:t>14</a:t>
            </a:fld>
            <a:endParaRPr lang="en-CA"/>
          </a:p>
        </p:txBody>
      </p:sp>
    </p:spTree>
    <p:extLst>
      <p:ext uri="{BB962C8B-B14F-4D97-AF65-F5344CB8AC3E}">
        <p14:creationId xmlns:p14="http://schemas.microsoft.com/office/powerpoint/2010/main" val="167905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10/23/2024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10/23/2024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10/23/2024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oodll.com/see-and-try" TargetMode="External"/><Relationship Id="rId2" Type="http://schemas.openxmlformats.org/officeDocument/2006/relationships/hyperlink" Target="https://poodll.com/" TargetMode="External"/><Relationship Id="rId1" Type="http://schemas.openxmlformats.org/officeDocument/2006/relationships/slideLayout" Target="../slideLayouts/slideLayout2.xml"/><Relationship Id="rId5" Type="http://schemas.openxmlformats.org/officeDocument/2006/relationships/hyperlink" Target="https://blog.teslontario.org/poodll-on-moodle" TargetMode="External"/><Relationship Id="rId4" Type="http://schemas.openxmlformats.org/officeDocument/2006/relationships/hyperlink" Target="https://youglish.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venue.ca/classroom/course/view.php?id=6"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5564-8542-6CE9-F359-C3E5CE0015AD}"/>
              </a:ext>
            </a:extLst>
          </p:cNvPr>
          <p:cNvSpPr>
            <a:spLocks noGrp="1"/>
          </p:cNvSpPr>
          <p:nvPr>
            <p:ph type="ctrTitle"/>
          </p:nvPr>
        </p:nvSpPr>
        <p:spPr/>
        <p:txBody>
          <a:bodyPr/>
          <a:lstStyle/>
          <a:p>
            <a:r>
              <a:rPr lang="en-US" dirty="0"/>
              <a:t>Speaking Activities With Poodll Plugins</a:t>
            </a:r>
            <a:endParaRPr lang="en-CA" dirty="0"/>
          </a:p>
        </p:txBody>
      </p:sp>
      <p:sp>
        <p:nvSpPr>
          <p:cNvPr id="3" name="Subtitle 2">
            <a:extLst>
              <a:ext uri="{FF2B5EF4-FFF2-40B4-BE49-F238E27FC236}">
                <a16:creationId xmlns:a16="http://schemas.microsoft.com/office/drawing/2014/main" id="{F580FD27-9C51-408F-C625-818A04653C09}"/>
              </a:ext>
            </a:extLst>
          </p:cNvPr>
          <p:cNvSpPr>
            <a:spLocks noGrp="1"/>
          </p:cNvSpPr>
          <p:nvPr>
            <p:ph type="subTitle" idx="1"/>
          </p:nvPr>
        </p:nvSpPr>
        <p:spPr/>
        <p:txBody>
          <a:bodyPr/>
          <a:lstStyle/>
          <a:p>
            <a:r>
              <a:rPr lang="en-US" dirty="0"/>
              <a:t>John </a:t>
            </a:r>
            <a:r>
              <a:rPr lang="en-US" dirty="0" err="1"/>
              <a:t>allan</a:t>
            </a:r>
            <a:endParaRPr lang="en-US" dirty="0"/>
          </a:p>
          <a:p>
            <a:r>
              <a:rPr lang="en-US" dirty="0"/>
              <a:t>TESL Ontario 2024</a:t>
            </a:r>
            <a:endParaRPr lang="en-CA" dirty="0"/>
          </a:p>
        </p:txBody>
      </p:sp>
      <p:pic>
        <p:nvPicPr>
          <p:cNvPr id="5" name="Picture 4" descr="A black background with blue and yellow letters&#10;&#10;Description automatically generated">
            <a:extLst>
              <a:ext uri="{FF2B5EF4-FFF2-40B4-BE49-F238E27FC236}">
                <a16:creationId xmlns:a16="http://schemas.microsoft.com/office/drawing/2014/main" id="{F0C96CF2-1362-3DF6-F5D6-EFFAC66CBF95}"/>
              </a:ext>
            </a:extLst>
          </p:cNvPr>
          <p:cNvPicPr>
            <a:picLocks noChangeAspect="1"/>
          </p:cNvPicPr>
          <p:nvPr/>
        </p:nvPicPr>
        <p:blipFill>
          <a:blip r:embed="rId2"/>
          <a:stretch>
            <a:fillRect/>
          </a:stretch>
        </p:blipFill>
        <p:spPr>
          <a:xfrm>
            <a:off x="262552" y="260004"/>
            <a:ext cx="3171825" cy="1000125"/>
          </a:xfrm>
          <a:prstGeom prst="rect">
            <a:avLst/>
          </a:prstGeom>
        </p:spPr>
      </p:pic>
    </p:spTree>
    <p:extLst>
      <p:ext uri="{BB962C8B-B14F-4D97-AF65-F5344CB8AC3E}">
        <p14:creationId xmlns:p14="http://schemas.microsoft.com/office/powerpoint/2010/main" val="284005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7AB2-5BAA-1AAB-A816-50757A22B29F}"/>
              </a:ext>
            </a:extLst>
          </p:cNvPr>
          <p:cNvSpPr>
            <a:spLocks noGrp="1"/>
          </p:cNvSpPr>
          <p:nvPr>
            <p:ph type="title"/>
          </p:nvPr>
        </p:nvSpPr>
        <p:spPr>
          <a:xfrm>
            <a:off x="304800" y="286603"/>
            <a:ext cx="12192000" cy="1450757"/>
          </a:xfrm>
        </p:spPr>
        <p:txBody>
          <a:bodyPr>
            <a:normAutofit/>
          </a:bodyPr>
          <a:lstStyle/>
          <a:p>
            <a:r>
              <a:rPr lang="en-US" dirty="0"/>
              <a:t>Moodle-Poodll Integrated Assignment</a:t>
            </a:r>
            <a:endParaRPr lang="en-CA" dirty="0"/>
          </a:p>
        </p:txBody>
      </p:sp>
      <p:sp>
        <p:nvSpPr>
          <p:cNvPr id="3" name="Content Placeholder 2">
            <a:extLst>
              <a:ext uri="{FF2B5EF4-FFF2-40B4-BE49-F238E27FC236}">
                <a16:creationId xmlns:a16="http://schemas.microsoft.com/office/drawing/2014/main" id="{F74F6AF7-C5B0-23F9-01DE-10345A13F103}"/>
              </a:ext>
            </a:extLst>
          </p:cNvPr>
          <p:cNvSpPr>
            <a:spLocks noGrp="1"/>
          </p:cNvSpPr>
          <p:nvPr>
            <p:ph idx="1"/>
          </p:nvPr>
        </p:nvSpPr>
        <p:spPr>
          <a:xfrm>
            <a:off x="1097280" y="5589638"/>
            <a:ext cx="10058400" cy="601611"/>
          </a:xfrm>
        </p:spPr>
        <p:txBody>
          <a:bodyPr/>
          <a:lstStyle/>
          <a:p>
            <a:r>
              <a:rPr lang="en-US" sz="3600" dirty="0"/>
              <a:t>Record audio  Record video Record Screen Widgets</a:t>
            </a:r>
          </a:p>
        </p:txBody>
      </p:sp>
      <p:pic>
        <p:nvPicPr>
          <p:cNvPr id="10" name="Picture 9">
            <a:extLst>
              <a:ext uri="{FF2B5EF4-FFF2-40B4-BE49-F238E27FC236}">
                <a16:creationId xmlns:a16="http://schemas.microsoft.com/office/drawing/2014/main" id="{F78E9915-A82A-FA95-EE01-1F931490D19C}"/>
              </a:ext>
            </a:extLst>
          </p:cNvPr>
          <p:cNvPicPr>
            <a:picLocks noChangeAspect="1"/>
          </p:cNvPicPr>
          <p:nvPr/>
        </p:nvPicPr>
        <p:blipFill>
          <a:blip r:embed="rId3"/>
          <a:stretch>
            <a:fillRect/>
          </a:stretch>
        </p:blipFill>
        <p:spPr>
          <a:xfrm>
            <a:off x="2162689" y="2193353"/>
            <a:ext cx="7866621" cy="2757838"/>
          </a:xfrm>
          <a:prstGeom prst="rect">
            <a:avLst/>
          </a:prstGeom>
          <a:ln>
            <a:solidFill>
              <a:schemeClr val="tx1"/>
            </a:solidFill>
          </a:ln>
        </p:spPr>
      </p:pic>
    </p:spTree>
    <p:extLst>
      <p:ext uri="{BB962C8B-B14F-4D97-AF65-F5344CB8AC3E}">
        <p14:creationId xmlns:p14="http://schemas.microsoft.com/office/powerpoint/2010/main" val="244813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7AB2-5BAA-1AAB-A816-50757A22B29F}"/>
              </a:ext>
            </a:extLst>
          </p:cNvPr>
          <p:cNvSpPr>
            <a:spLocks noGrp="1"/>
          </p:cNvSpPr>
          <p:nvPr>
            <p:ph type="title"/>
          </p:nvPr>
        </p:nvSpPr>
        <p:spPr>
          <a:xfrm>
            <a:off x="304800" y="286603"/>
            <a:ext cx="12192000" cy="1450757"/>
          </a:xfrm>
        </p:spPr>
        <p:txBody>
          <a:bodyPr>
            <a:normAutofit/>
          </a:bodyPr>
          <a:lstStyle/>
          <a:p>
            <a:r>
              <a:rPr lang="en-US" dirty="0"/>
              <a:t>Moodle-Poodll Integrated Assignments</a:t>
            </a:r>
            <a:endParaRPr lang="en-CA" dirty="0"/>
          </a:p>
        </p:txBody>
      </p:sp>
      <p:pic>
        <p:nvPicPr>
          <p:cNvPr id="5" name="Picture 4">
            <a:extLst>
              <a:ext uri="{FF2B5EF4-FFF2-40B4-BE49-F238E27FC236}">
                <a16:creationId xmlns:a16="http://schemas.microsoft.com/office/drawing/2014/main" id="{3225E203-9437-A085-565E-DA536F4582BB}"/>
              </a:ext>
            </a:extLst>
          </p:cNvPr>
          <p:cNvPicPr>
            <a:picLocks noChangeAspect="1"/>
          </p:cNvPicPr>
          <p:nvPr/>
        </p:nvPicPr>
        <p:blipFill>
          <a:blip r:embed="rId3"/>
          <a:stretch>
            <a:fillRect/>
          </a:stretch>
        </p:blipFill>
        <p:spPr>
          <a:xfrm>
            <a:off x="2305638" y="1887803"/>
            <a:ext cx="7310310" cy="4365469"/>
          </a:xfrm>
          <a:prstGeom prst="rect">
            <a:avLst/>
          </a:prstGeom>
          <a:ln>
            <a:solidFill>
              <a:schemeClr val="tx1"/>
            </a:solidFill>
          </a:ln>
        </p:spPr>
      </p:pic>
    </p:spTree>
    <p:extLst>
      <p:ext uri="{BB962C8B-B14F-4D97-AF65-F5344CB8AC3E}">
        <p14:creationId xmlns:p14="http://schemas.microsoft.com/office/powerpoint/2010/main" val="307789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7AB2-5BAA-1AAB-A816-50757A22B29F}"/>
              </a:ext>
            </a:extLst>
          </p:cNvPr>
          <p:cNvSpPr>
            <a:spLocks noGrp="1"/>
          </p:cNvSpPr>
          <p:nvPr>
            <p:ph type="title"/>
          </p:nvPr>
        </p:nvSpPr>
        <p:spPr>
          <a:xfrm>
            <a:off x="304800" y="286603"/>
            <a:ext cx="12192000" cy="1450757"/>
          </a:xfrm>
        </p:spPr>
        <p:txBody>
          <a:bodyPr>
            <a:normAutofit/>
          </a:bodyPr>
          <a:lstStyle/>
          <a:p>
            <a:r>
              <a:rPr lang="en-US" dirty="0"/>
              <a:t>Moodle-Poodll Integrated Quiz</a:t>
            </a:r>
            <a:endParaRPr lang="en-CA" dirty="0"/>
          </a:p>
        </p:txBody>
      </p:sp>
      <p:pic>
        <p:nvPicPr>
          <p:cNvPr id="4" name="Picture 3">
            <a:extLst>
              <a:ext uri="{FF2B5EF4-FFF2-40B4-BE49-F238E27FC236}">
                <a16:creationId xmlns:a16="http://schemas.microsoft.com/office/drawing/2014/main" id="{D2C481D1-987B-916E-3681-E4A22ED2ED29}"/>
              </a:ext>
            </a:extLst>
          </p:cNvPr>
          <p:cNvPicPr>
            <a:picLocks noChangeAspect="1"/>
          </p:cNvPicPr>
          <p:nvPr/>
        </p:nvPicPr>
        <p:blipFill>
          <a:blip r:embed="rId3"/>
          <a:stretch>
            <a:fillRect/>
          </a:stretch>
        </p:blipFill>
        <p:spPr>
          <a:xfrm>
            <a:off x="1251252" y="2105204"/>
            <a:ext cx="9689495" cy="3800295"/>
          </a:xfrm>
          <a:prstGeom prst="rect">
            <a:avLst/>
          </a:prstGeom>
        </p:spPr>
      </p:pic>
    </p:spTree>
    <p:extLst>
      <p:ext uri="{BB962C8B-B14F-4D97-AF65-F5344CB8AC3E}">
        <p14:creationId xmlns:p14="http://schemas.microsoft.com/office/powerpoint/2010/main" val="2331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7AB2-5BAA-1AAB-A816-50757A22B29F}"/>
              </a:ext>
            </a:extLst>
          </p:cNvPr>
          <p:cNvSpPr>
            <a:spLocks noGrp="1"/>
          </p:cNvSpPr>
          <p:nvPr>
            <p:ph type="title"/>
          </p:nvPr>
        </p:nvSpPr>
        <p:spPr>
          <a:xfrm>
            <a:off x="304800" y="286603"/>
            <a:ext cx="12192000" cy="1450757"/>
          </a:xfrm>
        </p:spPr>
        <p:txBody>
          <a:bodyPr>
            <a:normAutofit/>
          </a:bodyPr>
          <a:lstStyle/>
          <a:p>
            <a:r>
              <a:rPr lang="en-US" dirty="0"/>
              <a:t>Moodle-Poodll Integrated Editing toolbar tools</a:t>
            </a:r>
            <a:endParaRPr lang="en-CA" dirty="0"/>
          </a:p>
        </p:txBody>
      </p:sp>
      <p:sp>
        <p:nvSpPr>
          <p:cNvPr id="3" name="Content Placeholder 2">
            <a:extLst>
              <a:ext uri="{FF2B5EF4-FFF2-40B4-BE49-F238E27FC236}">
                <a16:creationId xmlns:a16="http://schemas.microsoft.com/office/drawing/2014/main" id="{F74F6AF7-C5B0-23F9-01DE-10345A13F103}"/>
              </a:ext>
            </a:extLst>
          </p:cNvPr>
          <p:cNvSpPr>
            <a:spLocks noGrp="1"/>
          </p:cNvSpPr>
          <p:nvPr>
            <p:ph idx="1"/>
          </p:nvPr>
        </p:nvSpPr>
        <p:spPr>
          <a:xfrm>
            <a:off x="1097280" y="3669883"/>
            <a:ext cx="10058400" cy="2521367"/>
          </a:xfrm>
        </p:spPr>
        <p:txBody>
          <a:bodyPr/>
          <a:lstStyle/>
          <a:p>
            <a:r>
              <a:rPr lang="en-US" sz="3600" dirty="0"/>
              <a:t>Record audio  Record video Record Screen Widgets</a:t>
            </a:r>
          </a:p>
        </p:txBody>
      </p:sp>
      <p:pic>
        <p:nvPicPr>
          <p:cNvPr id="7" name="Picture 6">
            <a:extLst>
              <a:ext uri="{FF2B5EF4-FFF2-40B4-BE49-F238E27FC236}">
                <a16:creationId xmlns:a16="http://schemas.microsoft.com/office/drawing/2014/main" id="{3684D44D-4FB8-F5D2-5290-EA0249F52294}"/>
              </a:ext>
            </a:extLst>
          </p:cNvPr>
          <p:cNvPicPr>
            <a:picLocks noChangeAspect="1"/>
          </p:cNvPicPr>
          <p:nvPr/>
        </p:nvPicPr>
        <p:blipFill>
          <a:blip r:embed="rId3"/>
          <a:stretch>
            <a:fillRect/>
          </a:stretch>
        </p:blipFill>
        <p:spPr>
          <a:xfrm>
            <a:off x="3199801" y="1978243"/>
            <a:ext cx="5258998" cy="1450757"/>
          </a:xfrm>
          <a:prstGeom prst="rect">
            <a:avLst/>
          </a:prstGeom>
        </p:spPr>
      </p:pic>
      <p:pic>
        <p:nvPicPr>
          <p:cNvPr id="5" name="Picture 4">
            <a:extLst>
              <a:ext uri="{FF2B5EF4-FFF2-40B4-BE49-F238E27FC236}">
                <a16:creationId xmlns:a16="http://schemas.microsoft.com/office/drawing/2014/main" id="{8C5EAC7F-FE95-9FCC-44D5-196D81B2D463}"/>
              </a:ext>
            </a:extLst>
          </p:cNvPr>
          <p:cNvPicPr>
            <a:picLocks noChangeAspect="1"/>
          </p:cNvPicPr>
          <p:nvPr/>
        </p:nvPicPr>
        <p:blipFill>
          <a:blip r:embed="rId4"/>
          <a:stretch>
            <a:fillRect/>
          </a:stretch>
        </p:blipFill>
        <p:spPr>
          <a:xfrm>
            <a:off x="8604977" y="5810298"/>
            <a:ext cx="3447619" cy="380952"/>
          </a:xfrm>
          <a:prstGeom prst="rect">
            <a:avLst/>
          </a:prstGeom>
        </p:spPr>
      </p:pic>
    </p:spTree>
    <p:extLst>
      <p:ext uri="{BB962C8B-B14F-4D97-AF65-F5344CB8AC3E}">
        <p14:creationId xmlns:p14="http://schemas.microsoft.com/office/powerpoint/2010/main" val="408457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7" name="Rectangle 26">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8" name="Straight Connector 27">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7D2E88BE-30AF-52C8-22B4-6D9FA41365F8}"/>
              </a:ext>
            </a:extLst>
          </p:cNvPr>
          <p:cNvPicPr>
            <a:picLocks noGrp="1" noChangeAspect="1"/>
          </p:cNvPicPr>
          <p:nvPr>
            <p:ph idx="1"/>
          </p:nvPr>
        </p:nvPicPr>
        <p:blipFill>
          <a:blip r:embed="rId3"/>
          <a:srcRect t="15264" b="13384"/>
          <a:stretch/>
        </p:blipFill>
        <p:spPr>
          <a:xfrm>
            <a:off x="-32" y="10"/>
            <a:ext cx="12192031" cy="4915066"/>
          </a:xfrm>
          <a:prstGeom prst="rect">
            <a:avLst/>
          </a:prstGeom>
        </p:spPr>
      </p:pic>
      <p:sp>
        <p:nvSpPr>
          <p:cNvPr id="29" name="Rectangle 28">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B9837AB2-5BAA-1AAB-A816-50757A22B29F}"/>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300" dirty="0">
                <a:solidFill>
                  <a:srgbClr val="FFFFFF"/>
                </a:solidFill>
              </a:rPr>
              <a:t>Moodle Poodll Integrated widgets</a:t>
            </a:r>
          </a:p>
        </p:txBody>
      </p:sp>
      <p:sp>
        <p:nvSpPr>
          <p:cNvPr id="30" name="Rectangle 29">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13262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lstStyle/>
          <a:p>
            <a:r>
              <a:rPr lang="en-US" dirty="0" err="1"/>
              <a:t>WordCards</a:t>
            </a:r>
            <a:endParaRPr lang="en-CA" dirty="0"/>
          </a:p>
        </p:txBody>
      </p:sp>
      <p:sp>
        <p:nvSpPr>
          <p:cNvPr id="3" name="Content Placeholder 2">
            <a:extLst>
              <a:ext uri="{FF2B5EF4-FFF2-40B4-BE49-F238E27FC236}">
                <a16:creationId xmlns:a16="http://schemas.microsoft.com/office/drawing/2014/main" id="{417B11C0-83CD-DA59-D8FA-F044D1C37FEB}"/>
              </a:ext>
            </a:extLst>
          </p:cNvPr>
          <p:cNvSpPr>
            <a:spLocks noGrp="1"/>
          </p:cNvSpPr>
          <p:nvPr>
            <p:ph idx="1"/>
          </p:nvPr>
        </p:nvSpPr>
        <p:spPr>
          <a:xfrm>
            <a:off x="1097280" y="1845734"/>
            <a:ext cx="10789920" cy="4023360"/>
          </a:xfrm>
        </p:spPr>
        <p:txBody>
          <a:bodyPr/>
          <a:lstStyle/>
          <a:p>
            <a:pPr>
              <a:buFont typeface="Arial" panose="020B0604020202020204" pitchFamily="34" charset="0"/>
              <a:buChar char="•"/>
            </a:pPr>
            <a:endParaRPr lang="en-US" dirty="0"/>
          </a:p>
          <a:p>
            <a:endParaRPr lang="en-CA" dirty="0"/>
          </a:p>
        </p:txBody>
      </p:sp>
      <p:sp>
        <p:nvSpPr>
          <p:cNvPr id="5" name="TextBox 4">
            <a:extLst>
              <a:ext uri="{FF2B5EF4-FFF2-40B4-BE49-F238E27FC236}">
                <a16:creationId xmlns:a16="http://schemas.microsoft.com/office/drawing/2014/main" id="{FAD69042-0F32-57CD-A42A-0580BCD149BA}"/>
              </a:ext>
            </a:extLst>
          </p:cNvPr>
          <p:cNvSpPr txBox="1"/>
          <p:nvPr/>
        </p:nvSpPr>
        <p:spPr>
          <a:xfrm>
            <a:off x="304800" y="2028616"/>
            <a:ext cx="8013290" cy="2554545"/>
          </a:xfrm>
          <a:prstGeom prst="rect">
            <a:avLst/>
          </a:prstGeom>
          <a:noFill/>
        </p:spPr>
        <p:txBody>
          <a:bodyPr wrap="square">
            <a:spAutoFit/>
          </a:bodyPr>
          <a:lstStyle/>
          <a:p>
            <a:pPr marL="571500" indent="-571500">
              <a:buFont typeface="Arial" panose="020B0604020202020204" pitchFamily="34" charset="0"/>
              <a:buChar char="•"/>
            </a:pPr>
            <a:r>
              <a:rPr lang="en-US" sz="4000" dirty="0"/>
              <a:t>vocabulary flashcard &amp; activity sets</a:t>
            </a:r>
          </a:p>
          <a:p>
            <a:pPr marL="571500" indent="-571500">
              <a:buFont typeface="Arial" panose="020B0604020202020204" pitchFamily="34" charset="0"/>
              <a:buChar char="•"/>
            </a:pPr>
            <a:r>
              <a:rPr lang="en-US" sz="4000" dirty="0"/>
              <a:t>students are introduced to and review concepts </a:t>
            </a:r>
          </a:p>
          <a:p>
            <a:pPr marL="571500" indent="-571500">
              <a:buFont typeface="Arial" panose="020B0604020202020204" pitchFamily="34" charset="0"/>
              <a:buChar char="•"/>
            </a:pPr>
            <a:r>
              <a:rPr lang="en-US" sz="4000" dirty="0"/>
              <a:t>practice in various modes</a:t>
            </a:r>
          </a:p>
        </p:txBody>
      </p:sp>
      <p:pic>
        <p:nvPicPr>
          <p:cNvPr id="6" name="Picture 5">
            <a:extLst>
              <a:ext uri="{FF2B5EF4-FFF2-40B4-BE49-F238E27FC236}">
                <a16:creationId xmlns:a16="http://schemas.microsoft.com/office/drawing/2014/main" id="{4DB5536F-BBF4-F81F-1F52-E78250A8B618}"/>
              </a:ext>
            </a:extLst>
          </p:cNvPr>
          <p:cNvPicPr>
            <a:picLocks noChangeAspect="1"/>
          </p:cNvPicPr>
          <p:nvPr/>
        </p:nvPicPr>
        <p:blipFill>
          <a:blip r:embed="rId2"/>
          <a:stretch>
            <a:fillRect/>
          </a:stretch>
        </p:blipFill>
        <p:spPr>
          <a:xfrm>
            <a:off x="8686745" y="1820394"/>
            <a:ext cx="3345125" cy="4363206"/>
          </a:xfrm>
          <a:prstGeom prst="rect">
            <a:avLst/>
          </a:prstGeom>
        </p:spPr>
      </p:pic>
    </p:spTree>
    <p:extLst>
      <p:ext uri="{BB962C8B-B14F-4D97-AF65-F5344CB8AC3E}">
        <p14:creationId xmlns:p14="http://schemas.microsoft.com/office/powerpoint/2010/main" val="138527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lstStyle/>
          <a:p>
            <a:r>
              <a:rPr lang="en-US" dirty="0" err="1"/>
              <a:t>WordCards</a:t>
            </a:r>
            <a:endParaRPr lang="en-CA" dirty="0"/>
          </a:p>
        </p:txBody>
      </p:sp>
      <p:sp>
        <p:nvSpPr>
          <p:cNvPr id="3" name="Content Placeholder 2">
            <a:extLst>
              <a:ext uri="{FF2B5EF4-FFF2-40B4-BE49-F238E27FC236}">
                <a16:creationId xmlns:a16="http://schemas.microsoft.com/office/drawing/2014/main" id="{417B11C0-83CD-DA59-D8FA-F044D1C37FEB}"/>
              </a:ext>
            </a:extLst>
          </p:cNvPr>
          <p:cNvSpPr>
            <a:spLocks noGrp="1"/>
          </p:cNvSpPr>
          <p:nvPr>
            <p:ph idx="1"/>
          </p:nvPr>
        </p:nvSpPr>
        <p:spPr>
          <a:xfrm>
            <a:off x="1097280" y="1845734"/>
            <a:ext cx="10789920" cy="4023360"/>
          </a:xfrm>
        </p:spPr>
        <p:txBody>
          <a:bodyPr/>
          <a:lstStyle/>
          <a:p>
            <a:pPr>
              <a:buFont typeface="Arial" panose="020B0604020202020204" pitchFamily="34" charset="0"/>
              <a:buChar char="•"/>
            </a:pPr>
            <a:endParaRPr lang="en-US" dirty="0"/>
          </a:p>
          <a:p>
            <a:endParaRPr lang="en-CA" dirty="0"/>
          </a:p>
        </p:txBody>
      </p:sp>
      <p:pic>
        <p:nvPicPr>
          <p:cNvPr id="7" name="Picture 6">
            <a:extLst>
              <a:ext uri="{FF2B5EF4-FFF2-40B4-BE49-F238E27FC236}">
                <a16:creationId xmlns:a16="http://schemas.microsoft.com/office/drawing/2014/main" id="{5C764668-B716-E5EA-31B7-0CE972D4450E}"/>
              </a:ext>
            </a:extLst>
          </p:cNvPr>
          <p:cNvPicPr>
            <a:picLocks noChangeAspect="1"/>
          </p:cNvPicPr>
          <p:nvPr/>
        </p:nvPicPr>
        <p:blipFill>
          <a:blip r:embed="rId2"/>
          <a:stretch>
            <a:fillRect/>
          </a:stretch>
        </p:blipFill>
        <p:spPr>
          <a:xfrm>
            <a:off x="4144297" y="106239"/>
            <a:ext cx="8047703" cy="6103713"/>
          </a:xfrm>
          <a:prstGeom prst="rect">
            <a:avLst/>
          </a:prstGeom>
        </p:spPr>
      </p:pic>
    </p:spTree>
    <p:extLst>
      <p:ext uri="{BB962C8B-B14F-4D97-AF65-F5344CB8AC3E}">
        <p14:creationId xmlns:p14="http://schemas.microsoft.com/office/powerpoint/2010/main" val="175544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lstStyle/>
          <a:p>
            <a:r>
              <a:rPr lang="en-US" dirty="0"/>
              <a:t>ReadAloud</a:t>
            </a:r>
            <a:endParaRPr lang="en-CA" dirty="0"/>
          </a:p>
        </p:txBody>
      </p:sp>
      <p:sp>
        <p:nvSpPr>
          <p:cNvPr id="3" name="Content Placeholder 2">
            <a:extLst>
              <a:ext uri="{FF2B5EF4-FFF2-40B4-BE49-F238E27FC236}">
                <a16:creationId xmlns:a16="http://schemas.microsoft.com/office/drawing/2014/main" id="{417B11C0-83CD-DA59-D8FA-F044D1C37FEB}"/>
              </a:ext>
            </a:extLst>
          </p:cNvPr>
          <p:cNvSpPr>
            <a:spLocks noGrp="1"/>
          </p:cNvSpPr>
          <p:nvPr>
            <p:ph idx="1"/>
          </p:nvPr>
        </p:nvSpPr>
        <p:spPr>
          <a:xfrm>
            <a:off x="1097280" y="1845734"/>
            <a:ext cx="10789920" cy="4023360"/>
          </a:xfrm>
        </p:spPr>
        <p:txBody>
          <a:bodyPr/>
          <a:lstStyle/>
          <a:p>
            <a:pPr>
              <a:buFont typeface="Arial" panose="020B0604020202020204" pitchFamily="34" charset="0"/>
              <a:buChar char="•"/>
            </a:pPr>
            <a:endParaRPr lang="en-US" dirty="0"/>
          </a:p>
          <a:p>
            <a:endParaRPr lang="en-CA" dirty="0"/>
          </a:p>
        </p:txBody>
      </p:sp>
      <p:sp>
        <p:nvSpPr>
          <p:cNvPr id="5" name="TextBox 4">
            <a:extLst>
              <a:ext uri="{FF2B5EF4-FFF2-40B4-BE49-F238E27FC236}">
                <a16:creationId xmlns:a16="http://schemas.microsoft.com/office/drawing/2014/main" id="{FAD69042-0F32-57CD-A42A-0580BCD149BA}"/>
              </a:ext>
            </a:extLst>
          </p:cNvPr>
          <p:cNvSpPr txBox="1"/>
          <p:nvPr/>
        </p:nvSpPr>
        <p:spPr>
          <a:xfrm>
            <a:off x="117987" y="2028616"/>
            <a:ext cx="12074013" cy="1938992"/>
          </a:xfrm>
          <a:prstGeom prst="rect">
            <a:avLst/>
          </a:prstGeom>
          <a:noFill/>
        </p:spPr>
        <p:txBody>
          <a:bodyPr wrap="square">
            <a:spAutoFit/>
          </a:bodyPr>
          <a:lstStyle/>
          <a:p>
            <a:pPr marL="571500" indent="-571500">
              <a:buFont typeface="Arial" panose="020B0604020202020204" pitchFamily="34" charset="0"/>
              <a:buChar char="•"/>
            </a:pPr>
            <a:r>
              <a:rPr lang="en-US" sz="4000" dirty="0"/>
              <a:t>listening activities</a:t>
            </a:r>
          </a:p>
          <a:p>
            <a:pPr marL="571500" indent="-571500">
              <a:buFont typeface="Arial" panose="020B0604020202020204" pitchFamily="34" charset="0"/>
              <a:buChar char="•"/>
            </a:pPr>
            <a:r>
              <a:rPr lang="en-US" sz="4000" dirty="0"/>
              <a:t>AI assessed pronunciation &amp; reading practice </a:t>
            </a:r>
          </a:p>
          <a:p>
            <a:pPr marL="571500" indent="-571500">
              <a:buFont typeface="Arial" panose="020B0604020202020204" pitchFamily="34" charset="0"/>
              <a:buChar char="•"/>
            </a:pPr>
            <a:r>
              <a:rPr lang="en-US" sz="4000" dirty="0"/>
              <a:t>independent learning tool</a:t>
            </a:r>
          </a:p>
        </p:txBody>
      </p:sp>
    </p:spTree>
    <p:extLst>
      <p:ext uri="{BB962C8B-B14F-4D97-AF65-F5344CB8AC3E}">
        <p14:creationId xmlns:p14="http://schemas.microsoft.com/office/powerpoint/2010/main" val="415055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lstStyle/>
          <a:p>
            <a:r>
              <a:rPr lang="en-US" dirty="0"/>
              <a:t>ReadAloud</a:t>
            </a:r>
            <a:br>
              <a:rPr lang="en-US" dirty="0"/>
            </a:br>
            <a:r>
              <a:rPr lang="en-US" dirty="0"/>
              <a:t>Activities</a:t>
            </a:r>
            <a:endParaRPr lang="en-CA" dirty="0"/>
          </a:p>
        </p:txBody>
      </p:sp>
      <p:sp>
        <p:nvSpPr>
          <p:cNvPr id="3" name="Content Placeholder 2">
            <a:extLst>
              <a:ext uri="{FF2B5EF4-FFF2-40B4-BE49-F238E27FC236}">
                <a16:creationId xmlns:a16="http://schemas.microsoft.com/office/drawing/2014/main" id="{417B11C0-83CD-DA59-D8FA-F044D1C37FEB}"/>
              </a:ext>
            </a:extLst>
          </p:cNvPr>
          <p:cNvSpPr>
            <a:spLocks noGrp="1"/>
          </p:cNvSpPr>
          <p:nvPr>
            <p:ph idx="1"/>
          </p:nvPr>
        </p:nvSpPr>
        <p:spPr>
          <a:xfrm>
            <a:off x="1097280" y="1845734"/>
            <a:ext cx="10789920" cy="4023360"/>
          </a:xfrm>
        </p:spPr>
        <p:txBody>
          <a:bodyPr/>
          <a:lstStyle/>
          <a:p>
            <a:pPr>
              <a:buFont typeface="Arial" panose="020B0604020202020204" pitchFamily="34" charset="0"/>
              <a:buChar char="•"/>
            </a:pPr>
            <a:endParaRPr lang="en-US" dirty="0"/>
          </a:p>
          <a:p>
            <a:endParaRPr lang="en-CA" dirty="0"/>
          </a:p>
        </p:txBody>
      </p:sp>
      <p:pic>
        <p:nvPicPr>
          <p:cNvPr id="6" name="Picture 5">
            <a:extLst>
              <a:ext uri="{FF2B5EF4-FFF2-40B4-BE49-F238E27FC236}">
                <a16:creationId xmlns:a16="http://schemas.microsoft.com/office/drawing/2014/main" id="{E3E17398-A5B7-92FD-1F75-D3EBD79CC352}"/>
              </a:ext>
            </a:extLst>
          </p:cNvPr>
          <p:cNvPicPr>
            <a:picLocks noChangeAspect="1"/>
          </p:cNvPicPr>
          <p:nvPr/>
        </p:nvPicPr>
        <p:blipFill>
          <a:blip r:embed="rId2"/>
          <a:stretch>
            <a:fillRect/>
          </a:stretch>
        </p:blipFill>
        <p:spPr>
          <a:xfrm>
            <a:off x="4098533" y="752168"/>
            <a:ext cx="8093467" cy="5540406"/>
          </a:xfrm>
          <a:prstGeom prst="rect">
            <a:avLst/>
          </a:prstGeom>
        </p:spPr>
      </p:pic>
    </p:spTree>
    <p:extLst>
      <p:ext uri="{BB962C8B-B14F-4D97-AF65-F5344CB8AC3E}">
        <p14:creationId xmlns:p14="http://schemas.microsoft.com/office/powerpoint/2010/main" val="4130505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lstStyle/>
          <a:p>
            <a:r>
              <a:rPr lang="en-US" dirty="0"/>
              <a:t>ReadAloud - Model Audio</a:t>
            </a:r>
            <a:endParaRPr lang="en-CA" dirty="0"/>
          </a:p>
        </p:txBody>
      </p:sp>
      <p:sp>
        <p:nvSpPr>
          <p:cNvPr id="3" name="Content Placeholder 2">
            <a:extLst>
              <a:ext uri="{FF2B5EF4-FFF2-40B4-BE49-F238E27FC236}">
                <a16:creationId xmlns:a16="http://schemas.microsoft.com/office/drawing/2014/main" id="{417B11C0-83CD-DA59-D8FA-F044D1C37FEB}"/>
              </a:ext>
            </a:extLst>
          </p:cNvPr>
          <p:cNvSpPr>
            <a:spLocks noGrp="1"/>
          </p:cNvSpPr>
          <p:nvPr>
            <p:ph idx="1"/>
          </p:nvPr>
        </p:nvSpPr>
        <p:spPr>
          <a:xfrm>
            <a:off x="1097280" y="1845734"/>
            <a:ext cx="10789920" cy="4023360"/>
          </a:xfrm>
        </p:spPr>
        <p:txBody>
          <a:bodyPr/>
          <a:lstStyle/>
          <a:p>
            <a:pPr>
              <a:buFont typeface="Arial" panose="020B0604020202020204" pitchFamily="34" charset="0"/>
              <a:buChar char="•"/>
            </a:pPr>
            <a:endParaRPr lang="en-US" dirty="0"/>
          </a:p>
          <a:p>
            <a:endParaRPr lang="en-CA" dirty="0"/>
          </a:p>
        </p:txBody>
      </p:sp>
      <p:pic>
        <p:nvPicPr>
          <p:cNvPr id="5" name="Picture 4">
            <a:extLst>
              <a:ext uri="{FF2B5EF4-FFF2-40B4-BE49-F238E27FC236}">
                <a16:creationId xmlns:a16="http://schemas.microsoft.com/office/drawing/2014/main" id="{F7DBF592-3554-E76E-ACB8-DC02A16AB07D}"/>
              </a:ext>
            </a:extLst>
          </p:cNvPr>
          <p:cNvPicPr>
            <a:picLocks noChangeAspect="1"/>
          </p:cNvPicPr>
          <p:nvPr/>
        </p:nvPicPr>
        <p:blipFill>
          <a:blip r:embed="rId2"/>
          <a:stretch>
            <a:fillRect/>
          </a:stretch>
        </p:blipFill>
        <p:spPr>
          <a:xfrm>
            <a:off x="727120" y="1967149"/>
            <a:ext cx="10798720" cy="4220189"/>
          </a:xfrm>
          <a:prstGeom prst="rect">
            <a:avLst/>
          </a:prstGeom>
        </p:spPr>
      </p:pic>
    </p:spTree>
    <p:extLst>
      <p:ext uri="{BB962C8B-B14F-4D97-AF65-F5344CB8AC3E}">
        <p14:creationId xmlns:p14="http://schemas.microsoft.com/office/powerpoint/2010/main" val="75367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28D9-E71B-E0CC-77F6-8729E2DB8E16}"/>
              </a:ext>
            </a:extLst>
          </p:cNvPr>
          <p:cNvSpPr>
            <a:spLocks noGrp="1"/>
          </p:cNvSpPr>
          <p:nvPr>
            <p:ph type="title"/>
          </p:nvPr>
        </p:nvSpPr>
        <p:spPr>
          <a:xfrm>
            <a:off x="1097280" y="286603"/>
            <a:ext cx="10058400" cy="702303"/>
          </a:xfrm>
        </p:spPr>
        <p:txBody>
          <a:bodyPr>
            <a:normAutofit fontScale="90000"/>
          </a:bodyPr>
          <a:lstStyle/>
          <a:p>
            <a:r>
              <a:rPr lang="en-US" dirty="0"/>
              <a:t>Session Description</a:t>
            </a:r>
            <a:endParaRPr lang="en-CA" dirty="0"/>
          </a:p>
        </p:txBody>
      </p:sp>
      <p:sp>
        <p:nvSpPr>
          <p:cNvPr id="3" name="Content Placeholder 2">
            <a:extLst>
              <a:ext uri="{FF2B5EF4-FFF2-40B4-BE49-F238E27FC236}">
                <a16:creationId xmlns:a16="http://schemas.microsoft.com/office/drawing/2014/main" id="{3AD3E1BC-1414-640C-48CC-1E777BD853B7}"/>
              </a:ext>
            </a:extLst>
          </p:cNvPr>
          <p:cNvSpPr>
            <a:spLocks noGrp="1"/>
          </p:cNvSpPr>
          <p:nvPr>
            <p:ph idx="1"/>
          </p:nvPr>
        </p:nvSpPr>
        <p:spPr/>
        <p:txBody>
          <a:bodyPr>
            <a:normAutofit/>
          </a:bodyPr>
          <a:lstStyle/>
          <a:p>
            <a:r>
              <a:rPr lang="en-US" sz="3600" dirty="0"/>
              <a:t>How can I create online learning speaking activities that students can use independently? Can I use contemporary tools that use AI to provide my students with automatic and detailed feedback on their speaking? Can I integrate independent speaking activities into more complete learning events? </a:t>
            </a:r>
          </a:p>
          <a:p>
            <a:pPr marL="0" indent="0">
              <a:buNone/>
            </a:pPr>
            <a:endParaRPr lang="en-CA" dirty="0"/>
          </a:p>
        </p:txBody>
      </p:sp>
    </p:spTree>
    <p:extLst>
      <p:ext uri="{BB962C8B-B14F-4D97-AF65-F5344CB8AC3E}">
        <p14:creationId xmlns:p14="http://schemas.microsoft.com/office/powerpoint/2010/main" val="4042386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lstStyle/>
          <a:p>
            <a:r>
              <a:rPr lang="en-US" dirty="0"/>
              <a:t>Solo – AI assessed s</a:t>
            </a:r>
            <a:r>
              <a:rPr lang="en-US" sz="4800" dirty="0"/>
              <a:t>peaking activity</a:t>
            </a:r>
            <a:endParaRPr lang="en-CA" dirty="0"/>
          </a:p>
        </p:txBody>
      </p:sp>
      <p:sp>
        <p:nvSpPr>
          <p:cNvPr id="3" name="Content Placeholder 2">
            <a:extLst>
              <a:ext uri="{FF2B5EF4-FFF2-40B4-BE49-F238E27FC236}">
                <a16:creationId xmlns:a16="http://schemas.microsoft.com/office/drawing/2014/main" id="{417B11C0-83CD-DA59-D8FA-F044D1C37FEB}"/>
              </a:ext>
            </a:extLst>
          </p:cNvPr>
          <p:cNvSpPr>
            <a:spLocks noGrp="1"/>
          </p:cNvSpPr>
          <p:nvPr>
            <p:ph idx="1"/>
          </p:nvPr>
        </p:nvSpPr>
        <p:spPr>
          <a:xfrm>
            <a:off x="1097280" y="1845734"/>
            <a:ext cx="10789920" cy="4023360"/>
          </a:xfrm>
        </p:spPr>
        <p:txBody>
          <a:bodyPr/>
          <a:lstStyle/>
          <a:p>
            <a:pPr>
              <a:buFont typeface="Arial" panose="020B0604020202020204" pitchFamily="34" charset="0"/>
              <a:buChar char="•"/>
            </a:pPr>
            <a:endParaRPr lang="en-US" dirty="0"/>
          </a:p>
          <a:p>
            <a:endParaRPr lang="en-CA" dirty="0"/>
          </a:p>
        </p:txBody>
      </p:sp>
      <p:sp>
        <p:nvSpPr>
          <p:cNvPr id="5" name="TextBox 4">
            <a:extLst>
              <a:ext uri="{FF2B5EF4-FFF2-40B4-BE49-F238E27FC236}">
                <a16:creationId xmlns:a16="http://schemas.microsoft.com/office/drawing/2014/main" id="{FAD69042-0F32-57CD-A42A-0580BCD149BA}"/>
              </a:ext>
            </a:extLst>
          </p:cNvPr>
          <p:cNvSpPr txBox="1"/>
          <p:nvPr/>
        </p:nvSpPr>
        <p:spPr>
          <a:xfrm>
            <a:off x="1204451" y="1950542"/>
            <a:ext cx="8013290" cy="2554545"/>
          </a:xfrm>
          <a:prstGeom prst="rect">
            <a:avLst/>
          </a:prstGeom>
          <a:noFill/>
        </p:spPr>
        <p:txBody>
          <a:bodyPr wrap="square">
            <a:spAutoFit/>
          </a:bodyPr>
          <a:lstStyle/>
          <a:p>
            <a:pPr marL="571500" indent="-571500">
              <a:buFont typeface="Arial" panose="020B0604020202020204" pitchFamily="34" charset="0"/>
              <a:buChar char="•"/>
            </a:pPr>
            <a:r>
              <a:rPr lang="en-US" sz="4000" dirty="0"/>
              <a:t>Prepare</a:t>
            </a:r>
          </a:p>
          <a:p>
            <a:pPr marL="571500" indent="-571500">
              <a:buFont typeface="Arial" panose="020B0604020202020204" pitchFamily="34" charset="0"/>
              <a:buChar char="•"/>
            </a:pPr>
            <a:r>
              <a:rPr lang="en-US" sz="4000" dirty="0"/>
              <a:t>Record</a:t>
            </a:r>
          </a:p>
          <a:p>
            <a:pPr marL="571500" indent="-571500">
              <a:buFont typeface="Arial" panose="020B0604020202020204" pitchFamily="34" charset="0"/>
              <a:buChar char="•"/>
            </a:pPr>
            <a:r>
              <a:rPr lang="en-US" sz="4000" dirty="0"/>
              <a:t>Transcribe</a:t>
            </a:r>
          </a:p>
          <a:p>
            <a:pPr marL="571500" indent="-571500">
              <a:buFont typeface="Arial" panose="020B0604020202020204" pitchFamily="34" charset="0"/>
              <a:buChar char="•"/>
            </a:pPr>
            <a:r>
              <a:rPr lang="en-US" sz="4000" dirty="0"/>
              <a:t>Evaluation/Feedback - Review</a:t>
            </a:r>
          </a:p>
        </p:txBody>
      </p:sp>
      <p:pic>
        <p:nvPicPr>
          <p:cNvPr id="4" name="Picture 3">
            <a:extLst>
              <a:ext uri="{FF2B5EF4-FFF2-40B4-BE49-F238E27FC236}">
                <a16:creationId xmlns:a16="http://schemas.microsoft.com/office/drawing/2014/main" id="{837E31E2-845E-8D6E-8F66-7AE1BAA5F6E5}"/>
              </a:ext>
            </a:extLst>
          </p:cNvPr>
          <p:cNvPicPr>
            <a:picLocks noChangeAspect="1"/>
          </p:cNvPicPr>
          <p:nvPr/>
        </p:nvPicPr>
        <p:blipFill>
          <a:blip r:embed="rId2"/>
          <a:stretch>
            <a:fillRect/>
          </a:stretch>
        </p:blipFill>
        <p:spPr>
          <a:xfrm>
            <a:off x="8604977" y="5810298"/>
            <a:ext cx="3447619" cy="380952"/>
          </a:xfrm>
          <a:prstGeom prst="rect">
            <a:avLst/>
          </a:prstGeom>
        </p:spPr>
      </p:pic>
    </p:spTree>
    <p:extLst>
      <p:ext uri="{BB962C8B-B14F-4D97-AF65-F5344CB8AC3E}">
        <p14:creationId xmlns:p14="http://schemas.microsoft.com/office/powerpoint/2010/main" val="4035908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lstStyle/>
          <a:p>
            <a:r>
              <a:rPr lang="en-US" dirty="0"/>
              <a:t>Solo</a:t>
            </a:r>
            <a:br>
              <a:rPr lang="en-US" dirty="0"/>
            </a:br>
            <a:r>
              <a:rPr lang="en-US" dirty="0"/>
              <a:t>Activity</a:t>
            </a:r>
            <a:endParaRPr lang="en-CA" dirty="0"/>
          </a:p>
        </p:txBody>
      </p:sp>
      <p:sp>
        <p:nvSpPr>
          <p:cNvPr id="3" name="Content Placeholder 2">
            <a:extLst>
              <a:ext uri="{FF2B5EF4-FFF2-40B4-BE49-F238E27FC236}">
                <a16:creationId xmlns:a16="http://schemas.microsoft.com/office/drawing/2014/main" id="{417B11C0-83CD-DA59-D8FA-F044D1C37FEB}"/>
              </a:ext>
            </a:extLst>
          </p:cNvPr>
          <p:cNvSpPr>
            <a:spLocks noGrp="1"/>
          </p:cNvSpPr>
          <p:nvPr>
            <p:ph idx="1"/>
          </p:nvPr>
        </p:nvSpPr>
        <p:spPr>
          <a:xfrm>
            <a:off x="1097280" y="1845734"/>
            <a:ext cx="10789920" cy="4023360"/>
          </a:xfrm>
        </p:spPr>
        <p:txBody>
          <a:bodyPr/>
          <a:lstStyle/>
          <a:p>
            <a:pPr>
              <a:buFont typeface="Arial" panose="020B0604020202020204" pitchFamily="34" charset="0"/>
              <a:buChar char="•"/>
            </a:pPr>
            <a:endParaRPr lang="en-US" dirty="0"/>
          </a:p>
          <a:p>
            <a:endParaRPr lang="en-CA" dirty="0"/>
          </a:p>
        </p:txBody>
      </p:sp>
      <p:pic>
        <p:nvPicPr>
          <p:cNvPr id="4" name="Picture 3">
            <a:extLst>
              <a:ext uri="{FF2B5EF4-FFF2-40B4-BE49-F238E27FC236}">
                <a16:creationId xmlns:a16="http://schemas.microsoft.com/office/drawing/2014/main" id="{837E31E2-845E-8D6E-8F66-7AE1BAA5F6E5}"/>
              </a:ext>
            </a:extLst>
          </p:cNvPr>
          <p:cNvPicPr>
            <a:picLocks noChangeAspect="1"/>
          </p:cNvPicPr>
          <p:nvPr/>
        </p:nvPicPr>
        <p:blipFill>
          <a:blip r:embed="rId2"/>
          <a:stretch>
            <a:fillRect/>
          </a:stretch>
        </p:blipFill>
        <p:spPr>
          <a:xfrm>
            <a:off x="124654" y="6380921"/>
            <a:ext cx="3447619" cy="380952"/>
          </a:xfrm>
          <a:prstGeom prst="rect">
            <a:avLst/>
          </a:prstGeom>
        </p:spPr>
      </p:pic>
      <p:pic>
        <p:nvPicPr>
          <p:cNvPr id="7" name="Picture 6">
            <a:extLst>
              <a:ext uri="{FF2B5EF4-FFF2-40B4-BE49-F238E27FC236}">
                <a16:creationId xmlns:a16="http://schemas.microsoft.com/office/drawing/2014/main" id="{D49BAA90-D41D-A070-FD23-7F9812B02161}"/>
              </a:ext>
            </a:extLst>
          </p:cNvPr>
          <p:cNvPicPr>
            <a:picLocks noChangeAspect="1"/>
          </p:cNvPicPr>
          <p:nvPr/>
        </p:nvPicPr>
        <p:blipFill>
          <a:blip r:embed="rId3"/>
          <a:stretch>
            <a:fillRect/>
          </a:stretch>
        </p:blipFill>
        <p:spPr>
          <a:xfrm>
            <a:off x="3642331" y="62613"/>
            <a:ext cx="8549669" cy="6087463"/>
          </a:xfrm>
          <a:prstGeom prst="rect">
            <a:avLst/>
          </a:prstGeom>
        </p:spPr>
      </p:pic>
    </p:spTree>
    <p:extLst>
      <p:ext uri="{BB962C8B-B14F-4D97-AF65-F5344CB8AC3E}">
        <p14:creationId xmlns:p14="http://schemas.microsoft.com/office/powerpoint/2010/main" val="3829043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normAutofit fontScale="90000"/>
          </a:bodyPr>
          <a:lstStyle/>
          <a:p>
            <a:r>
              <a:rPr lang="en-US" dirty="0"/>
              <a:t>Solo</a:t>
            </a:r>
            <a:br>
              <a:rPr lang="en-US" dirty="0"/>
            </a:br>
            <a:r>
              <a:rPr lang="en-US" dirty="0"/>
              <a:t>Feedback</a:t>
            </a:r>
            <a:br>
              <a:rPr lang="en-US" dirty="0"/>
            </a:br>
            <a:r>
              <a:rPr lang="en-US" dirty="0"/>
              <a:t>Evaluation</a:t>
            </a:r>
            <a:endParaRPr lang="en-CA" dirty="0"/>
          </a:p>
        </p:txBody>
      </p:sp>
      <p:pic>
        <p:nvPicPr>
          <p:cNvPr id="4" name="Picture 3">
            <a:extLst>
              <a:ext uri="{FF2B5EF4-FFF2-40B4-BE49-F238E27FC236}">
                <a16:creationId xmlns:a16="http://schemas.microsoft.com/office/drawing/2014/main" id="{837E31E2-845E-8D6E-8F66-7AE1BAA5F6E5}"/>
              </a:ext>
            </a:extLst>
          </p:cNvPr>
          <p:cNvPicPr>
            <a:picLocks noChangeAspect="1"/>
          </p:cNvPicPr>
          <p:nvPr/>
        </p:nvPicPr>
        <p:blipFill>
          <a:blip r:embed="rId2"/>
          <a:stretch>
            <a:fillRect/>
          </a:stretch>
        </p:blipFill>
        <p:spPr>
          <a:xfrm>
            <a:off x="124654" y="6380921"/>
            <a:ext cx="3447619" cy="380952"/>
          </a:xfrm>
          <a:prstGeom prst="rect">
            <a:avLst/>
          </a:prstGeom>
        </p:spPr>
      </p:pic>
      <p:pic>
        <p:nvPicPr>
          <p:cNvPr id="9" name="Picture 8">
            <a:extLst>
              <a:ext uri="{FF2B5EF4-FFF2-40B4-BE49-F238E27FC236}">
                <a16:creationId xmlns:a16="http://schemas.microsoft.com/office/drawing/2014/main" id="{803CEBC1-F836-A2DB-5978-23D43D796AFB}"/>
              </a:ext>
            </a:extLst>
          </p:cNvPr>
          <p:cNvPicPr>
            <a:picLocks noChangeAspect="1"/>
          </p:cNvPicPr>
          <p:nvPr/>
        </p:nvPicPr>
        <p:blipFill>
          <a:blip r:embed="rId3"/>
          <a:stretch>
            <a:fillRect/>
          </a:stretch>
        </p:blipFill>
        <p:spPr>
          <a:xfrm>
            <a:off x="2277030" y="2228865"/>
            <a:ext cx="8253318" cy="3460280"/>
          </a:xfrm>
          <a:prstGeom prst="rect">
            <a:avLst/>
          </a:prstGeom>
        </p:spPr>
      </p:pic>
    </p:spTree>
    <p:extLst>
      <p:ext uri="{BB962C8B-B14F-4D97-AF65-F5344CB8AC3E}">
        <p14:creationId xmlns:p14="http://schemas.microsoft.com/office/powerpoint/2010/main" val="312471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normAutofit fontScale="90000"/>
          </a:bodyPr>
          <a:lstStyle/>
          <a:p>
            <a:r>
              <a:rPr lang="en-US" dirty="0"/>
              <a:t>Solo</a:t>
            </a:r>
            <a:br>
              <a:rPr lang="en-US" dirty="0"/>
            </a:br>
            <a:r>
              <a:rPr lang="en-US" dirty="0"/>
              <a:t>Feedback</a:t>
            </a:r>
            <a:br>
              <a:rPr lang="en-US" dirty="0"/>
            </a:br>
            <a:r>
              <a:rPr lang="en-US" dirty="0"/>
              <a:t>Evaluation</a:t>
            </a:r>
            <a:endParaRPr lang="en-CA" dirty="0"/>
          </a:p>
        </p:txBody>
      </p:sp>
      <p:pic>
        <p:nvPicPr>
          <p:cNvPr id="4" name="Picture 3">
            <a:extLst>
              <a:ext uri="{FF2B5EF4-FFF2-40B4-BE49-F238E27FC236}">
                <a16:creationId xmlns:a16="http://schemas.microsoft.com/office/drawing/2014/main" id="{837E31E2-845E-8D6E-8F66-7AE1BAA5F6E5}"/>
              </a:ext>
            </a:extLst>
          </p:cNvPr>
          <p:cNvPicPr>
            <a:picLocks noChangeAspect="1"/>
          </p:cNvPicPr>
          <p:nvPr/>
        </p:nvPicPr>
        <p:blipFill>
          <a:blip r:embed="rId2"/>
          <a:stretch>
            <a:fillRect/>
          </a:stretch>
        </p:blipFill>
        <p:spPr>
          <a:xfrm>
            <a:off x="124654" y="6380921"/>
            <a:ext cx="3447619" cy="380952"/>
          </a:xfrm>
          <a:prstGeom prst="rect">
            <a:avLst/>
          </a:prstGeom>
        </p:spPr>
      </p:pic>
      <p:pic>
        <p:nvPicPr>
          <p:cNvPr id="5" name="Picture 4">
            <a:extLst>
              <a:ext uri="{FF2B5EF4-FFF2-40B4-BE49-F238E27FC236}">
                <a16:creationId xmlns:a16="http://schemas.microsoft.com/office/drawing/2014/main" id="{B1AD2F21-60DD-89C9-8A04-321547BAFEAF}"/>
              </a:ext>
            </a:extLst>
          </p:cNvPr>
          <p:cNvPicPr>
            <a:picLocks noChangeAspect="1"/>
          </p:cNvPicPr>
          <p:nvPr/>
        </p:nvPicPr>
        <p:blipFill>
          <a:blip r:embed="rId3"/>
          <a:stretch>
            <a:fillRect/>
          </a:stretch>
        </p:blipFill>
        <p:spPr>
          <a:xfrm>
            <a:off x="3833727" y="648929"/>
            <a:ext cx="8358273" cy="5505449"/>
          </a:xfrm>
          <a:prstGeom prst="rect">
            <a:avLst/>
          </a:prstGeom>
        </p:spPr>
      </p:pic>
    </p:spTree>
    <p:extLst>
      <p:ext uri="{BB962C8B-B14F-4D97-AF65-F5344CB8AC3E}">
        <p14:creationId xmlns:p14="http://schemas.microsoft.com/office/powerpoint/2010/main" val="2638372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normAutofit fontScale="90000"/>
          </a:bodyPr>
          <a:lstStyle/>
          <a:p>
            <a:r>
              <a:rPr lang="en-US" dirty="0"/>
              <a:t>Solo</a:t>
            </a:r>
            <a:br>
              <a:rPr lang="en-US" dirty="0"/>
            </a:br>
            <a:r>
              <a:rPr lang="en-US" dirty="0"/>
              <a:t>Feedback</a:t>
            </a:r>
            <a:br>
              <a:rPr lang="en-US" dirty="0"/>
            </a:br>
            <a:r>
              <a:rPr lang="en-US" dirty="0"/>
              <a:t>Evaluation</a:t>
            </a:r>
            <a:endParaRPr lang="en-CA" dirty="0"/>
          </a:p>
        </p:txBody>
      </p:sp>
      <p:pic>
        <p:nvPicPr>
          <p:cNvPr id="4" name="Picture 3">
            <a:extLst>
              <a:ext uri="{FF2B5EF4-FFF2-40B4-BE49-F238E27FC236}">
                <a16:creationId xmlns:a16="http://schemas.microsoft.com/office/drawing/2014/main" id="{837E31E2-845E-8D6E-8F66-7AE1BAA5F6E5}"/>
              </a:ext>
            </a:extLst>
          </p:cNvPr>
          <p:cNvPicPr>
            <a:picLocks noChangeAspect="1"/>
          </p:cNvPicPr>
          <p:nvPr/>
        </p:nvPicPr>
        <p:blipFill>
          <a:blip r:embed="rId2"/>
          <a:stretch>
            <a:fillRect/>
          </a:stretch>
        </p:blipFill>
        <p:spPr>
          <a:xfrm>
            <a:off x="124654" y="6380921"/>
            <a:ext cx="3447619" cy="380952"/>
          </a:xfrm>
          <a:prstGeom prst="rect">
            <a:avLst/>
          </a:prstGeom>
        </p:spPr>
      </p:pic>
      <p:pic>
        <p:nvPicPr>
          <p:cNvPr id="6" name="Picture 5">
            <a:extLst>
              <a:ext uri="{FF2B5EF4-FFF2-40B4-BE49-F238E27FC236}">
                <a16:creationId xmlns:a16="http://schemas.microsoft.com/office/drawing/2014/main" id="{B9607EA8-5D9D-C858-58B5-2109AD57021A}"/>
              </a:ext>
            </a:extLst>
          </p:cNvPr>
          <p:cNvPicPr>
            <a:picLocks noChangeAspect="1"/>
          </p:cNvPicPr>
          <p:nvPr/>
        </p:nvPicPr>
        <p:blipFill>
          <a:blip r:embed="rId3"/>
          <a:stretch>
            <a:fillRect/>
          </a:stretch>
        </p:blipFill>
        <p:spPr>
          <a:xfrm>
            <a:off x="2743619" y="2086143"/>
            <a:ext cx="9335416" cy="3739470"/>
          </a:xfrm>
          <a:prstGeom prst="rect">
            <a:avLst/>
          </a:prstGeom>
        </p:spPr>
      </p:pic>
    </p:spTree>
    <p:extLst>
      <p:ext uri="{BB962C8B-B14F-4D97-AF65-F5344CB8AC3E}">
        <p14:creationId xmlns:p14="http://schemas.microsoft.com/office/powerpoint/2010/main" val="3250775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normAutofit fontScale="90000"/>
          </a:bodyPr>
          <a:lstStyle/>
          <a:p>
            <a:r>
              <a:rPr lang="en-US" dirty="0"/>
              <a:t>Solo</a:t>
            </a:r>
            <a:br>
              <a:rPr lang="en-US" dirty="0"/>
            </a:br>
            <a:r>
              <a:rPr lang="en-US" dirty="0"/>
              <a:t>Feedback</a:t>
            </a:r>
            <a:br>
              <a:rPr lang="en-US" dirty="0"/>
            </a:br>
            <a:r>
              <a:rPr lang="en-US" dirty="0"/>
              <a:t>Evaluation</a:t>
            </a:r>
            <a:endParaRPr lang="en-CA" dirty="0"/>
          </a:p>
        </p:txBody>
      </p:sp>
      <p:pic>
        <p:nvPicPr>
          <p:cNvPr id="4" name="Picture 3">
            <a:extLst>
              <a:ext uri="{FF2B5EF4-FFF2-40B4-BE49-F238E27FC236}">
                <a16:creationId xmlns:a16="http://schemas.microsoft.com/office/drawing/2014/main" id="{837E31E2-845E-8D6E-8F66-7AE1BAA5F6E5}"/>
              </a:ext>
            </a:extLst>
          </p:cNvPr>
          <p:cNvPicPr>
            <a:picLocks noChangeAspect="1"/>
          </p:cNvPicPr>
          <p:nvPr/>
        </p:nvPicPr>
        <p:blipFill>
          <a:blip r:embed="rId2"/>
          <a:stretch>
            <a:fillRect/>
          </a:stretch>
        </p:blipFill>
        <p:spPr>
          <a:xfrm>
            <a:off x="124654" y="6380921"/>
            <a:ext cx="3447619" cy="380952"/>
          </a:xfrm>
          <a:prstGeom prst="rect">
            <a:avLst/>
          </a:prstGeom>
        </p:spPr>
      </p:pic>
      <p:pic>
        <p:nvPicPr>
          <p:cNvPr id="5" name="Picture 4">
            <a:extLst>
              <a:ext uri="{FF2B5EF4-FFF2-40B4-BE49-F238E27FC236}">
                <a16:creationId xmlns:a16="http://schemas.microsoft.com/office/drawing/2014/main" id="{FBF2F02D-63F9-EAAF-8300-1E1263E96B4A}"/>
              </a:ext>
            </a:extLst>
          </p:cNvPr>
          <p:cNvPicPr>
            <a:picLocks noChangeAspect="1"/>
          </p:cNvPicPr>
          <p:nvPr/>
        </p:nvPicPr>
        <p:blipFill>
          <a:blip r:embed="rId3"/>
          <a:stretch>
            <a:fillRect/>
          </a:stretch>
        </p:blipFill>
        <p:spPr>
          <a:xfrm>
            <a:off x="3615047" y="2028999"/>
            <a:ext cx="6871056" cy="3877333"/>
          </a:xfrm>
          <a:prstGeom prst="rect">
            <a:avLst/>
          </a:prstGeom>
        </p:spPr>
      </p:pic>
    </p:spTree>
    <p:extLst>
      <p:ext uri="{BB962C8B-B14F-4D97-AF65-F5344CB8AC3E}">
        <p14:creationId xmlns:p14="http://schemas.microsoft.com/office/powerpoint/2010/main" val="2616391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A029-D4B4-7CF1-2577-F1FF5CD267AB}"/>
              </a:ext>
            </a:extLst>
          </p:cNvPr>
          <p:cNvSpPr>
            <a:spLocks noGrp="1"/>
          </p:cNvSpPr>
          <p:nvPr>
            <p:ph type="title"/>
          </p:nvPr>
        </p:nvSpPr>
        <p:spPr>
          <a:xfrm>
            <a:off x="1097280" y="286603"/>
            <a:ext cx="10058400" cy="780197"/>
          </a:xfrm>
        </p:spPr>
        <p:txBody>
          <a:bodyPr/>
          <a:lstStyle/>
          <a:p>
            <a:r>
              <a:rPr lang="en-US" dirty="0"/>
              <a:t>See and Try – Poodll Media</a:t>
            </a:r>
            <a:endParaRPr lang="en-CA" dirty="0"/>
          </a:p>
        </p:txBody>
      </p:sp>
      <p:sp>
        <p:nvSpPr>
          <p:cNvPr id="3" name="Content Placeholder 2">
            <a:extLst>
              <a:ext uri="{FF2B5EF4-FFF2-40B4-BE49-F238E27FC236}">
                <a16:creationId xmlns:a16="http://schemas.microsoft.com/office/drawing/2014/main" id="{68FEB0C7-D86E-2450-B2CA-62CD79D25C8F}"/>
              </a:ext>
            </a:extLst>
          </p:cNvPr>
          <p:cNvSpPr>
            <a:spLocks noGrp="1"/>
          </p:cNvSpPr>
          <p:nvPr>
            <p:ph idx="1"/>
          </p:nvPr>
        </p:nvSpPr>
        <p:spPr>
          <a:xfrm>
            <a:off x="2392680" y="1066800"/>
            <a:ext cx="10058400" cy="1102418"/>
          </a:xfrm>
        </p:spPr>
        <p:txBody>
          <a:bodyPr>
            <a:normAutofit/>
          </a:bodyPr>
          <a:lstStyle/>
          <a:p>
            <a:r>
              <a:rPr lang="en-CA" sz="4000" dirty="0">
                <a:solidFill>
                  <a:srgbClr val="0070C0"/>
                </a:solidFill>
              </a:rPr>
              <a:t>https://poodll.com/see-and-try</a:t>
            </a:r>
          </a:p>
        </p:txBody>
      </p:sp>
      <p:pic>
        <p:nvPicPr>
          <p:cNvPr id="5" name="Picture 4">
            <a:extLst>
              <a:ext uri="{FF2B5EF4-FFF2-40B4-BE49-F238E27FC236}">
                <a16:creationId xmlns:a16="http://schemas.microsoft.com/office/drawing/2014/main" id="{D7C29736-4DEC-DEB9-59CA-70462F267B88}"/>
              </a:ext>
            </a:extLst>
          </p:cNvPr>
          <p:cNvPicPr>
            <a:picLocks noChangeAspect="1"/>
          </p:cNvPicPr>
          <p:nvPr/>
        </p:nvPicPr>
        <p:blipFill>
          <a:blip r:embed="rId2"/>
          <a:stretch>
            <a:fillRect/>
          </a:stretch>
        </p:blipFill>
        <p:spPr>
          <a:xfrm>
            <a:off x="30480" y="2396943"/>
            <a:ext cx="12192000" cy="4057824"/>
          </a:xfrm>
          <a:prstGeom prst="rect">
            <a:avLst/>
          </a:prstGeom>
        </p:spPr>
      </p:pic>
    </p:spTree>
    <p:extLst>
      <p:ext uri="{BB962C8B-B14F-4D97-AF65-F5344CB8AC3E}">
        <p14:creationId xmlns:p14="http://schemas.microsoft.com/office/powerpoint/2010/main" val="3714922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A029-D4B4-7CF1-2577-F1FF5CD267AB}"/>
              </a:ext>
            </a:extLst>
          </p:cNvPr>
          <p:cNvSpPr>
            <a:spLocks noGrp="1"/>
          </p:cNvSpPr>
          <p:nvPr>
            <p:ph type="title"/>
          </p:nvPr>
        </p:nvSpPr>
        <p:spPr>
          <a:xfrm>
            <a:off x="1097280" y="286603"/>
            <a:ext cx="10058400" cy="780197"/>
          </a:xfrm>
        </p:spPr>
        <p:txBody>
          <a:bodyPr/>
          <a:lstStyle/>
          <a:p>
            <a:r>
              <a:rPr lang="en-US"/>
              <a:t>See and Try – Poodll Media</a:t>
            </a:r>
            <a:endParaRPr lang="en-CA" dirty="0"/>
          </a:p>
        </p:txBody>
      </p:sp>
      <p:sp>
        <p:nvSpPr>
          <p:cNvPr id="3" name="Content Placeholder 2">
            <a:extLst>
              <a:ext uri="{FF2B5EF4-FFF2-40B4-BE49-F238E27FC236}">
                <a16:creationId xmlns:a16="http://schemas.microsoft.com/office/drawing/2014/main" id="{68FEB0C7-D86E-2450-B2CA-62CD79D25C8F}"/>
              </a:ext>
            </a:extLst>
          </p:cNvPr>
          <p:cNvSpPr>
            <a:spLocks noGrp="1"/>
          </p:cNvSpPr>
          <p:nvPr>
            <p:ph idx="1"/>
          </p:nvPr>
        </p:nvSpPr>
        <p:spPr>
          <a:xfrm>
            <a:off x="2392680" y="1066800"/>
            <a:ext cx="10058400" cy="1102418"/>
          </a:xfrm>
        </p:spPr>
        <p:txBody>
          <a:bodyPr>
            <a:normAutofit/>
          </a:bodyPr>
          <a:lstStyle/>
          <a:p>
            <a:r>
              <a:rPr lang="en-CA" sz="4000">
                <a:solidFill>
                  <a:srgbClr val="0070C0"/>
                </a:solidFill>
              </a:rPr>
              <a:t>https://poodll.com/see-and-try</a:t>
            </a:r>
            <a:endParaRPr lang="en-CA" sz="4000" dirty="0">
              <a:solidFill>
                <a:srgbClr val="0070C0"/>
              </a:solidFill>
            </a:endParaRPr>
          </a:p>
        </p:txBody>
      </p:sp>
      <p:pic>
        <p:nvPicPr>
          <p:cNvPr id="5" name="Picture 4">
            <a:extLst>
              <a:ext uri="{FF2B5EF4-FFF2-40B4-BE49-F238E27FC236}">
                <a16:creationId xmlns:a16="http://schemas.microsoft.com/office/drawing/2014/main" id="{949E84D9-EE50-7B68-853A-32AB1FAEF1AE}"/>
              </a:ext>
            </a:extLst>
          </p:cNvPr>
          <p:cNvPicPr>
            <a:picLocks noChangeAspect="1"/>
          </p:cNvPicPr>
          <p:nvPr/>
        </p:nvPicPr>
        <p:blipFill>
          <a:blip r:embed="rId2"/>
          <a:stretch>
            <a:fillRect/>
          </a:stretch>
        </p:blipFill>
        <p:spPr>
          <a:xfrm>
            <a:off x="2610799" y="2169218"/>
            <a:ext cx="7031361" cy="4191159"/>
          </a:xfrm>
          <a:prstGeom prst="rect">
            <a:avLst/>
          </a:prstGeom>
        </p:spPr>
      </p:pic>
    </p:spTree>
    <p:extLst>
      <p:ext uri="{BB962C8B-B14F-4D97-AF65-F5344CB8AC3E}">
        <p14:creationId xmlns:p14="http://schemas.microsoft.com/office/powerpoint/2010/main" val="381862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A029-D4B4-7CF1-2577-F1FF5CD267AB}"/>
              </a:ext>
            </a:extLst>
          </p:cNvPr>
          <p:cNvSpPr>
            <a:spLocks noGrp="1"/>
          </p:cNvSpPr>
          <p:nvPr>
            <p:ph type="title"/>
          </p:nvPr>
        </p:nvSpPr>
        <p:spPr>
          <a:xfrm>
            <a:off x="1097280" y="286603"/>
            <a:ext cx="10058400" cy="780197"/>
          </a:xfrm>
        </p:spPr>
        <p:txBody>
          <a:bodyPr/>
          <a:lstStyle/>
          <a:p>
            <a:r>
              <a:rPr lang="en-US" dirty="0"/>
              <a:t>See and Try – Poodll Media</a:t>
            </a:r>
            <a:endParaRPr lang="en-CA" dirty="0"/>
          </a:p>
        </p:txBody>
      </p:sp>
      <p:sp>
        <p:nvSpPr>
          <p:cNvPr id="3" name="Content Placeholder 2">
            <a:extLst>
              <a:ext uri="{FF2B5EF4-FFF2-40B4-BE49-F238E27FC236}">
                <a16:creationId xmlns:a16="http://schemas.microsoft.com/office/drawing/2014/main" id="{68FEB0C7-D86E-2450-B2CA-62CD79D25C8F}"/>
              </a:ext>
            </a:extLst>
          </p:cNvPr>
          <p:cNvSpPr>
            <a:spLocks noGrp="1"/>
          </p:cNvSpPr>
          <p:nvPr>
            <p:ph idx="1"/>
          </p:nvPr>
        </p:nvSpPr>
        <p:spPr>
          <a:xfrm>
            <a:off x="2392680" y="1066800"/>
            <a:ext cx="10058400" cy="1102418"/>
          </a:xfrm>
        </p:spPr>
        <p:txBody>
          <a:bodyPr>
            <a:normAutofit/>
          </a:bodyPr>
          <a:lstStyle/>
          <a:p>
            <a:r>
              <a:rPr lang="en-CA" sz="4000" dirty="0">
                <a:solidFill>
                  <a:srgbClr val="0070C0"/>
                </a:solidFill>
              </a:rPr>
              <a:t>https://poodll.com/see-and-try</a:t>
            </a:r>
          </a:p>
        </p:txBody>
      </p:sp>
      <p:pic>
        <p:nvPicPr>
          <p:cNvPr id="5" name="Picture 4">
            <a:extLst>
              <a:ext uri="{FF2B5EF4-FFF2-40B4-BE49-F238E27FC236}">
                <a16:creationId xmlns:a16="http://schemas.microsoft.com/office/drawing/2014/main" id="{0CB11EEE-3474-8200-146F-AAF78400172A}"/>
              </a:ext>
            </a:extLst>
          </p:cNvPr>
          <p:cNvPicPr>
            <a:picLocks noChangeAspect="1"/>
          </p:cNvPicPr>
          <p:nvPr/>
        </p:nvPicPr>
        <p:blipFill>
          <a:blip r:embed="rId2"/>
          <a:stretch>
            <a:fillRect/>
          </a:stretch>
        </p:blipFill>
        <p:spPr>
          <a:xfrm>
            <a:off x="4858695" y="2526665"/>
            <a:ext cx="2828571" cy="3780952"/>
          </a:xfrm>
          <a:prstGeom prst="rect">
            <a:avLst/>
          </a:prstGeom>
        </p:spPr>
      </p:pic>
    </p:spTree>
    <p:extLst>
      <p:ext uri="{BB962C8B-B14F-4D97-AF65-F5344CB8AC3E}">
        <p14:creationId xmlns:p14="http://schemas.microsoft.com/office/powerpoint/2010/main" val="3447804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A029-D4B4-7CF1-2577-F1FF5CD267AB}"/>
              </a:ext>
            </a:extLst>
          </p:cNvPr>
          <p:cNvSpPr>
            <a:spLocks noGrp="1"/>
          </p:cNvSpPr>
          <p:nvPr>
            <p:ph type="title"/>
          </p:nvPr>
        </p:nvSpPr>
        <p:spPr>
          <a:xfrm>
            <a:off x="1097280" y="286603"/>
            <a:ext cx="10058400" cy="780197"/>
          </a:xfrm>
        </p:spPr>
        <p:txBody>
          <a:bodyPr/>
          <a:lstStyle/>
          <a:p>
            <a:r>
              <a:rPr lang="en-US" dirty="0"/>
              <a:t>See and Try – Poodll Media</a:t>
            </a:r>
            <a:endParaRPr lang="en-CA" dirty="0"/>
          </a:p>
        </p:txBody>
      </p:sp>
      <p:sp>
        <p:nvSpPr>
          <p:cNvPr id="3" name="Content Placeholder 2">
            <a:extLst>
              <a:ext uri="{FF2B5EF4-FFF2-40B4-BE49-F238E27FC236}">
                <a16:creationId xmlns:a16="http://schemas.microsoft.com/office/drawing/2014/main" id="{68FEB0C7-D86E-2450-B2CA-62CD79D25C8F}"/>
              </a:ext>
            </a:extLst>
          </p:cNvPr>
          <p:cNvSpPr>
            <a:spLocks noGrp="1"/>
          </p:cNvSpPr>
          <p:nvPr>
            <p:ph idx="1"/>
          </p:nvPr>
        </p:nvSpPr>
        <p:spPr>
          <a:xfrm>
            <a:off x="2392680" y="1066800"/>
            <a:ext cx="10058400" cy="1102418"/>
          </a:xfrm>
        </p:spPr>
        <p:txBody>
          <a:bodyPr>
            <a:normAutofit/>
          </a:bodyPr>
          <a:lstStyle/>
          <a:p>
            <a:r>
              <a:rPr lang="en-CA" sz="4000" dirty="0">
                <a:solidFill>
                  <a:srgbClr val="0070C0"/>
                </a:solidFill>
              </a:rPr>
              <a:t>https://poodll.com/see-and-try</a:t>
            </a:r>
          </a:p>
        </p:txBody>
      </p:sp>
      <p:pic>
        <p:nvPicPr>
          <p:cNvPr id="5" name="Picture 4">
            <a:extLst>
              <a:ext uri="{FF2B5EF4-FFF2-40B4-BE49-F238E27FC236}">
                <a16:creationId xmlns:a16="http://schemas.microsoft.com/office/drawing/2014/main" id="{8AAC3B28-4BD9-1681-6B73-7E006F99EC0D}"/>
              </a:ext>
            </a:extLst>
          </p:cNvPr>
          <p:cNvPicPr>
            <a:picLocks noChangeAspect="1"/>
          </p:cNvPicPr>
          <p:nvPr/>
        </p:nvPicPr>
        <p:blipFill>
          <a:blip r:embed="rId2"/>
          <a:stretch>
            <a:fillRect/>
          </a:stretch>
        </p:blipFill>
        <p:spPr>
          <a:xfrm>
            <a:off x="4297295" y="2048045"/>
            <a:ext cx="3398905" cy="4301564"/>
          </a:xfrm>
          <a:prstGeom prst="rect">
            <a:avLst/>
          </a:prstGeom>
        </p:spPr>
      </p:pic>
    </p:spTree>
    <p:extLst>
      <p:ext uri="{BB962C8B-B14F-4D97-AF65-F5344CB8AC3E}">
        <p14:creationId xmlns:p14="http://schemas.microsoft.com/office/powerpoint/2010/main" val="364946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28D9-E71B-E0CC-77F6-8729E2DB8E16}"/>
              </a:ext>
            </a:extLst>
          </p:cNvPr>
          <p:cNvSpPr>
            <a:spLocks noGrp="1"/>
          </p:cNvSpPr>
          <p:nvPr>
            <p:ph type="title"/>
          </p:nvPr>
        </p:nvSpPr>
        <p:spPr>
          <a:xfrm>
            <a:off x="1097280" y="286603"/>
            <a:ext cx="10058400" cy="702303"/>
          </a:xfrm>
        </p:spPr>
        <p:txBody>
          <a:bodyPr>
            <a:normAutofit fontScale="90000"/>
          </a:bodyPr>
          <a:lstStyle/>
          <a:p>
            <a:r>
              <a:rPr lang="en-US" dirty="0"/>
              <a:t>Session</a:t>
            </a:r>
            <a:endParaRPr lang="en-CA" dirty="0"/>
          </a:p>
        </p:txBody>
      </p:sp>
      <p:sp>
        <p:nvSpPr>
          <p:cNvPr id="3" name="Content Placeholder 2">
            <a:extLst>
              <a:ext uri="{FF2B5EF4-FFF2-40B4-BE49-F238E27FC236}">
                <a16:creationId xmlns:a16="http://schemas.microsoft.com/office/drawing/2014/main" id="{3AD3E1BC-1414-640C-48CC-1E777BD853B7}"/>
              </a:ext>
            </a:extLst>
          </p:cNvPr>
          <p:cNvSpPr>
            <a:spLocks noGrp="1"/>
          </p:cNvSpPr>
          <p:nvPr>
            <p:ph idx="1"/>
          </p:nvPr>
        </p:nvSpPr>
        <p:spPr/>
        <p:txBody>
          <a:bodyPr>
            <a:normAutofit/>
          </a:bodyPr>
          <a:lstStyle/>
          <a:p>
            <a:r>
              <a:rPr lang="en-US" sz="3200" dirty="0"/>
              <a:t>This session will introduce and demonstrate independent digital speaking activities for online and blended language courses. </a:t>
            </a:r>
          </a:p>
          <a:p>
            <a:r>
              <a:rPr lang="en-US" sz="3200" dirty="0"/>
              <a:t>The technologies are a set of Poodll plug-ins which are integrated into the Moodle learning management system.</a:t>
            </a:r>
          </a:p>
          <a:p>
            <a:r>
              <a:rPr lang="en-US" sz="3200" dirty="0"/>
              <a:t>These tools will allow instructors to witness possibilities of providing learners with independent speaking practice. </a:t>
            </a:r>
          </a:p>
          <a:p>
            <a:pPr marL="0" indent="0">
              <a:buNone/>
            </a:pPr>
            <a:endParaRPr lang="en-CA" dirty="0"/>
          </a:p>
        </p:txBody>
      </p:sp>
    </p:spTree>
    <p:extLst>
      <p:ext uri="{BB962C8B-B14F-4D97-AF65-F5344CB8AC3E}">
        <p14:creationId xmlns:p14="http://schemas.microsoft.com/office/powerpoint/2010/main" val="4279217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36B4-2226-D606-8B61-691BEF08BA91}"/>
              </a:ext>
            </a:extLst>
          </p:cNvPr>
          <p:cNvSpPr>
            <a:spLocks noGrp="1"/>
          </p:cNvSpPr>
          <p:nvPr>
            <p:ph type="title"/>
          </p:nvPr>
        </p:nvSpPr>
        <p:spPr/>
        <p:txBody>
          <a:bodyPr/>
          <a:lstStyle/>
          <a:p>
            <a:r>
              <a:rPr lang="en-US" dirty="0"/>
              <a:t>Questions</a:t>
            </a:r>
            <a:endParaRPr lang="en-CA" dirty="0"/>
          </a:p>
        </p:txBody>
      </p:sp>
      <p:sp>
        <p:nvSpPr>
          <p:cNvPr id="3" name="Content Placeholder 2">
            <a:extLst>
              <a:ext uri="{FF2B5EF4-FFF2-40B4-BE49-F238E27FC236}">
                <a16:creationId xmlns:a16="http://schemas.microsoft.com/office/drawing/2014/main" id="{0931134E-6B1D-A00A-8122-640BC5A845CB}"/>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3459230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36B4-2226-D606-8B61-691BEF08BA91}"/>
              </a:ext>
            </a:extLst>
          </p:cNvPr>
          <p:cNvSpPr>
            <a:spLocks noGrp="1"/>
          </p:cNvSpPr>
          <p:nvPr>
            <p:ph type="title"/>
          </p:nvPr>
        </p:nvSpPr>
        <p:spPr/>
        <p:txBody>
          <a:bodyPr/>
          <a:lstStyle/>
          <a:p>
            <a:r>
              <a:rPr lang="en-US" dirty="0"/>
              <a:t>CanAvenue Examples</a:t>
            </a:r>
            <a:endParaRPr lang="en-CA" dirty="0"/>
          </a:p>
        </p:txBody>
      </p:sp>
      <p:sp>
        <p:nvSpPr>
          <p:cNvPr id="3" name="Content Placeholder 2">
            <a:extLst>
              <a:ext uri="{FF2B5EF4-FFF2-40B4-BE49-F238E27FC236}">
                <a16:creationId xmlns:a16="http://schemas.microsoft.com/office/drawing/2014/main" id="{0931134E-6B1D-A00A-8122-640BC5A845CB}"/>
              </a:ext>
            </a:extLst>
          </p:cNvPr>
          <p:cNvSpPr>
            <a:spLocks noGrp="1"/>
          </p:cNvSpPr>
          <p:nvPr>
            <p:ph idx="1"/>
          </p:nvPr>
        </p:nvSpPr>
        <p:spPr/>
        <p:txBody>
          <a:bodyPr>
            <a:normAutofit/>
          </a:bodyPr>
          <a:lstStyle/>
          <a:p>
            <a:r>
              <a:rPr lang="en-CA" sz="3600" dirty="0"/>
              <a:t>https://canavenue.ca</a:t>
            </a:r>
          </a:p>
        </p:txBody>
      </p:sp>
    </p:spTree>
    <p:extLst>
      <p:ext uri="{BB962C8B-B14F-4D97-AF65-F5344CB8AC3E}">
        <p14:creationId xmlns:p14="http://schemas.microsoft.com/office/powerpoint/2010/main" val="692293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F0A3-AB47-8237-551E-09846BA9F305}"/>
              </a:ext>
            </a:extLst>
          </p:cNvPr>
          <p:cNvSpPr>
            <a:spLocks noGrp="1"/>
          </p:cNvSpPr>
          <p:nvPr>
            <p:ph type="title"/>
          </p:nvPr>
        </p:nvSpPr>
        <p:spPr/>
        <p:txBody>
          <a:bodyPr/>
          <a:lstStyle/>
          <a:p>
            <a:r>
              <a:rPr lang="en-US" dirty="0"/>
              <a:t>Resources </a:t>
            </a:r>
            <a:br>
              <a:rPr lang="en-US" dirty="0"/>
            </a:br>
            <a:endParaRPr lang="en-CA" dirty="0"/>
          </a:p>
        </p:txBody>
      </p:sp>
      <p:sp>
        <p:nvSpPr>
          <p:cNvPr id="3" name="Content Placeholder 2">
            <a:extLst>
              <a:ext uri="{FF2B5EF4-FFF2-40B4-BE49-F238E27FC236}">
                <a16:creationId xmlns:a16="http://schemas.microsoft.com/office/drawing/2014/main" id="{B3337C34-024C-01CB-3828-D8DB82615A20}"/>
              </a:ext>
            </a:extLst>
          </p:cNvPr>
          <p:cNvSpPr>
            <a:spLocks noGrp="1"/>
          </p:cNvSpPr>
          <p:nvPr>
            <p:ph idx="1"/>
          </p:nvPr>
        </p:nvSpPr>
        <p:spPr/>
        <p:txBody>
          <a:bodyPr/>
          <a:lstStyle/>
          <a:p>
            <a:r>
              <a:rPr lang="en-US" sz="2400" dirty="0"/>
              <a:t>Poodll, </a:t>
            </a:r>
            <a:r>
              <a:rPr lang="en-US" sz="2400" dirty="0">
                <a:hlinkClick r:id="rId2"/>
              </a:rPr>
              <a:t>https://poodll.com</a:t>
            </a:r>
            <a:r>
              <a:rPr lang="en-US" sz="2400" dirty="0"/>
              <a:t>  </a:t>
            </a:r>
          </a:p>
          <a:p>
            <a:r>
              <a:rPr lang="en-US" sz="2400" dirty="0"/>
              <a:t>Poodll See and Try Poodll for Yourself, </a:t>
            </a:r>
            <a:r>
              <a:rPr lang="en-US" sz="2400" dirty="0">
                <a:hlinkClick r:id="rId3"/>
              </a:rPr>
              <a:t>https://poodll.com/see-and-try</a:t>
            </a:r>
            <a:r>
              <a:rPr lang="en-US" sz="2400" dirty="0"/>
              <a:t> </a:t>
            </a:r>
          </a:p>
          <a:p>
            <a:r>
              <a:rPr lang="en-US" sz="2400" dirty="0" err="1"/>
              <a:t>Youglish</a:t>
            </a:r>
            <a:r>
              <a:rPr lang="en-US" sz="2400" dirty="0"/>
              <a:t>, </a:t>
            </a:r>
            <a:r>
              <a:rPr lang="en-US" sz="2400" dirty="0">
                <a:hlinkClick r:id="rId4"/>
              </a:rPr>
              <a:t>https://youglish.com</a:t>
            </a:r>
            <a:r>
              <a:rPr lang="en-US" sz="2400" dirty="0"/>
              <a:t>  </a:t>
            </a:r>
          </a:p>
          <a:p>
            <a:r>
              <a:rPr lang="en-US" sz="2400" dirty="0"/>
              <a:t>Poodll on Moodle Blog Post, </a:t>
            </a:r>
            <a:r>
              <a:rPr lang="en-US" sz="2400" dirty="0">
                <a:hlinkClick r:id="rId5"/>
              </a:rPr>
              <a:t>https://blog.teslontario.org/poodll-on-moodle</a:t>
            </a:r>
            <a:r>
              <a:rPr lang="en-US" sz="2400" dirty="0"/>
              <a:t> </a:t>
            </a:r>
          </a:p>
          <a:p>
            <a:endParaRPr lang="en-CA" dirty="0"/>
          </a:p>
        </p:txBody>
      </p:sp>
    </p:spTree>
    <p:extLst>
      <p:ext uri="{BB962C8B-B14F-4D97-AF65-F5344CB8AC3E}">
        <p14:creationId xmlns:p14="http://schemas.microsoft.com/office/powerpoint/2010/main" val="166441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ECE0-91F0-AA42-80D7-A4009BA63DC4}"/>
              </a:ext>
            </a:extLst>
          </p:cNvPr>
          <p:cNvSpPr>
            <a:spLocks noGrp="1"/>
          </p:cNvSpPr>
          <p:nvPr>
            <p:ph type="title"/>
          </p:nvPr>
        </p:nvSpPr>
        <p:spPr>
          <a:xfrm>
            <a:off x="1981200" y="735977"/>
            <a:ext cx="8229600" cy="1029666"/>
          </a:xfrm>
        </p:spPr>
        <p:txBody>
          <a:bodyPr/>
          <a:lstStyle/>
          <a:p>
            <a:r>
              <a:rPr lang="en-US" dirty="0">
                <a:latin typeface="+mn-lt"/>
              </a:rPr>
              <a:t>Model Course</a:t>
            </a:r>
            <a:endParaRPr lang="en-US" dirty="0"/>
          </a:p>
        </p:txBody>
      </p:sp>
      <p:sp>
        <p:nvSpPr>
          <p:cNvPr id="3" name="Text Placeholder 3">
            <a:extLst>
              <a:ext uri="{FF2B5EF4-FFF2-40B4-BE49-F238E27FC236}">
                <a16:creationId xmlns:a16="http://schemas.microsoft.com/office/drawing/2014/main" id="{DA1DBBED-2E8C-F46C-A149-6C3F9BA92167}"/>
              </a:ext>
            </a:extLst>
          </p:cNvPr>
          <p:cNvSpPr txBox="1">
            <a:spLocks/>
          </p:cNvSpPr>
          <p:nvPr/>
        </p:nvSpPr>
        <p:spPr>
          <a:xfrm>
            <a:off x="1981200" y="1362339"/>
            <a:ext cx="8306338" cy="1211275"/>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ts val="0"/>
              </a:spcBef>
              <a:spcAft>
                <a:spcPts val="900"/>
              </a:spcAft>
              <a:buFont typeface="Arial" panose="020B0604020202020204" pitchFamily="34" charset="0"/>
              <a:buNone/>
              <a:defRPr sz="1500" b="0" i="0" kern="1200">
                <a:solidFill>
                  <a:schemeClr val="tx1"/>
                </a:solidFill>
                <a:latin typeface="Mulish" pitchFamily="2" charset="77"/>
                <a:ea typeface="+mn-ea"/>
                <a:cs typeface="+mn-cs"/>
              </a:defRPr>
            </a:lvl1pPr>
            <a:lvl2pPr marL="342892" indent="0" algn="l" defTabSz="457200" rtl="0" eaLnBrk="1" latinLnBrk="0" hangingPunct="1">
              <a:spcBef>
                <a:spcPct val="20000"/>
              </a:spcBef>
              <a:buFont typeface="Arial"/>
              <a:buNone/>
              <a:defRPr sz="2800" b="0" i="0" kern="1200">
                <a:solidFill>
                  <a:schemeClr val="tx1"/>
                </a:solidFill>
                <a:latin typeface="Gilroy" pitchFamily="2" charset="77"/>
                <a:ea typeface="+mn-ea"/>
                <a:cs typeface="+mn-cs"/>
              </a:defRPr>
            </a:lvl2pPr>
            <a:lvl3pPr marL="685783" indent="0" algn="l" defTabSz="457200" rtl="0" eaLnBrk="1" latinLnBrk="0" hangingPunct="1">
              <a:spcBef>
                <a:spcPct val="20000"/>
              </a:spcBef>
              <a:buFont typeface="Arial"/>
              <a:buNone/>
              <a:defRPr sz="2400" b="0" i="0" kern="1200">
                <a:solidFill>
                  <a:schemeClr val="tx1"/>
                </a:solidFill>
                <a:latin typeface="Gilroy" pitchFamily="2" charset="77"/>
                <a:ea typeface="+mn-ea"/>
                <a:cs typeface="+mn-cs"/>
              </a:defRPr>
            </a:lvl3pPr>
            <a:lvl4pPr marL="1028675" indent="0" algn="l" defTabSz="457200" rtl="0" eaLnBrk="1" latinLnBrk="0" hangingPunct="1">
              <a:spcBef>
                <a:spcPct val="20000"/>
              </a:spcBef>
              <a:buFont typeface="Arial"/>
              <a:buNone/>
              <a:defRPr sz="2000" b="0" i="0" kern="1200">
                <a:solidFill>
                  <a:schemeClr val="tx1"/>
                </a:solidFill>
                <a:latin typeface="Gilroy" pitchFamily="2" charset="77"/>
                <a:ea typeface="+mn-ea"/>
                <a:cs typeface="+mn-cs"/>
              </a:defRPr>
            </a:lvl4pPr>
            <a:lvl5pPr marL="1371566" indent="0" algn="l" defTabSz="457200" rtl="0" eaLnBrk="1" latinLnBrk="0" hangingPunct="1">
              <a:spcBef>
                <a:spcPct val="20000"/>
              </a:spcBef>
              <a:buFont typeface="Arial"/>
              <a:buNone/>
              <a:defRPr sz="2000" b="0" i="0" kern="1200">
                <a:solidFill>
                  <a:schemeClr val="tx1"/>
                </a:solidFill>
                <a:latin typeface="Gilroy"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US" sz="2800" dirty="0">
                <a:latin typeface="+mn-lt"/>
              </a:rPr>
            </a:br>
            <a:r>
              <a:rPr lang="en-US" sz="2800" dirty="0">
                <a:latin typeface="+mn-lt"/>
              </a:rPr>
              <a:t> </a:t>
            </a:r>
            <a:r>
              <a:rPr lang="en-US" sz="2800" dirty="0">
                <a:latin typeface="+mn-lt"/>
                <a:hlinkClick r:id="rId2"/>
              </a:rPr>
              <a:t>https://avenue.ca/classroom/course/view.php?id=6</a:t>
            </a:r>
            <a:endParaRPr lang="en-US" sz="2800" dirty="0">
              <a:latin typeface="+mn-lt"/>
            </a:endParaRPr>
          </a:p>
          <a:p>
            <a:endParaRPr lang="en-US" sz="2400" dirty="0">
              <a:latin typeface="+mn-lt"/>
            </a:endParaRPr>
          </a:p>
        </p:txBody>
      </p:sp>
      <p:pic>
        <p:nvPicPr>
          <p:cNvPr id="5" name="Picture 4">
            <a:extLst>
              <a:ext uri="{FF2B5EF4-FFF2-40B4-BE49-F238E27FC236}">
                <a16:creationId xmlns:a16="http://schemas.microsoft.com/office/drawing/2014/main" id="{78EE66CB-9082-0663-4078-51E054A24D6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116594" y="2573614"/>
            <a:ext cx="3467791" cy="4258987"/>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479BF7D9-D8B7-669C-A85C-CDF7FE9E71FE}"/>
              </a:ext>
            </a:extLst>
          </p:cNvPr>
          <p:cNvPicPr>
            <a:picLocks noChangeAspect="1"/>
          </p:cNvPicPr>
          <p:nvPr/>
        </p:nvPicPr>
        <p:blipFill>
          <a:blip r:embed="rId5"/>
          <a:stretch>
            <a:fillRect/>
          </a:stretch>
        </p:blipFill>
        <p:spPr>
          <a:xfrm>
            <a:off x="2642490" y="2836769"/>
            <a:ext cx="2933333" cy="2895238"/>
          </a:xfrm>
          <a:prstGeom prst="rect">
            <a:avLst/>
          </a:prstGeom>
        </p:spPr>
      </p:pic>
    </p:spTree>
    <p:extLst>
      <p:ext uri="{BB962C8B-B14F-4D97-AF65-F5344CB8AC3E}">
        <p14:creationId xmlns:p14="http://schemas.microsoft.com/office/powerpoint/2010/main" val="38061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B53FA-01C8-4AE1-B76A-E909864E6A42}"/>
              </a:ext>
            </a:extLst>
          </p:cNvPr>
          <p:cNvSpPr>
            <a:spLocks noGrp="1"/>
          </p:cNvSpPr>
          <p:nvPr>
            <p:ph idx="1"/>
          </p:nvPr>
        </p:nvSpPr>
        <p:spPr>
          <a:xfrm>
            <a:off x="4837471" y="1900768"/>
            <a:ext cx="7144979" cy="4023360"/>
          </a:xfrm>
        </p:spPr>
        <p:txBody>
          <a:bodyPr>
            <a:normAutofit/>
          </a:bodyPr>
          <a:lstStyle/>
          <a:p>
            <a:r>
              <a:rPr lang="en-US" sz="3200" dirty="0"/>
              <a:t>I moderated Avenue webinars on Poodll technologies by Justin Hunt.  Since then, I have been developing learning experiences for the CanAvenue.ca project using Poodll technologies and would like to share some of the basics with the TESL Ontario community. </a:t>
            </a:r>
            <a:endParaRPr lang="en-CA" sz="3200" dirty="0"/>
          </a:p>
        </p:txBody>
      </p:sp>
      <p:pic>
        <p:nvPicPr>
          <p:cNvPr id="5" name="Picture 4">
            <a:extLst>
              <a:ext uri="{FF2B5EF4-FFF2-40B4-BE49-F238E27FC236}">
                <a16:creationId xmlns:a16="http://schemas.microsoft.com/office/drawing/2014/main" id="{5AA29F56-EF85-B40B-389D-B02199720F45}"/>
              </a:ext>
            </a:extLst>
          </p:cNvPr>
          <p:cNvPicPr>
            <a:picLocks noChangeAspect="1"/>
          </p:cNvPicPr>
          <p:nvPr/>
        </p:nvPicPr>
        <p:blipFill>
          <a:blip r:embed="rId2"/>
          <a:stretch>
            <a:fillRect/>
          </a:stretch>
        </p:blipFill>
        <p:spPr>
          <a:xfrm>
            <a:off x="209550" y="636367"/>
            <a:ext cx="4449864" cy="4023360"/>
          </a:xfrm>
          <a:prstGeom prst="rect">
            <a:avLst/>
          </a:prstGeom>
        </p:spPr>
      </p:pic>
    </p:spTree>
    <p:extLst>
      <p:ext uri="{BB962C8B-B14F-4D97-AF65-F5344CB8AC3E}">
        <p14:creationId xmlns:p14="http://schemas.microsoft.com/office/powerpoint/2010/main" val="261488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lstStyle/>
          <a:p>
            <a:r>
              <a:rPr lang="en-US" dirty="0"/>
              <a:t>What is Poodll?</a:t>
            </a:r>
            <a:endParaRPr lang="en-CA" dirty="0"/>
          </a:p>
        </p:txBody>
      </p:sp>
      <p:sp>
        <p:nvSpPr>
          <p:cNvPr id="3" name="Content Placeholder 2">
            <a:extLst>
              <a:ext uri="{FF2B5EF4-FFF2-40B4-BE49-F238E27FC236}">
                <a16:creationId xmlns:a16="http://schemas.microsoft.com/office/drawing/2014/main" id="{417B11C0-83CD-DA59-D8FA-F044D1C37FEB}"/>
              </a:ext>
            </a:extLst>
          </p:cNvPr>
          <p:cNvSpPr>
            <a:spLocks noGrp="1"/>
          </p:cNvSpPr>
          <p:nvPr>
            <p:ph idx="1"/>
          </p:nvPr>
        </p:nvSpPr>
        <p:spPr>
          <a:xfrm>
            <a:off x="365760" y="1993218"/>
            <a:ext cx="10789920" cy="4023360"/>
          </a:xfrm>
        </p:spPr>
        <p:txBody>
          <a:bodyPr/>
          <a:lstStyle/>
          <a:p>
            <a:r>
              <a:rPr lang="en-US" sz="4000" dirty="0"/>
              <a:t>Technology that allows audio/video </a:t>
            </a:r>
            <a:r>
              <a:rPr lang="en-US" sz="4000" b="1" dirty="0"/>
              <a:t>recording</a:t>
            </a:r>
            <a:r>
              <a:rPr lang="en-US" sz="4000" dirty="0"/>
              <a:t> in</a:t>
            </a:r>
          </a:p>
          <a:p>
            <a:pPr>
              <a:buFont typeface="Arial" panose="020B0604020202020204" pitchFamily="34" charset="0"/>
              <a:buChar char="•"/>
            </a:pPr>
            <a:r>
              <a:rPr lang="en-US" sz="4000" dirty="0"/>
              <a:t>Quizzes</a:t>
            </a:r>
          </a:p>
          <a:p>
            <a:pPr>
              <a:buFont typeface="Arial" panose="020B0604020202020204" pitchFamily="34" charset="0"/>
              <a:buChar char="•"/>
            </a:pPr>
            <a:r>
              <a:rPr lang="en-US" sz="4000" dirty="0"/>
              <a:t>Assignments</a:t>
            </a:r>
          </a:p>
          <a:p>
            <a:pPr>
              <a:buFont typeface="Arial" panose="020B0604020202020204" pitchFamily="34" charset="0"/>
              <a:buChar char="•"/>
            </a:pPr>
            <a:r>
              <a:rPr lang="en-US" sz="4000" dirty="0"/>
              <a:t>Moodle HTML areas (Pages,…)</a:t>
            </a:r>
          </a:p>
          <a:p>
            <a:pPr>
              <a:buFont typeface="Arial" panose="020B0604020202020204" pitchFamily="34" charset="0"/>
              <a:buChar char="•"/>
            </a:pPr>
            <a:endParaRPr lang="en-US" dirty="0"/>
          </a:p>
          <a:p>
            <a:endParaRPr lang="en-CA" dirty="0"/>
          </a:p>
        </p:txBody>
      </p:sp>
      <p:sp>
        <p:nvSpPr>
          <p:cNvPr id="4" name="Content Placeholder 2">
            <a:extLst>
              <a:ext uri="{FF2B5EF4-FFF2-40B4-BE49-F238E27FC236}">
                <a16:creationId xmlns:a16="http://schemas.microsoft.com/office/drawing/2014/main" id="{A4F34BD1-87A6-E6D5-1360-ED0E3DCEC37E}"/>
              </a:ext>
            </a:extLst>
          </p:cNvPr>
          <p:cNvSpPr txBox="1">
            <a:spLocks/>
          </p:cNvSpPr>
          <p:nvPr/>
        </p:nvSpPr>
        <p:spPr>
          <a:xfrm>
            <a:off x="5470701" y="1027176"/>
            <a:ext cx="4832115" cy="14203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solidFill>
                  <a:srgbClr val="FF0000"/>
                </a:solidFill>
              </a:rPr>
              <a:t>students to…</a:t>
            </a:r>
          </a:p>
          <a:p>
            <a:pPr>
              <a:buFont typeface="Arial" panose="020B0604020202020204" pitchFamily="34" charset="0"/>
              <a:buChar char="•"/>
            </a:pPr>
            <a:endParaRPr lang="en-US" dirty="0"/>
          </a:p>
          <a:p>
            <a:endParaRPr lang="en-CA" dirty="0"/>
          </a:p>
        </p:txBody>
      </p:sp>
      <p:pic>
        <p:nvPicPr>
          <p:cNvPr id="6" name="Picture 5">
            <a:extLst>
              <a:ext uri="{FF2B5EF4-FFF2-40B4-BE49-F238E27FC236}">
                <a16:creationId xmlns:a16="http://schemas.microsoft.com/office/drawing/2014/main" id="{8F3A19BC-FFC3-DB90-0999-BA9C1D0E978E}"/>
              </a:ext>
            </a:extLst>
          </p:cNvPr>
          <p:cNvPicPr>
            <a:picLocks noChangeAspect="1"/>
          </p:cNvPicPr>
          <p:nvPr/>
        </p:nvPicPr>
        <p:blipFill>
          <a:blip r:embed="rId2"/>
          <a:stretch>
            <a:fillRect/>
          </a:stretch>
        </p:blipFill>
        <p:spPr>
          <a:xfrm>
            <a:off x="9759530" y="3847915"/>
            <a:ext cx="2432470" cy="2497509"/>
          </a:xfrm>
          <a:prstGeom prst="rect">
            <a:avLst/>
          </a:prstGeom>
        </p:spPr>
      </p:pic>
      <p:pic>
        <p:nvPicPr>
          <p:cNvPr id="8" name="Picture 7">
            <a:extLst>
              <a:ext uri="{FF2B5EF4-FFF2-40B4-BE49-F238E27FC236}">
                <a16:creationId xmlns:a16="http://schemas.microsoft.com/office/drawing/2014/main" id="{E1D765D4-2A32-28D6-4779-D303A9CF9D05}"/>
              </a:ext>
            </a:extLst>
          </p:cNvPr>
          <p:cNvPicPr>
            <a:picLocks noChangeAspect="1"/>
          </p:cNvPicPr>
          <p:nvPr/>
        </p:nvPicPr>
        <p:blipFill>
          <a:blip r:embed="rId3"/>
          <a:stretch>
            <a:fillRect/>
          </a:stretch>
        </p:blipFill>
        <p:spPr>
          <a:xfrm>
            <a:off x="7258761" y="3847915"/>
            <a:ext cx="2500769" cy="2488010"/>
          </a:xfrm>
          <a:prstGeom prst="rect">
            <a:avLst/>
          </a:prstGeom>
        </p:spPr>
      </p:pic>
    </p:spTree>
    <p:extLst>
      <p:ext uri="{BB962C8B-B14F-4D97-AF65-F5344CB8AC3E}">
        <p14:creationId xmlns:p14="http://schemas.microsoft.com/office/powerpoint/2010/main" val="198483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lstStyle/>
          <a:p>
            <a:r>
              <a:rPr lang="en-US" dirty="0"/>
              <a:t>What is Poodll?</a:t>
            </a:r>
            <a:endParaRPr lang="en-CA" dirty="0"/>
          </a:p>
        </p:txBody>
      </p:sp>
      <p:sp>
        <p:nvSpPr>
          <p:cNvPr id="3" name="Content Placeholder 2">
            <a:extLst>
              <a:ext uri="{FF2B5EF4-FFF2-40B4-BE49-F238E27FC236}">
                <a16:creationId xmlns:a16="http://schemas.microsoft.com/office/drawing/2014/main" id="{417B11C0-83CD-DA59-D8FA-F044D1C37FEB}"/>
              </a:ext>
            </a:extLst>
          </p:cNvPr>
          <p:cNvSpPr>
            <a:spLocks noGrp="1"/>
          </p:cNvSpPr>
          <p:nvPr>
            <p:ph idx="1"/>
          </p:nvPr>
        </p:nvSpPr>
        <p:spPr>
          <a:xfrm>
            <a:off x="1097280" y="1845734"/>
            <a:ext cx="10789920" cy="4023360"/>
          </a:xfrm>
        </p:spPr>
        <p:txBody>
          <a:bodyPr/>
          <a:lstStyle/>
          <a:p>
            <a:r>
              <a:rPr lang="en-US" sz="4000" dirty="0"/>
              <a:t>Technology that allows audio/video </a:t>
            </a:r>
            <a:r>
              <a:rPr lang="en-US" sz="4000" b="1" dirty="0"/>
              <a:t>feedback</a:t>
            </a:r>
            <a:r>
              <a:rPr lang="en-US" sz="4000" dirty="0"/>
              <a:t> in</a:t>
            </a:r>
          </a:p>
          <a:p>
            <a:pPr>
              <a:buFont typeface="Arial" panose="020B0604020202020204" pitchFamily="34" charset="0"/>
              <a:buChar char="•"/>
            </a:pPr>
            <a:r>
              <a:rPr lang="en-US" sz="4000" dirty="0"/>
              <a:t>Quizzes</a:t>
            </a:r>
          </a:p>
          <a:p>
            <a:pPr>
              <a:buFont typeface="Arial" panose="020B0604020202020204" pitchFamily="34" charset="0"/>
              <a:buChar char="•"/>
            </a:pPr>
            <a:r>
              <a:rPr lang="en-US" sz="4000" dirty="0"/>
              <a:t>Assignments</a:t>
            </a:r>
          </a:p>
          <a:p>
            <a:pPr>
              <a:buFont typeface="Arial" panose="020B0604020202020204" pitchFamily="34" charset="0"/>
              <a:buChar char="•"/>
            </a:pPr>
            <a:endParaRPr lang="en-US" dirty="0"/>
          </a:p>
          <a:p>
            <a:endParaRPr lang="en-CA" dirty="0"/>
          </a:p>
        </p:txBody>
      </p:sp>
      <p:sp>
        <p:nvSpPr>
          <p:cNvPr id="4" name="Content Placeholder 2">
            <a:extLst>
              <a:ext uri="{FF2B5EF4-FFF2-40B4-BE49-F238E27FC236}">
                <a16:creationId xmlns:a16="http://schemas.microsoft.com/office/drawing/2014/main" id="{2742FFBE-E35C-DD81-9711-97465BB1DBB7}"/>
              </a:ext>
            </a:extLst>
          </p:cNvPr>
          <p:cNvSpPr txBox="1">
            <a:spLocks/>
          </p:cNvSpPr>
          <p:nvPr/>
        </p:nvSpPr>
        <p:spPr>
          <a:xfrm>
            <a:off x="5615203" y="677024"/>
            <a:ext cx="4846320" cy="9072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solidFill>
                  <a:srgbClr val="FF0000"/>
                </a:solidFill>
              </a:rPr>
              <a:t>teachers to…</a:t>
            </a:r>
          </a:p>
          <a:p>
            <a:pPr>
              <a:buFont typeface="Arial" panose="020B0604020202020204" pitchFamily="34" charset="0"/>
              <a:buChar char="•"/>
            </a:pPr>
            <a:endParaRPr lang="en-US" dirty="0"/>
          </a:p>
          <a:p>
            <a:endParaRPr lang="en-CA" dirty="0"/>
          </a:p>
        </p:txBody>
      </p:sp>
      <p:pic>
        <p:nvPicPr>
          <p:cNvPr id="6" name="Picture 5">
            <a:extLst>
              <a:ext uri="{FF2B5EF4-FFF2-40B4-BE49-F238E27FC236}">
                <a16:creationId xmlns:a16="http://schemas.microsoft.com/office/drawing/2014/main" id="{1C684CE4-AD07-3190-2C35-4892E5714B6C}"/>
              </a:ext>
            </a:extLst>
          </p:cNvPr>
          <p:cNvPicPr>
            <a:picLocks noChangeAspect="1"/>
          </p:cNvPicPr>
          <p:nvPr/>
        </p:nvPicPr>
        <p:blipFill>
          <a:blip r:embed="rId2"/>
          <a:stretch>
            <a:fillRect/>
          </a:stretch>
        </p:blipFill>
        <p:spPr>
          <a:xfrm>
            <a:off x="8592000" y="3151130"/>
            <a:ext cx="3600000" cy="3180952"/>
          </a:xfrm>
          <a:prstGeom prst="rect">
            <a:avLst/>
          </a:prstGeom>
        </p:spPr>
      </p:pic>
    </p:spTree>
    <p:extLst>
      <p:ext uri="{BB962C8B-B14F-4D97-AF65-F5344CB8AC3E}">
        <p14:creationId xmlns:p14="http://schemas.microsoft.com/office/powerpoint/2010/main" val="409677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735B-FFAA-8F64-85D8-3FB98179D1D7}"/>
              </a:ext>
            </a:extLst>
          </p:cNvPr>
          <p:cNvSpPr>
            <a:spLocks noGrp="1"/>
          </p:cNvSpPr>
          <p:nvPr>
            <p:ph type="title"/>
          </p:nvPr>
        </p:nvSpPr>
        <p:spPr/>
        <p:txBody>
          <a:bodyPr/>
          <a:lstStyle/>
          <a:p>
            <a:r>
              <a:rPr lang="en-US" dirty="0"/>
              <a:t>What is Poodll?</a:t>
            </a:r>
            <a:endParaRPr lang="en-CA" dirty="0"/>
          </a:p>
        </p:txBody>
      </p:sp>
      <p:sp>
        <p:nvSpPr>
          <p:cNvPr id="3" name="Content Placeholder 2">
            <a:extLst>
              <a:ext uri="{FF2B5EF4-FFF2-40B4-BE49-F238E27FC236}">
                <a16:creationId xmlns:a16="http://schemas.microsoft.com/office/drawing/2014/main" id="{417B11C0-83CD-DA59-D8FA-F044D1C37FEB}"/>
              </a:ext>
            </a:extLst>
          </p:cNvPr>
          <p:cNvSpPr>
            <a:spLocks noGrp="1"/>
          </p:cNvSpPr>
          <p:nvPr>
            <p:ph idx="1"/>
          </p:nvPr>
        </p:nvSpPr>
        <p:spPr>
          <a:xfrm>
            <a:off x="1097280" y="1845734"/>
            <a:ext cx="10789920" cy="4023360"/>
          </a:xfrm>
        </p:spPr>
        <p:txBody>
          <a:bodyPr/>
          <a:lstStyle/>
          <a:p>
            <a:pPr>
              <a:buFont typeface="Arial" panose="020B0604020202020204" pitchFamily="34" charset="0"/>
              <a:buChar char="•"/>
            </a:pPr>
            <a:r>
              <a:rPr lang="en-US" sz="4000" dirty="0"/>
              <a:t>Not free</a:t>
            </a:r>
          </a:p>
          <a:p>
            <a:pPr>
              <a:buFont typeface="Arial" panose="020B0604020202020204" pitchFamily="34" charset="0"/>
              <a:buChar char="•"/>
            </a:pPr>
            <a:r>
              <a:rPr lang="en-US" sz="4000" dirty="0"/>
              <a:t>Moodle compatible</a:t>
            </a:r>
          </a:p>
          <a:p>
            <a:pPr>
              <a:buFont typeface="Arial" panose="020B0604020202020204" pitchFamily="34" charset="0"/>
              <a:buChar char="•"/>
            </a:pPr>
            <a:r>
              <a:rPr lang="en-US" sz="4000" dirty="0"/>
              <a:t>Automatic transcriptions of student utterances</a:t>
            </a:r>
          </a:p>
          <a:p>
            <a:pPr>
              <a:buFont typeface="Arial" panose="020B0604020202020204" pitchFamily="34" charset="0"/>
              <a:buChar char="•"/>
            </a:pPr>
            <a:r>
              <a:rPr lang="en-US" sz="4000" dirty="0"/>
              <a:t>AI assisted feedback</a:t>
            </a:r>
          </a:p>
          <a:p>
            <a:pPr>
              <a:buFont typeface="Arial" panose="020B0604020202020204" pitchFamily="34" charset="0"/>
              <a:buChar char="•"/>
            </a:pPr>
            <a:endParaRPr lang="en-US" dirty="0"/>
          </a:p>
          <a:p>
            <a:endParaRPr lang="en-CA" dirty="0"/>
          </a:p>
        </p:txBody>
      </p:sp>
    </p:spTree>
    <p:extLst>
      <p:ext uri="{BB962C8B-B14F-4D97-AF65-F5344CB8AC3E}">
        <p14:creationId xmlns:p14="http://schemas.microsoft.com/office/powerpoint/2010/main" val="209312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7AB2-5BAA-1AAB-A816-50757A22B29F}"/>
              </a:ext>
            </a:extLst>
          </p:cNvPr>
          <p:cNvSpPr>
            <a:spLocks noGrp="1"/>
          </p:cNvSpPr>
          <p:nvPr>
            <p:ph type="title"/>
          </p:nvPr>
        </p:nvSpPr>
        <p:spPr/>
        <p:txBody>
          <a:bodyPr/>
          <a:lstStyle/>
          <a:p>
            <a:r>
              <a:rPr lang="en-US" dirty="0"/>
              <a:t>Poodll tools </a:t>
            </a:r>
            <a:endParaRPr lang="en-CA" dirty="0"/>
          </a:p>
        </p:txBody>
      </p:sp>
      <p:sp>
        <p:nvSpPr>
          <p:cNvPr id="3" name="Content Placeholder 2">
            <a:extLst>
              <a:ext uri="{FF2B5EF4-FFF2-40B4-BE49-F238E27FC236}">
                <a16:creationId xmlns:a16="http://schemas.microsoft.com/office/drawing/2014/main" id="{F74F6AF7-C5B0-23F9-01DE-10345A13F103}"/>
              </a:ext>
            </a:extLst>
          </p:cNvPr>
          <p:cNvSpPr>
            <a:spLocks noGrp="1"/>
          </p:cNvSpPr>
          <p:nvPr>
            <p:ph idx="1"/>
          </p:nvPr>
        </p:nvSpPr>
        <p:spPr>
          <a:xfrm>
            <a:off x="1097280" y="1845734"/>
            <a:ext cx="10058400" cy="3274907"/>
          </a:xfrm>
        </p:spPr>
        <p:txBody>
          <a:bodyPr/>
          <a:lstStyle/>
          <a:p>
            <a:pPr marL="742950" indent="-742950">
              <a:buFont typeface="+mj-lt"/>
              <a:buAutoNum type="arabicPeriod"/>
            </a:pPr>
            <a:r>
              <a:rPr lang="en-US" sz="3600" dirty="0"/>
              <a:t>Moodle-Poodll Integrated Editing toolbar tools</a:t>
            </a:r>
          </a:p>
          <a:p>
            <a:pPr marL="384048" lvl="2" indent="0">
              <a:buNone/>
            </a:pPr>
            <a:r>
              <a:rPr lang="en-US" sz="3000" dirty="0"/>
              <a:t>Widgets</a:t>
            </a:r>
          </a:p>
          <a:p>
            <a:pPr marL="742950" indent="-742950">
              <a:buFont typeface="+mj-lt"/>
              <a:buAutoNum type="arabicPeriod"/>
            </a:pPr>
            <a:r>
              <a:rPr lang="en-US" sz="3600" dirty="0"/>
              <a:t>Wordcards </a:t>
            </a:r>
          </a:p>
          <a:p>
            <a:pPr marL="742950" indent="-742950">
              <a:buFont typeface="+mj-lt"/>
              <a:buAutoNum type="arabicPeriod"/>
            </a:pPr>
            <a:r>
              <a:rPr lang="en-US" sz="3600" dirty="0"/>
              <a:t>ReadAloud</a:t>
            </a:r>
          </a:p>
          <a:p>
            <a:pPr marL="742950" indent="-742950">
              <a:buFont typeface="+mj-lt"/>
              <a:buAutoNum type="arabicPeriod"/>
            </a:pPr>
            <a:r>
              <a:rPr lang="en-US" sz="3600" dirty="0"/>
              <a:t>Solo</a:t>
            </a:r>
          </a:p>
        </p:txBody>
      </p:sp>
    </p:spTree>
    <p:extLst>
      <p:ext uri="{BB962C8B-B14F-4D97-AF65-F5344CB8AC3E}">
        <p14:creationId xmlns:p14="http://schemas.microsoft.com/office/powerpoint/2010/main" val="245435193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5769</TotalTime>
  <Words>695</Words>
  <Application>Microsoft Office PowerPoint</Application>
  <PresentationFormat>Widescreen</PresentationFormat>
  <Paragraphs>90</Paragraphs>
  <Slides>32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Aptos</vt:lpstr>
      <vt:lpstr>Arial</vt:lpstr>
      <vt:lpstr>Calibri</vt:lpstr>
      <vt:lpstr>Calibri Light</vt:lpstr>
      <vt:lpstr>Retrospect</vt:lpstr>
      <vt:lpstr>Speaking Activities With Poodll Plugins</vt:lpstr>
      <vt:lpstr>Session Description</vt:lpstr>
      <vt:lpstr>Session</vt:lpstr>
      <vt:lpstr>Model Course</vt:lpstr>
      <vt:lpstr>PowerPoint Presentation</vt:lpstr>
      <vt:lpstr>What is Poodll?</vt:lpstr>
      <vt:lpstr>What is Poodll?</vt:lpstr>
      <vt:lpstr>What is Poodll?</vt:lpstr>
      <vt:lpstr>Poodll tools </vt:lpstr>
      <vt:lpstr>Moodle-Poodll Integrated Assignment</vt:lpstr>
      <vt:lpstr>Moodle-Poodll Integrated Assignments</vt:lpstr>
      <vt:lpstr>Moodle-Poodll Integrated Quiz</vt:lpstr>
      <vt:lpstr>Moodle-Poodll Integrated Editing toolbar tools</vt:lpstr>
      <vt:lpstr>Moodle Poodll Integrated widgets</vt:lpstr>
      <vt:lpstr>WordCards</vt:lpstr>
      <vt:lpstr>WordCards</vt:lpstr>
      <vt:lpstr>ReadAloud</vt:lpstr>
      <vt:lpstr>ReadAloud Activities</vt:lpstr>
      <vt:lpstr>ReadAloud - Model Audio</vt:lpstr>
      <vt:lpstr>Solo – AI assessed speaking activity</vt:lpstr>
      <vt:lpstr>Solo Activity</vt:lpstr>
      <vt:lpstr>Solo Feedback Evaluation</vt:lpstr>
      <vt:lpstr>Solo Feedback Evaluation</vt:lpstr>
      <vt:lpstr>Solo Feedback Evaluation</vt:lpstr>
      <vt:lpstr>Solo Feedback Evaluation</vt:lpstr>
      <vt:lpstr>See and Try – Poodll Media</vt:lpstr>
      <vt:lpstr>See and Try – Poodll Media</vt:lpstr>
      <vt:lpstr>See and Try – Poodll Media</vt:lpstr>
      <vt:lpstr>See and Try – Poodll Media</vt:lpstr>
      <vt:lpstr>Questions</vt:lpstr>
      <vt:lpstr>CanAvenue Examples</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Allan</dc:creator>
  <cp:lastModifiedBy>John Allan</cp:lastModifiedBy>
  <cp:revision>17</cp:revision>
  <dcterms:created xsi:type="dcterms:W3CDTF">2024-10-11T19:23:58Z</dcterms:created>
  <dcterms:modified xsi:type="dcterms:W3CDTF">2024-10-25T09:23:10Z</dcterms:modified>
</cp:coreProperties>
</file>