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8" r:id="rId2"/>
    <p:sldId id="276" r:id="rId3"/>
    <p:sldId id="366" r:id="rId4"/>
    <p:sldId id="331" r:id="rId5"/>
    <p:sldId id="367" r:id="rId6"/>
    <p:sldId id="412" r:id="rId7"/>
    <p:sldId id="413" r:id="rId8"/>
    <p:sldId id="414" r:id="rId9"/>
    <p:sldId id="441" r:id="rId10"/>
    <p:sldId id="333" r:id="rId11"/>
    <p:sldId id="334" r:id="rId12"/>
    <p:sldId id="355" r:id="rId13"/>
    <p:sldId id="388" r:id="rId14"/>
    <p:sldId id="435" r:id="rId15"/>
    <p:sldId id="434" r:id="rId16"/>
    <p:sldId id="389" r:id="rId17"/>
    <p:sldId id="298" r:id="rId18"/>
    <p:sldId id="442" r:id="rId19"/>
    <p:sldId id="391" r:id="rId20"/>
    <p:sldId id="405" r:id="rId21"/>
    <p:sldId id="392" r:id="rId22"/>
    <p:sldId id="443" r:id="rId23"/>
    <p:sldId id="411" r:id="rId24"/>
    <p:sldId id="330" r:id="rId25"/>
    <p:sldId id="409" r:id="rId26"/>
    <p:sldId id="393" r:id="rId27"/>
    <p:sldId id="390" r:id="rId28"/>
    <p:sldId id="444" r:id="rId29"/>
    <p:sldId id="437" r:id="rId30"/>
    <p:sldId id="440" r:id="rId31"/>
    <p:sldId id="445" r:id="rId32"/>
    <p:sldId id="320" r:id="rId33"/>
    <p:sldId id="446" r:id="rId34"/>
    <p:sldId id="381" r:id="rId35"/>
    <p:sldId id="406" r:id="rId36"/>
    <p:sldId id="380" r:id="rId37"/>
    <p:sldId id="289" r:id="rId38"/>
    <p:sldId id="4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sorterViewPr>
    <p:cViewPr>
      <p:scale>
        <a:sx n="100" d="100"/>
        <a:sy n="100" d="100"/>
      </p:scale>
      <p:origin x="0" y="-9700"/>
    </p:cViewPr>
  </p:sorterViewPr>
  <p:notesViewPr>
    <p:cSldViewPr snapToGrid="0"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6b376e36c8_0_74:notes"/>
          <p:cNvSpPr>
            <a:spLocks noGrp="1" noRot="1" noChangeAspect="1"/>
          </p:cNvSpPr>
          <p:nvPr>
            <p:ph type="sldImg" idx="2"/>
          </p:nvPr>
        </p:nvSpPr>
        <p:spPr>
          <a:xfrm>
            <a:off x="538163" y="677863"/>
            <a:ext cx="6026150"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6b376e36c8_0_74: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5/12/2023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5/12/2023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5/12/2023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5/12/2023</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ida.gianvito@sheridancollege.ca"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novascotia.ca/dhw/addictions/documents/TIP_Discussion_Guide_1.pdf" TargetMode="External"/><Relationship Id="rId2" Type="http://schemas.openxmlformats.org/officeDocument/2006/relationships/hyperlink" Target="https://www150.statcan.gc.ca/n1/en/pub/85-002-x/2020001/article/00005-eng.pdf?st=2pX9QRnP"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an01.safelinks.protection.outlook.com/?url=https%3A%2F%2Fsource.sheridancollege.ca%2Fcentres_sgg_2023_trauma_education%2F1%2F&amp;data=05%7C01%7Cnicole.johnson4%40sheridancollege.ca%7C4777737970314d7144c708daf59ea7e6%7C465ac75721314711b9a3d8278b5c0b14%7C0%7C0%7C638092359007231596%7CUnknown%7CTWFpbGZsb3d8eyJWIjoiMC4wLjAwMDAiLCJQIjoiV2luMzIiLCJBTiI6Ik1haWwiLCJXVCI6Mn0%3D%7C3000%7C%7C%7C&amp;sdata=eEuqSM44zvC3Kj88MXsMcd6kt4KMgCOO7gUlyjxE0Pg%3D&amp;reserved=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3940634"/>
            <a:ext cx="8686800" cy="1464906"/>
          </a:xfrm>
        </p:spPr>
        <p:txBody>
          <a:bodyPr>
            <a:normAutofit fontScale="90000"/>
          </a:bodyPr>
          <a:lstStyle/>
          <a:p>
            <a:pPr algn="ctr"/>
            <a:r>
              <a:rPr lang="en-US" b="1" dirty="0">
                <a:latin typeface="Arial" panose="020B0604020202020204" pitchFamily="34" charset="0"/>
                <a:cs typeface="Arial" panose="020B0604020202020204" pitchFamily="34" charset="0"/>
              </a:rPr>
              <a:t>Cultivating Trauma-Informed Spaces in Education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TESL Ontario Webinar</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May </a:t>
            </a:r>
            <a:r>
              <a:rPr lang="en-US" sz="3600" b="1">
                <a:latin typeface="Arial" panose="020B0604020202020204" pitchFamily="34" charset="0"/>
                <a:cs typeface="Arial" panose="020B0604020202020204" pitchFamily="34" charset="0"/>
              </a:rPr>
              <a:t>17, 2023 </a:t>
            </a:r>
            <a:r>
              <a:rPr lang="en-US" sz="3600" b="1" dirty="0">
                <a:latin typeface="Arial" panose="020B0604020202020204" pitchFamily="34" charset="0"/>
                <a:cs typeface="Arial" panose="020B0604020202020204" pitchFamily="34" charset="0"/>
              </a:rPr>
              <a:t>7- 8p.m.</a:t>
            </a:r>
          </a:p>
        </p:txBody>
      </p:sp>
      <p:sp>
        <p:nvSpPr>
          <p:cNvPr id="3" name="Subtitle 2"/>
          <p:cNvSpPr>
            <a:spLocks noGrp="1"/>
          </p:cNvSpPr>
          <p:nvPr>
            <p:ph type="subTitle" idx="1"/>
          </p:nvPr>
        </p:nvSpPr>
        <p:spPr>
          <a:xfrm>
            <a:off x="467360" y="5731795"/>
            <a:ext cx="10099040" cy="597885"/>
          </a:xfrm>
        </p:spPr>
        <p:txBody>
          <a:bodyPr>
            <a:normAutofit fontScale="47500" lnSpcReduction="20000"/>
          </a:bodyPr>
          <a:lstStyle/>
          <a:p>
            <a:r>
              <a:rPr lang="en-US" sz="4400" dirty="0">
                <a:latin typeface="Arial" panose="020B0604020202020204" pitchFamily="34" charset="0"/>
                <a:cs typeface="Arial" panose="020B0604020202020204" pitchFamily="34" charset="0"/>
              </a:rPr>
              <a:t>Nicole Johnson, M.Ed. Professor, Social Service Worker Program, Sheridan College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259B-9915-4B29-A2D9-6EA5DD5EABD0}"/>
              </a:ext>
            </a:extLst>
          </p:cNvPr>
          <p:cNvSpPr>
            <a:spLocks noGrp="1"/>
          </p:cNvSpPr>
          <p:nvPr>
            <p:ph type="title"/>
          </p:nvPr>
        </p:nvSpPr>
        <p:spPr/>
        <p:txBody>
          <a:bodyPr/>
          <a:lstStyle/>
          <a:p>
            <a:pPr algn="ctr"/>
            <a:r>
              <a:rPr lang="en-CA" sz="3600" dirty="0">
                <a:latin typeface="Arial" panose="020B0604020202020204" pitchFamily="34" charset="0"/>
                <a:cs typeface="Arial" panose="020B0604020202020204" pitchFamily="34" charset="0"/>
              </a:rPr>
              <a:t>Our Expanded Definition of Trauma</a:t>
            </a:r>
          </a:p>
        </p:txBody>
      </p:sp>
      <p:sp>
        <p:nvSpPr>
          <p:cNvPr id="3" name="Content Placeholder 2">
            <a:extLst>
              <a:ext uri="{FF2B5EF4-FFF2-40B4-BE49-F238E27FC236}">
                <a16:creationId xmlns:a16="http://schemas.microsoft.com/office/drawing/2014/main" id="{EE21E767-ECF8-4CED-A04C-7BF755ED4F3A}"/>
              </a:ext>
            </a:extLst>
          </p:cNvPr>
          <p:cNvSpPr>
            <a:spLocks noGrp="1"/>
          </p:cNvSpPr>
          <p:nvPr>
            <p:ph sz="quarter" idx="10"/>
          </p:nvPr>
        </p:nvSpPr>
        <p:spPr/>
        <p:txBody>
          <a:bodyPr/>
          <a:lstStyle/>
          <a:p>
            <a:pPr>
              <a:lnSpc>
                <a:spcPct val="115000"/>
              </a:lnSpc>
              <a:spcBef>
                <a:spcPts val="1600"/>
              </a:spcBef>
            </a:pPr>
            <a:endParaRPr lang="en-US" sz="2000" dirty="0">
              <a:solidFill>
                <a:schemeClr val="tx2"/>
              </a:solidFill>
              <a:latin typeface="Arial" panose="020B0604020202020204" pitchFamily="34" charset="0"/>
              <a:cs typeface="Arial" panose="020B0604020202020204" pitchFamily="34" charset="0"/>
            </a:endParaRPr>
          </a:p>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Trauma is a subjective response to an expected or unexpected event, collection of events, repetitive experiences, or the cumulation of multiple experiences; that compromises an individual’s sense of safety and control (adapted from </a:t>
            </a:r>
            <a:r>
              <a:rPr lang="en-US" dirty="0" err="1">
                <a:solidFill>
                  <a:schemeClr val="tx2"/>
                </a:solidFill>
                <a:latin typeface="Arial" panose="020B0604020202020204" pitchFamily="34" charset="0"/>
                <a:cs typeface="Arial" panose="020B0604020202020204" pitchFamily="34" charset="0"/>
              </a:rPr>
              <a:t>Klinic</a:t>
            </a:r>
            <a:r>
              <a:rPr lang="en-US" dirty="0">
                <a:solidFill>
                  <a:schemeClr val="tx2"/>
                </a:solidFill>
                <a:latin typeface="Arial" panose="020B0604020202020204" pitchFamily="34" charset="0"/>
                <a:cs typeface="Arial" panose="020B0604020202020204" pitchFamily="34" charset="0"/>
              </a:rPr>
              <a:t> Community Health Centre, 2013). </a:t>
            </a:r>
          </a:p>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Trauma can take different forms: single incidents, complex or repetitive, developmental, historical, and intergenerational (</a:t>
            </a:r>
            <a:r>
              <a:rPr lang="en-US" dirty="0" err="1">
                <a:solidFill>
                  <a:schemeClr val="tx2"/>
                </a:solidFill>
                <a:latin typeface="Arial" panose="020B0604020202020204" pitchFamily="34" charset="0"/>
                <a:cs typeface="Arial" panose="020B0604020202020204" pitchFamily="34" charset="0"/>
              </a:rPr>
              <a:t>Klinic</a:t>
            </a:r>
            <a:r>
              <a:rPr lang="en-US" dirty="0">
                <a:solidFill>
                  <a:schemeClr val="tx2"/>
                </a:solidFill>
                <a:latin typeface="Arial" panose="020B0604020202020204" pitchFamily="34" charset="0"/>
                <a:cs typeface="Arial" panose="020B0604020202020204" pitchFamily="34" charset="0"/>
              </a:rPr>
              <a:t> Community Health Centre, 2013), and intersects with racism and various forms of oppression.   </a:t>
            </a:r>
          </a:p>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It is best defined by the person that experiences it.</a:t>
            </a:r>
          </a:p>
          <a:p>
            <a:pPr marL="0" indent="0">
              <a:buNone/>
            </a:pPr>
            <a:endParaRPr lang="en-CA" dirty="0"/>
          </a:p>
        </p:txBody>
      </p:sp>
    </p:spTree>
    <p:extLst>
      <p:ext uri="{BB962C8B-B14F-4D97-AF65-F5344CB8AC3E}">
        <p14:creationId xmlns:p14="http://schemas.microsoft.com/office/powerpoint/2010/main" val="132538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259B-9915-4B29-A2D9-6EA5DD5EABD0}"/>
              </a:ext>
            </a:extLst>
          </p:cNvPr>
          <p:cNvSpPr>
            <a:spLocks noGrp="1"/>
          </p:cNvSpPr>
          <p:nvPr>
            <p:ph type="title"/>
          </p:nvPr>
        </p:nvSpPr>
        <p:spPr/>
        <p:txBody>
          <a:bodyPr/>
          <a:lstStyle/>
          <a:p>
            <a:pPr algn="ctr"/>
            <a:r>
              <a:rPr lang="en-CA" sz="4000" dirty="0">
                <a:latin typeface="Arial" panose="020B0604020202020204" pitchFamily="34" charset="0"/>
                <a:cs typeface="Arial" panose="020B0604020202020204" pitchFamily="34" charset="0"/>
              </a:rPr>
              <a:t>Our Expanded Definition of Trauma</a:t>
            </a:r>
          </a:p>
        </p:txBody>
      </p:sp>
      <p:sp>
        <p:nvSpPr>
          <p:cNvPr id="3" name="Content Placeholder 2">
            <a:extLst>
              <a:ext uri="{FF2B5EF4-FFF2-40B4-BE49-F238E27FC236}">
                <a16:creationId xmlns:a16="http://schemas.microsoft.com/office/drawing/2014/main" id="{EE21E767-ECF8-4CED-A04C-7BF755ED4F3A}"/>
              </a:ext>
            </a:extLst>
          </p:cNvPr>
          <p:cNvSpPr>
            <a:spLocks noGrp="1"/>
          </p:cNvSpPr>
          <p:nvPr>
            <p:ph sz="quarter" idx="10"/>
          </p:nvPr>
        </p:nvSpPr>
        <p:spPr/>
        <p:txBody>
          <a:bodyPr>
            <a:normAutofit/>
          </a:bodyPr>
          <a:lstStyle/>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Trauma responses can impact a person - behaviorally, economically, emotionally, physically, psychologically, relationally, and spiritually. </a:t>
            </a:r>
          </a:p>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Trauma can be both an individual and collective experience, often the result of systemic oppression, patriarchy, colonization, and social determinants of health.</a:t>
            </a:r>
          </a:p>
          <a:p>
            <a:pPr>
              <a:lnSpc>
                <a:spcPct val="115000"/>
              </a:lnSpc>
              <a:spcBef>
                <a:spcPts val="1600"/>
              </a:spcBef>
            </a:pPr>
            <a:r>
              <a:rPr lang="en-US" dirty="0">
                <a:solidFill>
                  <a:schemeClr val="tx2"/>
                </a:solidFill>
                <a:latin typeface="Arial" panose="020B0604020202020204" pitchFamily="34" charset="0"/>
                <a:cs typeface="Arial" panose="020B0604020202020204" pitchFamily="34" charset="0"/>
              </a:rPr>
              <a:t>Trauma can result from: navigating the very systems intended to support people, including the health care, social service, education, and criminal justice </a:t>
            </a:r>
            <a:r>
              <a:rPr lang="en-US" dirty="0" err="1">
                <a:solidFill>
                  <a:schemeClr val="tx2"/>
                </a:solidFill>
                <a:latin typeface="Arial" panose="020B0604020202020204" pitchFamily="34" charset="0"/>
                <a:cs typeface="Arial" panose="020B0604020202020204" pitchFamily="34" charset="0"/>
              </a:rPr>
              <a:t>system;from</a:t>
            </a:r>
            <a:r>
              <a:rPr lang="en-US" dirty="0">
                <a:solidFill>
                  <a:schemeClr val="tx2"/>
                </a:solidFill>
                <a:latin typeface="Arial" panose="020B0604020202020204" pitchFamily="34" charset="0"/>
                <a:cs typeface="Arial" panose="020B0604020202020204" pitchFamily="34" charset="0"/>
              </a:rPr>
              <a:t> demonstrating empathy and compassion for others. </a:t>
            </a:r>
            <a:endParaRPr lang="en-US" dirty="0">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383307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2290-7661-4866-9539-A77A1D964D12}"/>
              </a:ext>
            </a:extLst>
          </p:cNvPr>
          <p:cNvSpPr>
            <a:spLocks noGrp="1"/>
          </p:cNvSpPr>
          <p:nvPr>
            <p:ph type="title"/>
          </p:nvPr>
        </p:nvSpPr>
        <p:spPr>
          <a:xfrm>
            <a:off x="846944" y="843597"/>
            <a:ext cx="10515600" cy="583800"/>
          </a:xfrm>
        </p:spPr>
        <p:txBody>
          <a:bodyPr/>
          <a:lstStyle/>
          <a:p>
            <a:pPr algn="ctr"/>
            <a:r>
              <a:rPr lang="en-CA" sz="3200" dirty="0">
                <a:latin typeface="Arial" panose="020B0604020202020204" pitchFamily="34" charset="0"/>
                <a:cs typeface="Arial" panose="020B0604020202020204" pitchFamily="34" charset="0"/>
              </a:rPr>
              <a:t>Trauma-Informed Education Grounded in a Systemic Analysis</a:t>
            </a:r>
          </a:p>
        </p:txBody>
      </p:sp>
      <p:sp>
        <p:nvSpPr>
          <p:cNvPr id="3" name="Content Placeholder 2">
            <a:extLst>
              <a:ext uri="{FF2B5EF4-FFF2-40B4-BE49-F238E27FC236}">
                <a16:creationId xmlns:a16="http://schemas.microsoft.com/office/drawing/2014/main" id="{401731FF-60E7-4812-A296-FB325D8667FD}"/>
              </a:ext>
            </a:extLst>
          </p:cNvPr>
          <p:cNvSpPr>
            <a:spLocks noGrp="1"/>
          </p:cNvSpPr>
          <p:nvPr>
            <p:ph sz="quarter" idx="10"/>
          </p:nvPr>
        </p:nvSpPr>
        <p:spPr>
          <a:xfrm>
            <a:off x="838200" y="1610678"/>
            <a:ext cx="10524344" cy="4911725"/>
          </a:xfrm>
        </p:spPr>
        <p:txBody>
          <a:bodyPr>
            <a:normAutofit/>
          </a:bodyPr>
          <a:lstStyle/>
          <a:p>
            <a:pPr>
              <a:lnSpc>
                <a:spcPct val="115000"/>
              </a:lnSpc>
              <a:spcBef>
                <a:spcPts val="1600"/>
              </a:spcBef>
              <a:buClr>
                <a:srgbClr val="000000"/>
              </a:buClr>
              <a:buFont typeface="Arial"/>
              <a:buChar char="●"/>
            </a:pPr>
            <a:r>
              <a:rPr lang="en-US" sz="2400" dirty="0">
                <a:solidFill>
                  <a:srgbClr val="000000"/>
                </a:solidFill>
                <a:latin typeface="Arial"/>
                <a:ea typeface="Arial"/>
                <a:cs typeface="Arial"/>
                <a:sym typeface="Arial"/>
              </a:rPr>
              <a:t>Is a multi-faceted pedagogical approach and practice which integrates principles of Equity, Diversity, Inclusion, Anti-Racism and Anti-Oppression, Harm Reduction, and Universal Design of Learning.  </a:t>
            </a:r>
          </a:p>
          <a:p>
            <a:pPr>
              <a:lnSpc>
                <a:spcPct val="115000"/>
              </a:lnSpc>
              <a:buClr>
                <a:srgbClr val="000000"/>
              </a:buClr>
              <a:buFont typeface="Arial"/>
              <a:buChar char="●"/>
            </a:pPr>
            <a:r>
              <a:rPr lang="en-US" sz="2400" dirty="0">
                <a:solidFill>
                  <a:srgbClr val="000000"/>
                </a:solidFill>
                <a:latin typeface="Arial"/>
                <a:ea typeface="Arial"/>
                <a:cs typeface="Arial"/>
                <a:sym typeface="Arial"/>
              </a:rPr>
              <a:t>It builds upon Harris &amp; Fallot’s (2001) term “Trauma-Informed Practice” and the five core values of trust, safety, choice, collaboration, and empowerment.</a:t>
            </a:r>
          </a:p>
          <a:p>
            <a:pPr>
              <a:lnSpc>
                <a:spcPct val="115000"/>
              </a:lnSpc>
              <a:buClr>
                <a:srgbClr val="000000"/>
              </a:buClr>
              <a:buFont typeface="Arial"/>
              <a:buChar char="●"/>
            </a:pPr>
            <a:r>
              <a:rPr lang="en-US" sz="2400" dirty="0">
                <a:solidFill>
                  <a:srgbClr val="000000"/>
                </a:solidFill>
                <a:latin typeface="Arial"/>
                <a:ea typeface="Arial"/>
                <a:cs typeface="Arial"/>
                <a:sym typeface="Arial"/>
              </a:rPr>
              <a:t>Recognizes the prevalent and systemic nature of trauma. </a:t>
            </a:r>
          </a:p>
          <a:p>
            <a:pPr marL="0" indent="0">
              <a:lnSpc>
                <a:spcPct val="115000"/>
              </a:lnSpc>
              <a:spcBef>
                <a:spcPts val="0"/>
              </a:spcBef>
              <a:buClr>
                <a:srgbClr val="000000"/>
              </a:buClr>
              <a:buNone/>
            </a:pPr>
            <a:endParaRPr lang="en-US" sz="2400" dirty="0">
              <a:solidFill>
                <a:srgbClr val="000000"/>
              </a:solidFill>
              <a:latin typeface="Arial"/>
              <a:ea typeface="Arial"/>
              <a:cs typeface="Arial"/>
              <a:sym typeface="Arial"/>
            </a:endParaRPr>
          </a:p>
          <a:p>
            <a:pPr>
              <a:lnSpc>
                <a:spcPct val="100000"/>
              </a:lnSpc>
              <a:spcBef>
                <a:spcPts val="0"/>
              </a:spcBef>
              <a:buClr>
                <a:srgbClr val="000000"/>
              </a:buClr>
              <a:buFont typeface="Arial"/>
              <a:buChar char="●"/>
            </a:pPr>
            <a:r>
              <a:rPr lang="en-US" sz="2400" dirty="0">
                <a:solidFill>
                  <a:srgbClr val="000000"/>
                </a:solidFill>
                <a:latin typeface="Arial"/>
                <a:ea typeface="Arial"/>
                <a:cs typeface="Arial"/>
                <a:sym typeface="Arial"/>
              </a:rPr>
              <a:t>Is a system-wide approach and practice that is best implemented across macro, mezzo, and micro, systems to effect real change.</a:t>
            </a:r>
          </a:p>
          <a:p>
            <a:pPr marL="0" indent="0">
              <a:buNone/>
            </a:pPr>
            <a:endParaRPr lang="en-CA" dirty="0"/>
          </a:p>
        </p:txBody>
      </p:sp>
    </p:spTree>
    <p:extLst>
      <p:ext uri="{BB962C8B-B14F-4D97-AF65-F5344CB8AC3E}">
        <p14:creationId xmlns:p14="http://schemas.microsoft.com/office/powerpoint/2010/main" val="287014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873B44-6B7C-7DCE-8376-5B20F5EED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27293" y="684034"/>
            <a:ext cx="5330587" cy="5716450"/>
          </a:xfrm>
          <a:prstGeom prst="rect">
            <a:avLst/>
          </a:prstGeom>
          <a:noFill/>
          <a:ln>
            <a:noFill/>
          </a:ln>
        </p:spPr>
      </p:pic>
      <p:sp>
        <p:nvSpPr>
          <p:cNvPr id="3" name="Google Shape;140;p24">
            <a:extLst>
              <a:ext uri="{FF2B5EF4-FFF2-40B4-BE49-F238E27FC236}">
                <a16:creationId xmlns:a16="http://schemas.microsoft.com/office/drawing/2014/main" id="{D8EB727D-803A-BEEF-2429-7168F04AE5CD}"/>
              </a:ext>
            </a:extLst>
          </p:cNvPr>
          <p:cNvSpPr txBox="1"/>
          <p:nvPr/>
        </p:nvSpPr>
        <p:spPr>
          <a:xfrm>
            <a:off x="6793233" y="1834394"/>
            <a:ext cx="4783600" cy="2369839"/>
          </a:xfrm>
          <a:prstGeom prst="rect">
            <a:avLst/>
          </a:prstGeom>
          <a:noFill/>
          <a:ln>
            <a:noFill/>
          </a:ln>
        </p:spPr>
        <p:txBody>
          <a:bodyPr spcFirstLastPara="1" wrap="square" lIns="121900" tIns="121900" rIns="121900" bIns="121900" anchor="t" anchorCtr="0">
            <a:spAutoFit/>
          </a:bodyPr>
          <a:lstStyle/>
          <a:p>
            <a:pPr marL="67732" algn="ctr">
              <a:lnSpc>
                <a:spcPct val="115000"/>
              </a:lnSpc>
            </a:pPr>
            <a:r>
              <a:rPr lang="en" sz="2400" b="1" dirty="0">
                <a:solidFill>
                  <a:srgbClr val="002060"/>
                </a:solidFill>
                <a:latin typeface="Arial" panose="020B0604020202020204" pitchFamily="34" charset="0"/>
                <a:cs typeface="Arial" panose="020B0604020202020204" pitchFamily="34" charset="0"/>
              </a:rPr>
              <a:t>“If we apply Trauma-Informed Practice at Sheridan, we lay the foundation for the creation of a safe and brave space”</a:t>
            </a:r>
            <a:endParaRPr sz="2400" b="1" dirty="0">
              <a:solidFill>
                <a:srgbClr val="002060"/>
              </a:solidFill>
              <a:latin typeface="Arial" panose="020B0604020202020204" pitchFamily="34" charset="0"/>
              <a:cs typeface="Arial" panose="020B0604020202020204" pitchFamily="34" charset="0"/>
            </a:endParaRPr>
          </a:p>
          <a:p>
            <a:pPr marL="67732" algn="ctr">
              <a:lnSpc>
                <a:spcPct val="115000"/>
              </a:lnSpc>
            </a:pPr>
            <a:r>
              <a:rPr lang="en" sz="2400" b="1" dirty="0">
                <a:solidFill>
                  <a:srgbClr val="002060"/>
                </a:solidFill>
                <a:latin typeface="Arial" panose="020B0604020202020204" pitchFamily="34" charset="0"/>
                <a:cs typeface="Arial" panose="020B0604020202020204" pitchFamily="34" charset="0"/>
              </a:rPr>
              <a:t>(Sheridan Employee, 2021).</a:t>
            </a:r>
            <a:endParaRPr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86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12BD-51B8-B157-7C1A-61B5346BFBAF}"/>
              </a:ext>
            </a:extLst>
          </p:cNvPr>
          <p:cNvSpPr>
            <a:spLocks noGrp="1"/>
          </p:cNvSpPr>
          <p:nvPr>
            <p:ph type="title"/>
          </p:nvPr>
        </p:nvSpPr>
        <p:spPr>
          <a:xfrm>
            <a:off x="838200" y="681036"/>
            <a:ext cx="10515600" cy="842963"/>
          </a:xfrm>
        </p:spPr>
        <p:txBody>
          <a:bodyPr/>
          <a:lstStyle/>
          <a:p>
            <a:pPr algn="ctr"/>
            <a:r>
              <a:rPr lang="en-CA" sz="2800" dirty="0">
                <a:latin typeface="Arial" panose="020B0604020202020204" pitchFamily="34" charset="0"/>
                <a:cs typeface="Arial" panose="020B0604020202020204" pitchFamily="34" charset="0"/>
              </a:rPr>
              <a:t>Why We Should Care About</a:t>
            </a: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Trauma-Informed Education</a:t>
            </a:r>
          </a:p>
        </p:txBody>
      </p:sp>
      <p:sp>
        <p:nvSpPr>
          <p:cNvPr id="3" name="Content Placeholder 2">
            <a:extLst>
              <a:ext uri="{FF2B5EF4-FFF2-40B4-BE49-F238E27FC236}">
                <a16:creationId xmlns:a16="http://schemas.microsoft.com/office/drawing/2014/main" id="{C09607F4-D967-A6C3-9F98-17F7E7A2686A}"/>
              </a:ext>
            </a:extLst>
          </p:cNvPr>
          <p:cNvSpPr>
            <a:spLocks noGrp="1"/>
          </p:cNvSpPr>
          <p:nvPr>
            <p:ph sz="quarter" idx="10"/>
          </p:nvPr>
        </p:nvSpPr>
        <p:spPr>
          <a:xfrm>
            <a:off x="838200" y="1696720"/>
            <a:ext cx="10524344" cy="4480243"/>
          </a:xfrm>
        </p:spPr>
        <p:txBody>
          <a:bodyPr>
            <a:normAutofit/>
          </a:bodyPr>
          <a:lstStyle/>
          <a:p>
            <a:pPr>
              <a:spcBef>
                <a:spcPts val="1600"/>
              </a:spcBef>
              <a:buClr>
                <a:srgbClr val="000000"/>
              </a:buClr>
              <a:buSzPts val="2000"/>
              <a:buFont typeface="Arial"/>
              <a:buChar char="●"/>
            </a:pPr>
            <a:r>
              <a:rPr lang="en-CA" dirty="0">
                <a:solidFill>
                  <a:srgbClr val="000000"/>
                </a:solidFill>
                <a:latin typeface="Arial"/>
                <a:ea typeface="Arial"/>
                <a:cs typeface="Arial"/>
                <a:sym typeface="Arial"/>
              </a:rPr>
              <a:t>Ministry of Education and various professions are requiring programs to add Trauma-Informed Practice as learning outcomes. </a:t>
            </a:r>
            <a:endParaRPr lang="en-CA" sz="2400" dirty="0">
              <a:solidFill>
                <a:srgbClr val="000000"/>
              </a:solidFill>
              <a:latin typeface="Arial"/>
              <a:ea typeface="Arial"/>
              <a:cs typeface="Arial"/>
              <a:sym typeface="Arial"/>
            </a:endParaRPr>
          </a:p>
          <a:p>
            <a:pPr>
              <a:spcBef>
                <a:spcPts val="1600"/>
              </a:spcBef>
              <a:buClr>
                <a:srgbClr val="000000"/>
              </a:buClr>
              <a:buSzPts val="2000"/>
              <a:buFont typeface="Arial"/>
              <a:buChar char="●"/>
            </a:pPr>
            <a:r>
              <a:rPr lang="en-CA" sz="2400" dirty="0">
                <a:solidFill>
                  <a:srgbClr val="000000"/>
                </a:solidFill>
                <a:latin typeface="Arial"/>
                <a:ea typeface="Arial"/>
                <a:cs typeface="Arial"/>
                <a:sym typeface="Arial"/>
              </a:rPr>
              <a:t>Decreases new trauma experiences, re-traumatization and vicarious trauma.  Destigmatizes trauma; values lived experiences.</a:t>
            </a:r>
          </a:p>
          <a:p>
            <a:pPr>
              <a:buClr>
                <a:srgbClr val="000000"/>
              </a:buClr>
              <a:buSzPts val="2000"/>
              <a:buFont typeface="Arial"/>
              <a:buChar char="●"/>
              <a:tabLst>
                <a:tab pos="182563" algn="l"/>
                <a:tab pos="263525" algn="l"/>
              </a:tabLst>
            </a:pPr>
            <a:r>
              <a:rPr lang="en-CA" sz="2400" dirty="0">
                <a:solidFill>
                  <a:srgbClr val="000000"/>
                </a:solidFill>
                <a:latin typeface="Arial"/>
                <a:ea typeface="Arial"/>
                <a:cs typeface="Arial"/>
                <a:sym typeface="Arial"/>
              </a:rPr>
              <a:t>Supports positive organizational and learning outcomes for students and employees (increased engagement, retention, enhances safety and wellness, healthier communities).</a:t>
            </a:r>
          </a:p>
          <a:p>
            <a:pPr>
              <a:buClr>
                <a:srgbClr val="000000"/>
              </a:buClr>
              <a:buSzPts val="2000"/>
              <a:buFont typeface="Arial"/>
              <a:buChar char="●"/>
            </a:pPr>
            <a:r>
              <a:rPr lang="en-CA" sz="2400" dirty="0">
                <a:solidFill>
                  <a:srgbClr val="000000"/>
                </a:solidFill>
                <a:latin typeface="Arial"/>
                <a:ea typeface="Arial"/>
                <a:cs typeface="Arial"/>
                <a:sym typeface="Arial"/>
              </a:rPr>
              <a:t>Supports principles and practices of Equity, Diversity, and Inclusion, Anti-Racism, Anti-Oppression, Intersectionality, and Universal Design of Learning. Supports systemic change.</a:t>
            </a:r>
          </a:p>
          <a:p>
            <a:endParaRPr lang="en-CA" dirty="0"/>
          </a:p>
        </p:txBody>
      </p:sp>
    </p:spTree>
    <p:extLst>
      <p:ext uri="{BB962C8B-B14F-4D97-AF65-F5344CB8AC3E}">
        <p14:creationId xmlns:p14="http://schemas.microsoft.com/office/powerpoint/2010/main" val="358615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3D65-21ED-5426-F6B0-D870199C82D0}"/>
              </a:ext>
            </a:extLst>
          </p:cNvPr>
          <p:cNvSpPr>
            <a:spLocks noGrp="1"/>
          </p:cNvSpPr>
          <p:nvPr>
            <p:ph type="title"/>
          </p:nvPr>
        </p:nvSpPr>
        <p:spPr>
          <a:xfrm>
            <a:off x="6390642" y="3571240"/>
            <a:ext cx="5257800" cy="2570163"/>
          </a:xfrm>
        </p:spPr>
        <p:txBody>
          <a:bodyPr/>
          <a:lstStyle/>
          <a:p>
            <a:pPr algn="ctr">
              <a:lnSpc>
                <a:spcPct val="115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It is important to acknowledge that Trauma Informed Education is not a one size fits all model.</a:t>
            </a:r>
            <a:br>
              <a:rPr lang="en-US" sz="2000" dirty="0">
                <a:effectLst/>
                <a:latin typeface="Arial" panose="020B0604020202020204" pitchFamily="34" charset="0"/>
                <a:ea typeface="Calibri" panose="020F0502020204030204" pitchFamily="34" charset="0"/>
                <a:cs typeface="Arial" panose="020B0604020202020204" pitchFamily="34" charset="0"/>
              </a:rPr>
            </a:br>
            <a:r>
              <a:rPr lang="en-US" sz="2000" dirty="0">
                <a:effectLst/>
                <a:latin typeface="Arial" panose="020B0604020202020204" pitchFamily="34" charset="0"/>
                <a:ea typeface="Calibri" panose="020F0502020204030204" pitchFamily="34" charset="0"/>
                <a:cs typeface="Arial" panose="020B0604020202020204" pitchFamily="34" charset="0"/>
              </a:rPr>
              <a:t> </a:t>
            </a:r>
            <a:br>
              <a:rPr lang="en-US" sz="2000" dirty="0">
                <a:effectLst/>
                <a:latin typeface="Arial" panose="020B0604020202020204" pitchFamily="34" charset="0"/>
                <a:ea typeface="Calibri" panose="020F0502020204030204" pitchFamily="34" charset="0"/>
                <a:cs typeface="Arial" panose="020B0604020202020204" pitchFamily="34" charset="0"/>
              </a:rPr>
            </a:br>
            <a:r>
              <a:rPr lang="en-US" sz="2000" dirty="0">
                <a:effectLst/>
                <a:latin typeface="Arial" panose="020B0604020202020204" pitchFamily="34" charset="0"/>
                <a:ea typeface="Calibri" panose="020F0502020204030204" pitchFamily="34" charset="0"/>
                <a:cs typeface="Arial" panose="020B0604020202020204" pitchFamily="34" charset="0"/>
              </a:rPr>
              <a:t>Every organization must find what works for them based on their organizational structure, diverse departmental identities, as well as their unique strengths and areas of enhancement.</a:t>
            </a:r>
            <a:br>
              <a:rPr lang="en-CA" sz="2800" dirty="0">
                <a:effectLst/>
                <a:latin typeface="Arial" panose="020B0604020202020204" pitchFamily="34" charset="0"/>
                <a:ea typeface="Calibri" panose="020F0502020204030204" pitchFamily="34" charset="0"/>
                <a:cs typeface="Arial" panose="020B0604020202020204" pitchFamily="34" charset="0"/>
              </a:rPr>
            </a:br>
            <a:br>
              <a:rPr lang="en-CA" sz="2800" dirty="0">
                <a:solidFill>
                  <a:srgbClr val="7030A0"/>
                </a:solidFill>
                <a:effectLst/>
                <a:latin typeface="Arial" panose="020B0604020202020204" pitchFamily="34" charset="0"/>
                <a:ea typeface="Calibri" panose="020F0502020204030204" pitchFamily="34" charset="0"/>
                <a:cs typeface="Arial" panose="020B0604020202020204" pitchFamily="34" charset="0"/>
              </a:rPr>
            </a:br>
            <a:br>
              <a:rPr lang="en-CA" sz="18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pic>
        <p:nvPicPr>
          <p:cNvPr id="6" name="Picture 5">
            <a:extLst>
              <a:ext uri="{FF2B5EF4-FFF2-40B4-BE49-F238E27FC236}">
                <a16:creationId xmlns:a16="http://schemas.microsoft.com/office/drawing/2014/main" id="{6A3F5B94-795D-915F-0495-2D8478E25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47042" y="457200"/>
            <a:ext cx="5943600" cy="5943600"/>
          </a:xfrm>
          <a:prstGeom prst="rect">
            <a:avLst/>
          </a:prstGeom>
          <a:noFill/>
          <a:ln>
            <a:noFill/>
          </a:ln>
        </p:spPr>
      </p:pic>
    </p:spTree>
    <p:extLst>
      <p:ext uri="{BB962C8B-B14F-4D97-AF65-F5344CB8AC3E}">
        <p14:creationId xmlns:p14="http://schemas.microsoft.com/office/powerpoint/2010/main" val="98686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140BE-6CB7-6BCA-3B51-336142B91F55}"/>
              </a:ext>
            </a:extLst>
          </p:cNvPr>
          <p:cNvSpPr txBox="1"/>
          <p:nvPr/>
        </p:nvSpPr>
        <p:spPr>
          <a:xfrm>
            <a:off x="571187" y="2971776"/>
            <a:ext cx="3340413" cy="583800"/>
          </a:xfrm>
          <a:prstGeom prst="rect">
            <a:avLst/>
          </a:prstGeom>
        </p:spPr>
        <p:txBody>
          <a:bodyPr vert="horz" lIns="91440" tIns="45720" rIns="91440" bIns="45720" rtlCol="0" anchor="b">
            <a:noAutofit/>
          </a:bodyPr>
          <a:lstStyle/>
          <a:p>
            <a:pPr marL="0" lvl="0" indent="0" algn="ctr">
              <a:lnSpc>
                <a:spcPct val="90000"/>
              </a:lnSpc>
              <a:spcBef>
                <a:spcPct val="0"/>
              </a:spcBef>
              <a:spcAft>
                <a:spcPts val="600"/>
              </a:spcAft>
            </a:pPr>
            <a:r>
              <a:rPr lang="en-US" sz="2000" b="1" i="0" kern="1200" spc="150" baseline="0" dirty="0">
                <a:solidFill>
                  <a:schemeClr val="accent1"/>
                </a:solidFill>
                <a:latin typeface="Arial" panose="020B0604020202020204" pitchFamily="34" charset="0"/>
                <a:ea typeface="Meiryo UI" panose="020B0604030504040204" pitchFamily="34" charset="-128"/>
                <a:cs typeface="Arial" panose="020B0604020202020204" pitchFamily="34" charset="0"/>
              </a:rPr>
              <a:t>“Trauma-Informed Practice is a way of reaching people with what they need, as opposed to what it is that we think that they need”</a:t>
            </a:r>
          </a:p>
          <a:p>
            <a:pPr marL="0" lvl="0" indent="0" algn="ctr">
              <a:lnSpc>
                <a:spcPct val="90000"/>
              </a:lnSpc>
              <a:spcBef>
                <a:spcPct val="0"/>
              </a:spcBef>
              <a:spcAft>
                <a:spcPts val="600"/>
              </a:spcAft>
            </a:pPr>
            <a:r>
              <a:rPr lang="en-US" sz="2000" b="1" i="0" kern="1200" spc="150" baseline="0" dirty="0">
                <a:solidFill>
                  <a:schemeClr val="accent1"/>
                </a:solidFill>
                <a:latin typeface="Arial" panose="020B0604020202020204" pitchFamily="34" charset="0"/>
                <a:ea typeface="Meiryo UI" panose="020B0604030504040204" pitchFamily="34" charset="-128"/>
                <a:cs typeface="Arial" panose="020B0604020202020204" pitchFamily="34" charset="0"/>
              </a:rPr>
              <a:t>(Community Agency, 2021).</a:t>
            </a:r>
          </a:p>
        </p:txBody>
      </p:sp>
      <p:pic>
        <p:nvPicPr>
          <p:cNvPr id="2" name="Picture 1" descr="Trauma- Informed Education Micro Level- Employee Practices&#10;1. Fostering Authentic, Courageous, &amp; Safer Spaces&#10;2. Supporting Choice &amp; Autonomy&#10;3.Creative &amp; Supportive Curriculum Design&#10;4.Commitment to Reflective Practice &amp; Growth&#10;5.Cultivating Individual &amp; Collective Wellness&#10;">
            <a:extLst>
              <a:ext uri="{FF2B5EF4-FFF2-40B4-BE49-F238E27FC236}">
                <a16:creationId xmlns:a16="http://schemas.microsoft.com/office/drawing/2014/main" id="{696146B6-13DA-6AB9-7B81-6C01D7C35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10851" y="973137"/>
            <a:ext cx="6548966" cy="4911725"/>
          </a:xfrm>
          <a:prstGeom prst="rect">
            <a:avLst/>
          </a:prstGeom>
          <a:noFill/>
          <a:ln>
            <a:noFill/>
          </a:ln>
        </p:spPr>
      </p:pic>
    </p:spTree>
    <p:extLst>
      <p:ext uri="{BB962C8B-B14F-4D97-AF65-F5344CB8AC3E}">
        <p14:creationId xmlns:p14="http://schemas.microsoft.com/office/powerpoint/2010/main" val="426311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C01289-6A7C-4DD7-A367-3590C3268A2A}"/>
              </a:ext>
            </a:extLst>
          </p:cNvPr>
          <p:cNvSpPr txBox="1"/>
          <p:nvPr/>
        </p:nvSpPr>
        <p:spPr>
          <a:xfrm>
            <a:off x="7208944" y="868737"/>
            <a:ext cx="4295775" cy="4736681"/>
          </a:xfrm>
          <a:prstGeom prst="rect">
            <a:avLst/>
          </a:prstGeom>
          <a:noFill/>
        </p:spPr>
        <p:txBody>
          <a:bodyPr wrap="square">
            <a:spAutoFit/>
          </a:bodyPr>
          <a:lstStyle/>
          <a:p>
            <a:pPr algn="ctr">
              <a:lnSpc>
                <a:spcPct val="115000"/>
              </a:lnSpc>
              <a:spcAft>
                <a:spcPts val="800"/>
              </a:spcAft>
            </a:pPr>
            <a:r>
              <a:rPr lang="en-US"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As educators, we are often trained to ‘manage student behaviors’ and ‘manage the classroom’. In this context, behaviors are often viewed in labelling, stigmatizing, and deficit-based ways. It also implies the onus is on educators to control and manage people’s diverse ways of being and responding in learning environments. </a:t>
            </a:r>
          </a:p>
          <a:p>
            <a:pPr algn="ctr">
              <a:lnSpc>
                <a:spcPct val="115000"/>
              </a:lnSpc>
              <a:spcAft>
                <a:spcPts val="800"/>
              </a:spcAft>
            </a:pPr>
            <a:r>
              <a:rPr lang="en-US"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Often the behaviors we are seeing are trauma responses.  </a:t>
            </a:r>
          </a:p>
          <a:p>
            <a:pPr algn="ctr">
              <a:lnSpc>
                <a:spcPct val="115000"/>
              </a:lnSpc>
              <a:spcAft>
                <a:spcPts val="800"/>
              </a:spcAft>
            </a:pPr>
            <a:r>
              <a:rPr lang="en-US"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These negative views serve to disempower learners and impact our ability to connect with them.  </a:t>
            </a:r>
            <a:endParaRPr lang="en-CA"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Content Placeholder 1" descr="Stigmatizing &amp; Pathologizing Language&#10;How can we shift our views &amp; reframe our language in a more Trauma-Informed way?&#10;Demanding; Difficult; Disrespectful&#10;Manipulative; Disruptive; Out of Control &#10;Students at Risk; Traumatized Learner&#10;Passive Aggressive; Resistant&#10;Attention Seeker&#10;Disengaged; Distracted; Lazy">
            <a:extLst>
              <a:ext uri="{FF2B5EF4-FFF2-40B4-BE49-F238E27FC236}">
                <a16:creationId xmlns:a16="http://schemas.microsoft.com/office/drawing/2014/main" id="{97576E0A-CC34-0BDB-2D17-491C708A54BC}"/>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838200" y="1562497"/>
            <a:ext cx="5934075" cy="4450556"/>
          </a:xfrm>
          <a:prstGeom prst="rect">
            <a:avLst/>
          </a:prstGeom>
          <a:noFill/>
          <a:ln>
            <a:noFill/>
          </a:ln>
        </p:spPr>
      </p:pic>
    </p:spTree>
    <p:extLst>
      <p:ext uri="{BB962C8B-B14F-4D97-AF65-F5344CB8AC3E}">
        <p14:creationId xmlns:p14="http://schemas.microsoft.com/office/powerpoint/2010/main" val="10878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693E0-DF34-C64D-51E4-69F760D033DA}"/>
              </a:ext>
            </a:extLst>
          </p:cNvPr>
          <p:cNvSpPr>
            <a:spLocks noGrp="1"/>
          </p:cNvSpPr>
          <p:nvPr>
            <p:ph sz="quarter" idx="10"/>
          </p:nvPr>
        </p:nvSpPr>
        <p:spPr/>
        <p:txBody>
          <a:bodyPr/>
          <a:lstStyle/>
          <a:p>
            <a:pPr marL="0" indent="0" algn="ctr">
              <a:buNone/>
            </a:pPr>
            <a:endPar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CA" sz="3600" b="1"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 your experience, how does trauma manifest itself in the classroom?</a:t>
            </a:r>
          </a:p>
          <a:p>
            <a:pPr marL="0" indent="0">
              <a:buNone/>
            </a:pPr>
            <a:endParaRPr lang="en-CA" dirty="0"/>
          </a:p>
        </p:txBody>
      </p:sp>
    </p:spTree>
    <p:extLst>
      <p:ext uri="{BB962C8B-B14F-4D97-AF65-F5344CB8AC3E}">
        <p14:creationId xmlns:p14="http://schemas.microsoft.com/office/powerpoint/2010/main" val="96581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trategies to Consider When Deficit Based Assumptions Are Being Made&#10;Pause &amp; Notice: When assumptions, bias or judgements come up in your interactions. &#10;Recognize &amp; Empathize: Something may be happening in their life. &#10;Remember: Trauma responses are coping &amp; survival strategies.  They are neither good or bad.&#10;Explore &amp; Unpack: What is their need (sleep, food, control, connection, support, empathy)?&#10;Connect: Believe. Support. Connect. Bridge a referral.">
            <a:extLst>
              <a:ext uri="{FF2B5EF4-FFF2-40B4-BE49-F238E27FC236}">
                <a16:creationId xmlns:a16="http://schemas.microsoft.com/office/drawing/2014/main" id="{0E003119-67DA-8545-26E4-8F410EAF0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400" y="751840"/>
            <a:ext cx="5943600" cy="4457700"/>
          </a:xfrm>
          <a:prstGeom prst="rect">
            <a:avLst/>
          </a:prstGeom>
          <a:noFill/>
          <a:ln>
            <a:noFill/>
          </a:ln>
        </p:spPr>
      </p:pic>
      <p:sp>
        <p:nvSpPr>
          <p:cNvPr id="5" name="TextBox 4">
            <a:extLst>
              <a:ext uri="{FF2B5EF4-FFF2-40B4-BE49-F238E27FC236}">
                <a16:creationId xmlns:a16="http://schemas.microsoft.com/office/drawing/2014/main" id="{AF2B48F9-E888-12C3-AF55-043DE9DD4B30}"/>
              </a:ext>
            </a:extLst>
          </p:cNvPr>
          <p:cNvSpPr txBox="1"/>
          <p:nvPr/>
        </p:nvSpPr>
        <p:spPr>
          <a:xfrm>
            <a:off x="6614160" y="522481"/>
            <a:ext cx="5171440" cy="5683607"/>
          </a:xfrm>
          <a:prstGeom prst="rect">
            <a:avLst/>
          </a:prstGeom>
          <a:noFill/>
        </p:spPr>
        <p:txBody>
          <a:bodyPr wrap="square">
            <a:spAutoFit/>
          </a:bodyPr>
          <a:lstStyle/>
          <a:p>
            <a:pPr>
              <a:spcBef>
                <a:spcPts val="1600"/>
              </a:spcBef>
              <a:buClr>
                <a:srgbClr val="000000"/>
              </a:buClr>
              <a:buSzPts val="1900"/>
            </a:pPr>
            <a:r>
              <a:rPr lang="en-US" sz="2400" dirty="0">
                <a:solidFill>
                  <a:schemeClr val="tx2"/>
                </a:solidFill>
                <a:latin typeface="Arial"/>
                <a:ea typeface="Arial"/>
                <a:cs typeface="Arial"/>
                <a:sym typeface="Arial"/>
              </a:rPr>
              <a:t>Bring empathy, non-judgment, and understanding to learners’ and employees’ behaviors.</a:t>
            </a:r>
          </a:p>
          <a:p>
            <a:pPr>
              <a:spcBef>
                <a:spcPts val="1600"/>
              </a:spcBef>
              <a:buClr>
                <a:srgbClr val="000000"/>
              </a:buClr>
              <a:buSzPts val="1900"/>
            </a:pPr>
            <a:r>
              <a:rPr lang="en-US" sz="2400" dirty="0">
                <a:solidFill>
                  <a:schemeClr val="tx2"/>
                </a:solidFill>
                <a:latin typeface="Arial"/>
                <a:ea typeface="Arial"/>
                <a:cs typeface="Arial"/>
                <a:sym typeface="Arial"/>
              </a:rPr>
              <a:t>Disrupt deficit-based and pathologizing beliefs about learners and employees.  </a:t>
            </a:r>
          </a:p>
          <a:p>
            <a:pPr>
              <a:spcBef>
                <a:spcPts val="1600"/>
              </a:spcBef>
              <a:buClr>
                <a:srgbClr val="000000"/>
              </a:buClr>
              <a:buSzPts val="1900"/>
            </a:pPr>
            <a:r>
              <a:rPr lang="en-US" sz="2400" dirty="0">
                <a:solidFill>
                  <a:schemeClr val="tx2"/>
                </a:solidFill>
                <a:latin typeface="Arial"/>
                <a:ea typeface="Arial"/>
                <a:cs typeface="Arial"/>
                <a:sym typeface="Arial"/>
              </a:rPr>
              <a:t>Reframe behaviors- seeing strengths and survival (coping) strategies.</a:t>
            </a:r>
          </a:p>
          <a:p>
            <a:pPr>
              <a:spcBef>
                <a:spcPts val="1600"/>
              </a:spcBef>
              <a:buClr>
                <a:srgbClr val="000000"/>
              </a:buClr>
              <a:buSzPts val="1900"/>
            </a:pPr>
            <a:r>
              <a:rPr lang="en-US" sz="2400" dirty="0">
                <a:solidFill>
                  <a:schemeClr val="tx2"/>
                </a:solidFill>
                <a:latin typeface="Arial"/>
                <a:ea typeface="Arial"/>
                <a:cs typeface="Arial"/>
                <a:sym typeface="Arial"/>
              </a:rPr>
              <a:t>Assume people’s behavior has a purpose – it </a:t>
            </a:r>
            <a:r>
              <a:rPr lang="en-US" sz="24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might be a pattern or serving them well.</a:t>
            </a:r>
          </a:p>
          <a:p>
            <a:pPr>
              <a:spcBef>
                <a:spcPts val="1600"/>
              </a:spcBef>
              <a:buClr>
                <a:srgbClr val="000000"/>
              </a:buClr>
              <a:buSzPts val="1900"/>
            </a:pPr>
            <a:endParaRPr lang="en-US" sz="2200" dirty="0">
              <a:solidFill>
                <a:schemeClr val="tx2"/>
              </a:solidFill>
              <a:latin typeface="Arial"/>
              <a:ea typeface="Arial"/>
              <a:cs typeface="Arial"/>
              <a:sym typeface="Arial"/>
            </a:endParaRPr>
          </a:p>
        </p:txBody>
      </p:sp>
    </p:spTree>
    <p:extLst>
      <p:ext uri="{BB962C8B-B14F-4D97-AF65-F5344CB8AC3E}">
        <p14:creationId xmlns:p14="http://schemas.microsoft.com/office/powerpoint/2010/main" val="63691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D4B7-6B71-48E3-8AAC-E4AD3AAEE1A8}"/>
              </a:ext>
            </a:extLst>
          </p:cNvPr>
          <p:cNvSpPr>
            <a:spLocks noGrp="1"/>
          </p:cNvSpPr>
          <p:nvPr>
            <p:ph type="title"/>
          </p:nvPr>
        </p:nvSpPr>
        <p:spPr/>
        <p:txBody>
          <a:bodyPr/>
          <a:lstStyle/>
          <a:p>
            <a:pPr algn="ctr"/>
            <a:r>
              <a:rPr lang="en-CA" sz="4000" dirty="0">
                <a:latin typeface="Arial" panose="020B0604020202020204" pitchFamily="34" charset="0"/>
                <a:cs typeface="Arial" panose="020B0604020202020204" pitchFamily="34" charset="0"/>
              </a:rPr>
              <a:t>Land Acknowledgment</a:t>
            </a:r>
          </a:p>
        </p:txBody>
      </p:sp>
      <p:sp>
        <p:nvSpPr>
          <p:cNvPr id="3" name="Content Placeholder 2">
            <a:extLst>
              <a:ext uri="{FF2B5EF4-FFF2-40B4-BE49-F238E27FC236}">
                <a16:creationId xmlns:a16="http://schemas.microsoft.com/office/drawing/2014/main" id="{06D20421-3845-429F-A1CB-FB78A846D1B9}"/>
              </a:ext>
            </a:extLst>
          </p:cNvPr>
          <p:cNvSpPr>
            <a:spLocks noGrp="1"/>
          </p:cNvSpPr>
          <p:nvPr>
            <p:ph sz="quarter" idx="10"/>
          </p:nvPr>
        </p:nvSpPr>
        <p:spPr>
          <a:xfrm>
            <a:off x="721360" y="1265238"/>
            <a:ext cx="10820400" cy="4911725"/>
          </a:xfrm>
        </p:spPr>
        <p:txBody>
          <a:bodyPr>
            <a:normAutofit/>
          </a:bodyPr>
          <a:lstStyle/>
          <a:p>
            <a:pPr marL="0" indent="0">
              <a:lnSpc>
                <a:spcPct val="100000"/>
              </a:lnSpc>
              <a:buNone/>
            </a:pPr>
            <a:r>
              <a:rPr lang="en-US" dirty="0">
                <a:solidFill>
                  <a:schemeClr val="tx2"/>
                </a:solidFill>
                <a:latin typeface="Arial" panose="020B0604020202020204" pitchFamily="34" charset="0"/>
                <a:cs typeface="Arial" panose="020B0604020202020204" pitchFamily="34" charset="0"/>
              </a:rPr>
              <a:t>I would like to begin by acknowledging the land on which we gather has been and still is the traditional territory of several Indigenous nations, including the Anishinaabe, the Haudenosaunee Confederacy, the Wendat, the </a:t>
            </a:r>
            <a:r>
              <a:rPr lang="en-US" dirty="0" err="1">
                <a:solidFill>
                  <a:schemeClr val="tx2"/>
                </a:solidFill>
                <a:latin typeface="Arial" panose="020B0604020202020204" pitchFamily="34" charset="0"/>
                <a:cs typeface="Arial" panose="020B0604020202020204" pitchFamily="34" charset="0"/>
              </a:rPr>
              <a:t>Mississaugas</a:t>
            </a:r>
            <a:r>
              <a:rPr lang="en-US" dirty="0">
                <a:solidFill>
                  <a:schemeClr val="tx2"/>
                </a:solidFill>
                <a:latin typeface="Arial" panose="020B0604020202020204" pitchFamily="34" charset="0"/>
                <a:cs typeface="Arial" panose="020B0604020202020204" pitchFamily="34" charset="0"/>
              </a:rPr>
              <a:t> of the Credit First Nation, and the Métis.  Since time immemorial, numerous Indigenous nations and Indigenous peoples have lived and passed through this territory.</a:t>
            </a:r>
          </a:p>
          <a:p>
            <a:pPr marL="0" lvl="0" indent="0" algn="l" rtl="0">
              <a:lnSpc>
                <a:spcPct val="100000"/>
              </a:lnSpc>
              <a:spcBef>
                <a:spcPts val="1200"/>
              </a:spcBef>
              <a:spcAft>
                <a:spcPts val="0"/>
              </a:spcAft>
              <a:buNone/>
            </a:pPr>
            <a:r>
              <a:rPr lang="en-US" dirty="0">
                <a:solidFill>
                  <a:schemeClr val="tx2"/>
                </a:solidFill>
                <a:latin typeface="Arial" panose="020B0604020202020204" pitchFamily="34" charset="0"/>
                <a:cs typeface="Arial" panose="020B0604020202020204" pitchFamily="34" charset="0"/>
              </a:rPr>
              <a:t>As a settler, I am grateful to be living and working on this land.  I recognize it is my collective responsibility to </a:t>
            </a:r>
            <a:r>
              <a:rPr lang="en-US" dirty="0" err="1">
                <a:solidFill>
                  <a:schemeClr val="tx2"/>
                </a:solidFill>
                <a:latin typeface="Arial" panose="020B0604020202020204" pitchFamily="34" charset="0"/>
                <a:cs typeface="Arial" panose="020B0604020202020204" pitchFamily="34" charset="0"/>
              </a:rPr>
              <a:t>honour</a:t>
            </a:r>
            <a:r>
              <a:rPr lang="en-US" dirty="0">
                <a:solidFill>
                  <a:schemeClr val="tx2"/>
                </a:solidFill>
                <a:latin typeface="Arial" panose="020B0604020202020204" pitchFamily="34" charset="0"/>
                <a:cs typeface="Arial" panose="020B0604020202020204" pitchFamily="34" charset="0"/>
              </a:rPr>
              <a:t> and respect those who have gone before us, those who are here, and those who have yet to come. I recognize and pledge to advocate for change by helping to lift the voices of Indigenous people as they fight for the well-being of their communities and in our commitment to Truth and Reconciliation.</a:t>
            </a:r>
            <a:endParaRPr lang="en-CA" dirty="0"/>
          </a:p>
        </p:txBody>
      </p:sp>
    </p:spTree>
    <p:extLst>
      <p:ext uri="{BB962C8B-B14F-4D97-AF65-F5344CB8AC3E}">
        <p14:creationId xmlns:p14="http://schemas.microsoft.com/office/powerpoint/2010/main" val="23735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607F4-D967-A6C3-9F98-17F7E7A2686A}"/>
              </a:ext>
            </a:extLst>
          </p:cNvPr>
          <p:cNvSpPr>
            <a:spLocks noGrp="1"/>
          </p:cNvSpPr>
          <p:nvPr>
            <p:ph sz="quarter" idx="10"/>
          </p:nvPr>
        </p:nvSpPr>
        <p:spPr>
          <a:xfrm>
            <a:off x="838200" y="1198880"/>
            <a:ext cx="10524344" cy="4978083"/>
          </a:xfrm>
        </p:spPr>
        <p:txBody>
          <a:bodyPr>
            <a:normAutofit/>
          </a:bodyPr>
          <a:lstStyle/>
          <a:p>
            <a:r>
              <a:rPr lang="en-CA" dirty="0">
                <a:solidFill>
                  <a:schemeClr val="tx2"/>
                </a:solidFill>
                <a:latin typeface="Arial" panose="020B0604020202020204" pitchFamily="34" charset="0"/>
                <a:cs typeface="Arial" panose="020B0604020202020204" pitchFamily="34" charset="0"/>
              </a:rPr>
              <a:t>Learner’s may be activated (triggered) by content.</a:t>
            </a:r>
          </a:p>
          <a:p>
            <a:r>
              <a:rPr lang="en-CA" dirty="0">
                <a:solidFill>
                  <a:schemeClr val="tx2"/>
                </a:solidFill>
                <a:latin typeface="Arial" panose="020B0604020202020204" pitchFamily="34" charset="0"/>
                <a:cs typeface="Arial" panose="020B0604020202020204" pitchFamily="34" charset="0"/>
              </a:rPr>
              <a:t>They may miss class or not participate or not submit an assignment.</a:t>
            </a:r>
          </a:p>
          <a:p>
            <a:r>
              <a:rPr lang="en-CA" dirty="0">
                <a:solidFill>
                  <a:schemeClr val="tx2"/>
                </a:solidFill>
                <a:latin typeface="Arial" panose="020B0604020202020204" pitchFamily="34" charset="0"/>
                <a:cs typeface="Arial" panose="020B0604020202020204" pitchFamily="34" charset="0"/>
              </a:rPr>
              <a:t>They may not be in ‘learner mode’ if they feel unsafe.</a:t>
            </a:r>
          </a:p>
          <a:p>
            <a:r>
              <a:rPr lang="en-CA" b="1" dirty="0">
                <a:solidFill>
                  <a:schemeClr val="tx2"/>
                </a:solidFill>
                <a:latin typeface="Arial" panose="020B0604020202020204" pitchFamily="34" charset="0"/>
                <a:cs typeface="Arial" panose="020B0604020202020204" pitchFamily="34" charset="0"/>
              </a:rPr>
              <a:t>Recognize the survival responses to trauma (7 f’s - stress responses/survival responses): </a:t>
            </a:r>
            <a:r>
              <a:rPr lang="en-CA" dirty="0">
                <a:solidFill>
                  <a:schemeClr val="tx2"/>
                </a:solidFill>
                <a:latin typeface="Arial" panose="020B0604020202020204" pitchFamily="34" charset="0"/>
                <a:cs typeface="Arial" panose="020B0604020202020204" pitchFamily="34" charset="0"/>
              </a:rPr>
              <a:t>flock (take cues from environment); flight; fight; freeze (dissociation); flood (overwhelmed with emotion); fawn (people pleasing); flop (unresponsive/faint).</a:t>
            </a:r>
          </a:p>
          <a:p>
            <a:r>
              <a:rPr lang="en-CA" dirty="0">
                <a:solidFill>
                  <a:schemeClr val="tx2"/>
                </a:solidFill>
                <a:latin typeface="Arial" panose="020B0604020202020204" pitchFamily="34" charset="0"/>
                <a:cs typeface="Arial" panose="020B0604020202020204" pitchFamily="34" charset="0"/>
              </a:rPr>
              <a:t>They may not be in their ‘window of tolerance’. Hyper-aroused- outburst of emotions; easily startled; Hypo-aroused-numb, refuse to work with others.</a:t>
            </a:r>
          </a:p>
          <a:p>
            <a:endParaRPr lang="en-CA"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9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stering Authentic, Courageous &amp; Safer Spaces &#10;Awareness of individual &amp; systemic barriers. &#10;Build cultural safety.&#10;Strive for safer conversations.  Seek permission when asking questions.&#10;Commitment to Equity, Diversity, &amp; Inclusion Practices. Actively challenge oppression.&#10;Normalize triggers &amp; activating experiences.&#10;Model empathy, compassion &amp; understanding.&#10;Respect privacy &amp; confidentiality.&#10;Be welcoming &amp; inclusive. &#10;Promote support and wellness.&#10;Engage in self-reflective practice.&#10;Collaborate &amp; share power (power &quot;with&quot;). &#10;Build connections &amp; trust.&#10;Pay attention to proxemics &amp; kinesics.&#10;Be accountable &amp; flexible.&#10;Model authenticity &amp; vulnerability.">
            <a:extLst>
              <a:ext uri="{FF2B5EF4-FFF2-40B4-BE49-F238E27FC236}">
                <a16:creationId xmlns:a16="http://schemas.microsoft.com/office/drawing/2014/main" id="{F83B0F7F-AE80-E9A9-0F33-34BCD5198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6986" y="68262"/>
            <a:ext cx="5141928" cy="6721475"/>
          </a:xfrm>
          <a:prstGeom prst="rect">
            <a:avLst/>
          </a:prstGeom>
          <a:noFill/>
          <a:ln>
            <a:noFill/>
          </a:ln>
        </p:spPr>
      </p:pic>
      <p:sp>
        <p:nvSpPr>
          <p:cNvPr id="4" name="TextBox 3">
            <a:extLst>
              <a:ext uri="{FF2B5EF4-FFF2-40B4-BE49-F238E27FC236}">
                <a16:creationId xmlns:a16="http://schemas.microsoft.com/office/drawing/2014/main" id="{F071A75F-4011-C232-6FBF-D4898E68ECA2}"/>
              </a:ext>
            </a:extLst>
          </p:cNvPr>
          <p:cNvSpPr txBox="1"/>
          <p:nvPr/>
        </p:nvSpPr>
        <p:spPr>
          <a:xfrm>
            <a:off x="5476240" y="373964"/>
            <a:ext cx="6715760" cy="5122108"/>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tx2"/>
                </a:solidFill>
                <a:effectLst/>
                <a:latin typeface="Arial" panose="020B0604020202020204" pitchFamily="34" charset="0"/>
                <a:ea typeface="Calibri" panose="020F0502020204030204" pitchFamily="34" charset="0"/>
                <a:cs typeface="Arial" panose="020B0604020202020204" pitchFamily="34" charset="0"/>
              </a:rPr>
              <a:t>Co-create a power “with” model.</a:t>
            </a:r>
          </a:p>
          <a:p>
            <a:pPr marL="285750" indent="-285750">
              <a:buFont typeface="Arial" panose="020B0604020202020204" pitchFamily="34" charset="0"/>
              <a:buChar char="•"/>
            </a:pP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2"/>
                </a:solidFill>
                <a:effectLst/>
                <a:latin typeface="Arial" panose="020B0604020202020204" pitchFamily="34" charset="0"/>
                <a:ea typeface="Calibri" panose="020F0502020204030204" pitchFamily="34" charset="0"/>
                <a:cs typeface="Arial" panose="020B0604020202020204" pitchFamily="34" charset="0"/>
              </a:rPr>
              <a:t>Model inclusive practices (such as gender pronouns; people-first language).</a:t>
            </a:r>
          </a:p>
          <a:p>
            <a:pPr marL="285750" indent="-285750">
              <a:buFont typeface="Arial" panose="020B0604020202020204" pitchFamily="34" charset="0"/>
              <a:buChar char="•"/>
            </a:pP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lnSpc>
                <a:spcPct val="107000"/>
              </a:lnSpc>
              <a:buFont typeface="Arial" panose="020B0604020202020204" pitchFamily="34" charset="0"/>
              <a:buChar char="•"/>
              <a:tabLst>
                <a:tab pos="630555" algn="l"/>
              </a:tabLst>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Explore ways for the physical space to be safer (circles).</a:t>
            </a:r>
          </a:p>
          <a:p>
            <a:pPr marL="285750" lvl="0" indent="-285750">
              <a:lnSpc>
                <a:spcPct val="107000"/>
              </a:lnSpc>
              <a:buFont typeface="Arial" panose="020B0604020202020204" pitchFamily="34" charset="0"/>
              <a:buChar char="•"/>
              <a:tabLst>
                <a:tab pos="630555" algn="l"/>
              </a:tabLst>
            </a:pPr>
            <a:endParaRPr lang="en-US" sz="20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CA"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Be mindful of communication that is minimizing, dismissive, threatening, ridiculing, impatient, disappointing, or power differences (</a:t>
            </a:r>
            <a:r>
              <a:rPr lang="en-CA" sz="2000" dirty="0" err="1">
                <a:solidFill>
                  <a:schemeClr val="tx2"/>
                </a:solidFill>
                <a:effectLst/>
                <a:latin typeface="Arial" panose="020B0604020202020204" pitchFamily="34" charset="0"/>
                <a:ea typeface="Arial" panose="020B0604020202020204" pitchFamily="34" charset="0"/>
                <a:cs typeface="Arial" panose="020B0604020202020204" pitchFamily="34" charset="0"/>
              </a:rPr>
              <a:t>Carello</a:t>
            </a:r>
            <a:r>
              <a:rPr lang="en-CA"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 &amp; Butler, 2015). </a:t>
            </a:r>
          </a:p>
          <a:p>
            <a:pPr marL="285750" indent="-285750">
              <a:buFont typeface="Arial" panose="020B0604020202020204" pitchFamily="34" charset="0"/>
              <a:buChar char="•"/>
            </a:pPr>
            <a:endParaRPr lang="en-CA" sz="20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buFont typeface="Arial" panose="020B0604020202020204" pitchFamily="34" charset="0"/>
              <a:buChar char="•"/>
              <a:tabLst>
                <a:tab pos="810260" algn="l"/>
              </a:tabLst>
            </a:pPr>
            <a:r>
              <a:rPr lang="en-US" sz="2000" dirty="0">
                <a:solidFill>
                  <a:schemeClr val="tx2"/>
                </a:solidFill>
                <a:effectLst/>
                <a:latin typeface="Arial" panose="020B0604020202020204" pitchFamily="34" charset="0"/>
                <a:ea typeface="Calibri" panose="020F0502020204030204" pitchFamily="34" charset="0"/>
                <a:cs typeface="Arial" panose="020B0604020202020204" pitchFamily="34" charset="0"/>
              </a:rPr>
              <a:t>Address conflict, harm, microaggressions, and oppression. Safety is built upon a space that is committed to social justice and change.</a:t>
            </a:r>
          </a:p>
        </p:txBody>
      </p:sp>
    </p:spTree>
    <p:extLst>
      <p:ext uri="{BB962C8B-B14F-4D97-AF65-F5344CB8AC3E}">
        <p14:creationId xmlns:p14="http://schemas.microsoft.com/office/powerpoint/2010/main" val="17815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693E0-DF34-C64D-51E4-69F760D033DA}"/>
              </a:ext>
            </a:extLst>
          </p:cNvPr>
          <p:cNvSpPr>
            <a:spLocks noGrp="1"/>
          </p:cNvSpPr>
          <p:nvPr>
            <p:ph sz="quarter" idx="10"/>
          </p:nvPr>
        </p:nvSpPr>
        <p:spPr/>
        <p:txBody>
          <a:bodyPr/>
          <a:lstStyle/>
          <a:p>
            <a:pPr marL="0" indent="0" algn="ctr">
              <a:buNone/>
            </a:pPr>
            <a:endPar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CA" sz="3600" b="1"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How do you address trauma in your curriculum?</a:t>
            </a:r>
          </a:p>
          <a:p>
            <a:pPr marL="0" indent="0">
              <a:buNone/>
            </a:pPr>
            <a:endParaRPr lang="en-CA" dirty="0"/>
          </a:p>
        </p:txBody>
      </p:sp>
    </p:spTree>
    <p:extLst>
      <p:ext uri="{BB962C8B-B14F-4D97-AF65-F5344CB8AC3E}">
        <p14:creationId xmlns:p14="http://schemas.microsoft.com/office/powerpoint/2010/main" val="2425280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C3AB-4756-445E-ABE7-F69E7A5D8AB1}"/>
              </a:ext>
            </a:extLst>
          </p:cNvPr>
          <p:cNvSpPr>
            <a:spLocks noGrp="1"/>
          </p:cNvSpPr>
          <p:nvPr>
            <p:ph type="title"/>
          </p:nvPr>
        </p:nvSpPr>
        <p:spPr>
          <a:xfrm>
            <a:off x="528320" y="681037"/>
            <a:ext cx="11125200" cy="583800"/>
          </a:xfrm>
        </p:spPr>
        <p:txBody>
          <a:bodyPr/>
          <a:lstStyle/>
          <a:p>
            <a:pPr algn="ctr"/>
            <a:r>
              <a:rPr lang="en-CA" sz="3200" dirty="0">
                <a:latin typeface="Arial" panose="020B0604020202020204" pitchFamily="34" charset="0"/>
                <a:cs typeface="Arial" panose="020B0604020202020204" pitchFamily="34" charset="0"/>
              </a:rPr>
              <a:t>How Do You Address Trauma in your Curriculum?</a:t>
            </a:r>
          </a:p>
        </p:txBody>
      </p:sp>
      <p:sp>
        <p:nvSpPr>
          <p:cNvPr id="3" name="Content Placeholder 2">
            <a:extLst>
              <a:ext uri="{FF2B5EF4-FFF2-40B4-BE49-F238E27FC236}">
                <a16:creationId xmlns:a16="http://schemas.microsoft.com/office/drawing/2014/main" id="{94A303E4-D140-462B-B5E4-1E012DBD03DF}"/>
              </a:ext>
            </a:extLst>
          </p:cNvPr>
          <p:cNvSpPr>
            <a:spLocks noGrp="1"/>
          </p:cNvSpPr>
          <p:nvPr>
            <p:ph sz="quarter" idx="10"/>
          </p:nvPr>
        </p:nvSpPr>
        <p:spPr>
          <a:xfrm>
            <a:off x="838200" y="1544320"/>
            <a:ext cx="10524344" cy="4632643"/>
          </a:xfrm>
        </p:spPr>
        <p:txBody>
          <a:bodyPr>
            <a:noAutofit/>
          </a:bodyPr>
          <a:lstStyle/>
          <a:p>
            <a:pPr>
              <a:buClr>
                <a:srgbClr val="000000"/>
              </a:buClr>
              <a:buSzPts val="1900"/>
              <a:tabLst>
                <a:tab pos="233363" algn="l"/>
                <a:tab pos="396875" algn="l"/>
              </a:tabLst>
            </a:pPr>
            <a:r>
              <a:rPr lang="en-US" sz="2400" dirty="0">
                <a:solidFill>
                  <a:schemeClr val="tx2"/>
                </a:solidFill>
                <a:latin typeface="Arial"/>
                <a:ea typeface="Arial"/>
                <a:cs typeface="Arial"/>
                <a:sym typeface="Arial"/>
              </a:rPr>
              <a:t>Re-evaluate your current practices and how your practices may inadvertently cause harm, trauma, re-traumatization, and vicarious trauma (i.e. curriculum violence, shock value stories, rigid policies, documentation, being trauma ‘indifferent’).</a:t>
            </a:r>
          </a:p>
          <a:p>
            <a:pPr marL="0" indent="0">
              <a:buClr>
                <a:srgbClr val="000000"/>
              </a:buClr>
              <a:buSzPts val="1900"/>
              <a:buNone/>
              <a:tabLst>
                <a:tab pos="233363" algn="l"/>
                <a:tab pos="396875" algn="l"/>
              </a:tabLst>
            </a:pPr>
            <a:endParaRPr lang="en-US" sz="2400" dirty="0">
              <a:solidFill>
                <a:schemeClr val="tx2"/>
              </a:solidFill>
              <a:latin typeface="Arial"/>
              <a:ea typeface="Arial"/>
              <a:cs typeface="Arial"/>
              <a:sym typeface="Arial"/>
            </a:endParaRPr>
          </a:p>
          <a:p>
            <a:pPr>
              <a:buClr>
                <a:srgbClr val="000000"/>
              </a:buClr>
              <a:buSzPts val="1900"/>
            </a:pPr>
            <a:r>
              <a:rPr lang="en-US" sz="2400" dirty="0">
                <a:solidFill>
                  <a:schemeClr val="tx2"/>
                </a:solidFill>
                <a:latin typeface="Arial"/>
                <a:ea typeface="Arial"/>
                <a:cs typeface="Arial"/>
                <a:sym typeface="Arial"/>
              </a:rPr>
              <a:t>Reflect on how you ‘hold’ space, cultivate and contribute to space (social location, practice cultural humility, commit to Anti-Racism and Anti-Oppression, power ‘with’ models).</a:t>
            </a:r>
          </a:p>
          <a:p>
            <a:pPr marL="0" indent="0">
              <a:buClr>
                <a:srgbClr val="000000"/>
              </a:buClr>
              <a:buSzPts val="1900"/>
              <a:buNone/>
            </a:pPr>
            <a:endParaRPr lang="en-US" sz="2400" dirty="0">
              <a:solidFill>
                <a:schemeClr val="tx2"/>
              </a:solidFill>
              <a:latin typeface="Arial"/>
              <a:ea typeface="Arial"/>
              <a:cs typeface="Arial"/>
              <a:sym typeface="Arial"/>
            </a:endParaRPr>
          </a:p>
          <a:p>
            <a:pPr>
              <a:buClr>
                <a:srgbClr val="000000"/>
              </a:buClr>
              <a:buSzPts val="1900"/>
            </a:pPr>
            <a:r>
              <a:rPr lang="en-US" dirty="0">
                <a:solidFill>
                  <a:schemeClr val="tx2"/>
                </a:solidFill>
                <a:latin typeface="Arial"/>
                <a:ea typeface="Arial"/>
                <a:cs typeface="Arial"/>
                <a:sym typeface="Arial"/>
              </a:rPr>
              <a:t>Provide sensitive content warnings (not trigger warnings) and give notice.</a:t>
            </a:r>
            <a:endParaRPr lang="en-US" sz="2400" dirty="0">
              <a:solidFill>
                <a:schemeClr val="tx2"/>
              </a:solidFill>
              <a:latin typeface="Arial"/>
              <a:ea typeface="Arial"/>
              <a:cs typeface="Arial"/>
              <a:sym typeface="Arial"/>
            </a:endParaRPr>
          </a:p>
          <a:p>
            <a:pPr marL="0" indent="0">
              <a:buClr>
                <a:srgbClr val="000000"/>
              </a:buClr>
              <a:buSzPts val="1900"/>
              <a:buNone/>
            </a:pPr>
            <a:endParaRPr lang="en-US" sz="2400" dirty="0">
              <a:solidFill>
                <a:schemeClr val="tx2"/>
              </a:solidFill>
              <a:latin typeface="Arial"/>
              <a:ea typeface="Arial"/>
              <a:cs typeface="Arial"/>
              <a:sym typeface="Arial"/>
            </a:endParaRPr>
          </a:p>
          <a:p>
            <a:pPr marL="0" indent="0">
              <a:buClr>
                <a:srgbClr val="000000"/>
              </a:buClr>
              <a:buSzPts val="1900"/>
              <a:buNone/>
            </a:pPr>
            <a:endParaRPr lang="en-US" sz="2400" dirty="0">
              <a:solidFill>
                <a:schemeClr val="tx2"/>
              </a:solidFill>
              <a:latin typeface="Arial"/>
              <a:ea typeface="Arial"/>
              <a:cs typeface="Arial"/>
              <a:sym typeface="Arial"/>
            </a:endParaRPr>
          </a:p>
        </p:txBody>
      </p:sp>
    </p:spTree>
    <p:extLst>
      <p:ext uri="{BB962C8B-B14F-4D97-AF65-F5344CB8AC3E}">
        <p14:creationId xmlns:p14="http://schemas.microsoft.com/office/powerpoint/2010/main" val="256035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969F7-2B26-4493-BA24-94C0B384FF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046" y="123190"/>
            <a:ext cx="10022274" cy="5637530"/>
          </a:xfrm>
          <a:prstGeom prst="rect">
            <a:avLst/>
          </a:prstGeom>
          <a:noFill/>
          <a:ln w="19050">
            <a:solidFill>
              <a:schemeClr val="tx1"/>
            </a:solidFill>
          </a:ln>
        </p:spPr>
      </p:pic>
      <p:sp>
        <p:nvSpPr>
          <p:cNvPr id="5" name="Text Box 76">
            <a:extLst>
              <a:ext uri="{FF2B5EF4-FFF2-40B4-BE49-F238E27FC236}">
                <a16:creationId xmlns:a16="http://schemas.microsoft.com/office/drawing/2014/main" id="{2D07AB68-6F2C-473D-B0E8-2D09FE17A14C}"/>
              </a:ext>
            </a:extLst>
          </p:cNvPr>
          <p:cNvSpPr txBox="1"/>
          <p:nvPr/>
        </p:nvSpPr>
        <p:spPr>
          <a:xfrm>
            <a:off x="675640" y="5972746"/>
            <a:ext cx="10840720" cy="762064"/>
          </a:xfrm>
          <a:prstGeom prst="rect">
            <a:avLst/>
          </a:prstGeom>
          <a:solidFill>
            <a:schemeClr val="lt1"/>
          </a:solidFill>
          <a:ln w="1905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CA" dirty="0">
                <a:solidFill>
                  <a:srgbClr val="000000"/>
                </a:solidFill>
                <a:effectLst/>
                <a:latin typeface="Arial" panose="020B0604020202020204" pitchFamily="34" charset="0"/>
                <a:ea typeface="Calibri" panose="020F0502020204030204" pitchFamily="34" charset="0"/>
                <a:cs typeface="Arial" panose="020B0604020202020204" pitchFamily="34" charset="0"/>
              </a:rPr>
              <a:t>“Students need to feel like they have choices, they have control over some of the things that they get to learn about and choose. Those things support academic outcomes” (Faculty, 2021).</a:t>
            </a:r>
            <a:endParaRPr lang="en-CA"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CA"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176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F550-618F-44DA-B0BF-7EEE2D008816}"/>
              </a:ext>
            </a:extLst>
          </p:cNvPr>
          <p:cNvSpPr>
            <a:spLocks noGrp="1"/>
          </p:cNvSpPr>
          <p:nvPr>
            <p:ph type="title"/>
          </p:nvPr>
        </p:nvSpPr>
        <p:spPr>
          <a:solidFill>
            <a:schemeClr val="bg1"/>
          </a:solidFill>
        </p:spPr>
        <p:txBody>
          <a:bodyPr/>
          <a:lstStyle/>
          <a:p>
            <a:pPr algn="ctr"/>
            <a:r>
              <a:rPr lang="en-CA" b="1" dirty="0">
                <a:latin typeface="Arial" panose="020B0604020202020204" pitchFamily="34" charset="0"/>
                <a:cs typeface="Arial" panose="020B0604020202020204" pitchFamily="34" charset="0"/>
              </a:rPr>
              <a:t>Sample Statements to add to your Course Syllabus</a:t>
            </a:r>
          </a:p>
        </p:txBody>
      </p:sp>
      <p:sp>
        <p:nvSpPr>
          <p:cNvPr id="4" name="Content Placeholder 3">
            <a:extLst>
              <a:ext uri="{FF2B5EF4-FFF2-40B4-BE49-F238E27FC236}">
                <a16:creationId xmlns:a16="http://schemas.microsoft.com/office/drawing/2014/main" id="{2D58E00E-F79B-D25D-238D-6B6D677B74C9}"/>
              </a:ext>
            </a:extLst>
          </p:cNvPr>
          <p:cNvSpPr txBox="1">
            <a:spLocks noGrp="1"/>
          </p:cNvSpPr>
          <p:nvPr>
            <p:ph idx="1"/>
          </p:nvPr>
        </p:nvSpPr>
        <p:spPr>
          <a:xfrm>
            <a:off x="609600" y="1905000"/>
            <a:ext cx="11186160" cy="3799182"/>
          </a:xfrm>
          <a:prstGeom prst="rect">
            <a:avLst/>
          </a:prstGeom>
          <a:noFill/>
        </p:spPr>
        <p:txBody>
          <a:bodyPr wrap="square">
            <a:spAutoFit/>
          </a:bodyPr>
          <a:lstStyle/>
          <a:p>
            <a:pPr marL="0" indent="0">
              <a:lnSpc>
                <a:spcPct val="125000"/>
              </a:lnSpc>
              <a:spcAft>
                <a:spcPts val="800"/>
              </a:spcAft>
              <a:buNone/>
            </a:pPr>
            <a:r>
              <a:rPr lang="en-US" sz="2000" b="1" spc="-15" dirty="0">
                <a:solidFill>
                  <a:schemeClr val="tx2"/>
                </a:solidFill>
                <a:effectLst/>
                <a:latin typeface="Arial" panose="020B0604020202020204" pitchFamily="34" charset="0"/>
                <a:ea typeface="Arial" panose="020B0604020202020204" pitchFamily="34" charset="0"/>
                <a:cs typeface="Arial" panose="020B0604020202020204" pitchFamily="34" charset="0"/>
              </a:rPr>
              <a:t>Sensitive Content Note: </a:t>
            </a:r>
            <a:r>
              <a:rPr lang="en-US" sz="2000" dirty="0">
                <a:solidFill>
                  <a:schemeClr val="tx2"/>
                </a:solidFill>
                <a:effectLst/>
                <a:latin typeface="Arial" panose="020B0604020202020204" pitchFamily="34" charset="0"/>
                <a:ea typeface="Calibri" panose="020F0502020204030204" pitchFamily="34" charset="0"/>
                <a:cs typeface="Arial" panose="020B0604020202020204" pitchFamily="34" charset="0"/>
              </a:rPr>
              <a:t>This course covers various sensitive topics, including trauma and oppression. There may be times when you or your colleagues feel uncomfortable and may experience a range of emotions, thoughts, and reactions. </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For some, the content may impact you more personally.  </a:t>
            </a:r>
          </a:p>
          <a:p>
            <a:pPr marL="0" indent="0">
              <a:lnSpc>
                <a:spcPct val="125000"/>
              </a:lnSpc>
              <a:spcAft>
                <a:spcPts val="800"/>
              </a:spcAft>
              <a:buNone/>
            </a:pPr>
            <a:r>
              <a:rPr lang="en-US" sz="20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Support and Wellness:  </a:t>
            </a:r>
            <a:r>
              <a:rPr lang="en-US" sz="2000" dirty="0">
                <a:solidFill>
                  <a:schemeClr val="tx2"/>
                </a:solidFill>
                <a:effectLst/>
                <a:latin typeface="Arial" panose="020B0604020202020204" pitchFamily="34" charset="0"/>
                <a:ea typeface="Calibri" panose="020F0502020204030204" pitchFamily="34" charset="0"/>
                <a:cs typeface="Arial" panose="020B0604020202020204" pitchFamily="34" charset="0"/>
              </a:rPr>
              <a:t>Your well-being is important to me. I encourage you to explore ways to support your well-being while learning, including wellness strategies and support systems. I can also support you with referrals to Student Services. </a:t>
            </a:r>
          </a:p>
          <a:p>
            <a:pPr marL="0" indent="0">
              <a:lnSpc>
                <a:spcPct val="125000"/>
              </a:lnSpc>
              <a:spcAft>
                <a:spcPts val="800"/>
              </a:spcAft>
              <a:buNone/>
            </a:pPr>
            <a:endPar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2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EAE7FD-C2EF-A504-6FDA-7D33180F33FE}"/>
              </a:ext>
            </a:extLst>
          </p:cNvPr>
          <p:cNvSpPr txBox="1"/>
          <p:nvPr/>
        </p:nvSpPr>
        <p:spPr>
          <a:xfrm>
            <a:off x="0" y="237885"/>
            <a:ext cx="5533464" cy="5953442"/>
          </a:xfrm>
          <a:prstGeom prst="rect">
            <a:avLst/>
          </a:prstGeom>
        </p:spPr>
        <p:txBody>
          <a:bodyPr vert="horz" lIns="91440" tIns="45720" rIns="91440" bIns="45720" rtlCol="0">
            <a:noAutofit/>
          </a:bodyPr>
          <a:lstStyle/>
          <a:p>
            <a:pPr marL="285750" indent="-285750">
              <a:lnSpc>
                <a:spcPct val="90000"/>
              </a:lnSpc>
              <a:spcAft>
                <a:spcPts val="600"/>
              </a:spcAft>
              <a:buClr>
                <a:schemeClr val="accent5"/>
              </a:buClr>
              <a:buSzPct val="90000"/>
              <a:buFont typeface="Arial" pitchFamily="34" charset="0"/>
              <a:buChar char="•"/>
            </a:pPr>
            <a:r>
              <a:rPr lang="en-US" sz="2200" dirty="0">
                <a:solidFill>
                  <a:schemeClr val="tx2"/>
                </a:solidFill>
                <a:effectLst/>
                <a:latin typeface="Arial" panose="020B0604020202020204" pitchFamily="34" charset="0"/>
                <a:cs typeface="Arial" panose="020B0604020202020204" pitchFamily="34" charset="0"/>
              </a:rPr>
              <a:t>Remind students that they have the power to make their own decisions to support their physical, mental, emotional, and spiritual well-being.  </a:t>
            </a:r>
          </a:p>
          <a:p>
            <a:pPr>
              <a:lnSpc>
                <a:spcPct val="90000"/>
              </a:lnSpc>
              <a:spcAft>
                <a:spcPts val="600"/>
              </a:spcAft>
              <a:buClr>
                <a:schemeClr val="accent5"/>
              </a:buClr>
              <a:buSzPct val="90000"/>
            </a:pPr>
            <a:endParaRPr lang="en-US" sz="2200" dirty="0">
              <a:solidFill>
                <a:schemeClr val="tx2"/>
              </a:solidFill>
              <a:effectLst/>
              <a:latin typeface="Arial" panose="020B0604020202020204" pitchFamily="34" charset="0"/>
              <a:cs typeface="Arial" panose="020B0604020202020204" pitchFamily="34" charset="0"/>
            </a:endParaRPr>
          </a:p>
          <a:p>
            <a:pPr marL="285750" indent="-285750">
              <a:lnSpc>
                <a:spcPct val="90000"/>
              </a:lnSpc>
              <a:spcAft>
                <a:spcPts val="600"/>
              </a:spcAft>
              <a:buClr>
                <a:schemeClr val="accent5"/>
              </a:buClr>
              <a:buSzPct val="90000"/>
              <a:buFont typeface="Arial" pitchFamily="34" charset="0"/>
              <a:buChar char="•"/>
            </a:pPr>
            <a:r>
              <a:rPr lang="en-US" sz="2200" dirty="0">
                <a:solidFill>
                  <a:schemeClr val="tx2"/>
                </a:solidFill>
                <a:latin typeface="Arial" panose="020B0604020202020204" pitchFamily="34" charset="0"/>
                <a:cs typeface="Arial" panose="020B0604020202020204" pitchFamily="34" charset="0"/>
              </a:rPr>
              <a:t>Support body sovereignty.</a:t>
            </a:r>
          </a:p>
          <a:p>
            <a:pPr>
              <a:lnSpc>
                <a:spcPct val="90000"/>
              </a:lnSpc>
              <a:spcAft>
                <a:spcPts val="600"/>
              </a:spcAft>
              <a:buClr>
                <a:schemeClr val="accent5"/>
              </a:buClr>
              <a:buSzPct val="90000"/>
            </a:pPr>
            <a:endParaRPr lang="en-US" sz="2200" dirty="0">
              <a:solidFill>
                <a:schemeClr val="tx2"/>
              </a:solidFill>
              <a:latin typeface="Arial" panose="020B0604020202020204" pitchFamily="34" charset="0"/>
              <a:cs typeface="Arial" panose="020B0604020202020204" pitchFamily="34" charset="0"/>
            </a:endParaRPr>
          </a:p>
          <a:p>
            <a:pPr marL="285750" indent="-285750">
              <a:lnSpc>
                <a:spcPct val="90000"/>
              </a:lnSpc>
              <a:spcAft>
                <a:spcPts val="600"/>
              </a:spcAft>
              <a:buClr>
                <a:schemeClr val="accent5"/>
              </a:buClr>
              <a:buSzPct val="90000"/>
              <a:buFont typeface="Arial" pitchFamily="34" charset="0"/>
              <a:buChar char="•"/>
            </a:pPr>
            <a:r>
              <a:rPr lang="en-US" sz="2200" dirty="0">
                <a:solidFill>
                  <a:schemeClr val="tx2"/>
                </a:solidFill>
                <a:effectLst/>
                <a:latin typeface="Arial" panose="020B0604020202020204" pitchFamily="34" charset="0"/>
                <a:cs typeface="Arial" panose="020B0604020202020204" pitchFamily="34" charset="0"/>
              </a:rPr>
              <a:t>Ensure students are not retelling their stories if they don’t want to.</a:t>
            </a:r>
          </a:p>
          <a:p>
            <a:pPr marL="285750" indent="-285750">
              <a:lnSpc>
                <a:spcPct val="90000"/>
              </a:lnSpc>
              <a:spcAft>
                <a:spcPts val="600"/>
              </a:spcAft>
              <a:buClr>
                <a:schemeClr val="accent5"/>
              </a:buClr>
              <a:buSzPct val="90000"/>
              <a:buFont typeface="Arial" pitchFamily="34" charset="0"/>
              <a:buChar char="•"/>
            </a:pPr>
            <a:endParaRPr lang="en-US" sz="2200" dirty="0">
              <a:solidFill>
                <a:schemeClr val="tx2"/>
              </a:solidFill>
              <a:latin typeface="Arial" panose="020B0604020202020204" pitchFamily="34" charset="0"/>
              <a:cs typeface="Arial" panose="020B0604020202020204" pitchFamily="34" charset="0"/>
            </a:endParaRPr>
          </a:p>
          <a:p>
            <a:pPr marL="285750" indent="-285750">
              <a:lnSpc>
                <a:spcPct val="90000"/>
              </a:lnSpc>
              <a:spcAft>
                <a:spcPts val="600"/>
              </a:spcAft>
              <a:buClr>
                <a:schemeClr val="accent5"/>
              </a:buClr>
              <a:buSzPct val="90000"/>
              <a:buFont typeface="Arial" pitchFamily="34" charset="0"/>
              <a:buChar char="•"/>
            </a:pPr>
            <a:r>
              <a:rPr lang="en-US" sz="2200" dirty="0">
                <a:solidFill>
                  <a:schemeClr val="tx2"/>
                </a:solidFill>
                <a:effectLst/>
                <a:latin typeface="Arial" panose="020B0604020202020204" pitchFamily="34" charset="0"/>
                <a:cs typeface="Arial" panose="020B0604020202020204" pitchFamily="34" charset="0"/>
              </a:rPr>
              <a:t>Witness and honor someone’s experience without interpreting it or judging it.</a:t>
            </a:r>
          </a:p>
          <a:p>
            <a:pPr>
              <a:lnSpc>
                <a:spcPct val="90000"/>
              </a:lnSpc>
              <a:spcAft>
                <a:spcPts val="600"/>
              </a:spcAft>
              <a:buClr>
                <a:schemeClr val="accent5"/>
              </a:buClr>
              <a:buSzPct val="90000"/>
            </a:pPr>
            <a:endParaRPr lang="en-US" sz="2200" dirty="0">
              <a:solidFill>
                <a:schemeClr val="tx2"/>
              </a:solidFill>
              <a:effectLst/>
              <a:latin typeface="Arial" panose="020B0604020202020204" pitchFamily="34" charset="0"/>
              <a:cs typeface="Arial" panose="020B0604020202020204" pitchFamily="34" charset="0"/>
            </a:endParaRPr>
          </a:p>
          <a:p>
            <a:pPr marL="285750" lvl="0" indent="-285750">
              <a:lnSpc>
                <a:spcPct val="90000"/>
              </a:lnSpc>
              <a:spcBef>
                <a:spcPts val="0"/>
              </a:spcBef>
              <a:spcAft>
                <a:spcPts val="600"/>
              </a:spcAft>
              <a:buClr>
                <a:schemeClr val="accent5"/>
              </a:buClr>
              <a:buSzPct val="90000"/>
              <a:buFont typeface="Arial" pitchFamily="34" charset="0"/>
              <a:buChar char="•"/>
              <a:tabLst>
                <a:tab pos="630555" algn="l"/>
              </a:tabLst>
            </a:pPr>
            <a:r>
              <a:rPr lang="en-US" sz="2200" dirty="0">
                <a:solidFill>
                  <a:schemeClr val="tx2"/>
                </a:solidFill>
                <a:effectLst/>
                <a:latin typeface="Arial" panose="020B0604020202020204" pitchFamily="34" charset="0"/>
                <a:cs typeface="Arial" panose="020B0604020202020204" pitchFamily="34" charset="0"/>
              </a:rPr>
              <a:t>Check in with all students as some may not ask for help. </a:t>
            </a:r>
          </a:p>
          <a:p>
            <a:pPr lvl="0">
              <a:lnSpc>
                <a:spcPct val="90000"/>
              </a:lnSpc>
              <a:spcBef>
                <a:spcPts val="0"/>
              </a:spcBef>
              <a:spcAft>
                <a:spcPts val="600"/>
              </a:spcAft>
              <a:buClr>
                <a:schemeClr val="accent5"/>
              </a:buClr>
              <a:buSzPct val="90000"/>
              <a:tabLst>
                <a:tab pos="630555" algn="l"/>
              </a:tabLst>
            </a:pPr>
            <a:endParaRPr lang="en-US" sz="2200" dirty="0">
              <a:solidFill>
                <a:schemeClr val="tx2"/>
              </a:solidFill>
              <a:effectLst/>
              <a:latin typeface="Arial" panose="020B0604020202020204" pitchFamily="34" charset="0"/>
              <a:cs typeface="Arial" panose="020B0604020202020204" pitchFamily="34" charset="0"/>
            </a:endParaRPr>
          </a:p>
          <a:p>
            <a:pPr marL="285750" lvl="0" indent="-285750">
              <a:lnSpc>
                <a:spcPct val="90000"/>
              </a:lnSpc>
              <a:spcBef>
                <a:spcPts val="0"/>
              </a:spcBef>
              <a:spcAft>
                <a:spcPts val="600"/>
              </a:spcAft>
              <a:buClr>
                <a:schemeClr val="accent5"/>
              </a:buClr>
              <a:buSzPct val="90000"/>
              <a:buFont typeface="Arial" pitchFamily="34" charset="0"/>
              <a:buChar char="•"/>
              <a:tabLst>
                <a:tab pos="630555" algn="l"/>
              </a:tabLst>
            </a:pPr>
            <a:r>
              <a:rPr lang="en-US" sz="2200" dirty="0">
                <a:solidFill>
                  <a:schemeClr val="tx2"/>
                </a:solidFill>
                <a:effectLst/>
                <a:latin typeface="Arial" panose="020B0604020202020204" pitchFamily="34" charset="0"/>
                <a:cs typeface="Arial" panose="020B0604020202020204" pitchFamily="34" charset="0"/>
              </a:rPr>
              <a:t>Follow-up to show care and interest in their well-being and success.</a:t>
            </a:r>
          </a:p>
        </p:txBody>
      </p:sp>
      <p:pic>
        <p:nvPicPr>
          <p:cNvPr id="2" name="Picture 1" descr="Supporting Choice &amp; Autonomy&#10;Support at their pace.&#10;Seek permission. Ask safe questions.&#10;Provide information &amp; options.&#10;Support &amp; respect self-determination.&#10;Recognize strengths &amp; post traumatic wisdom.&#10;Respect coping &amp; priorities. Empower.&#10;Be mindful of power differences.&#10;Seek feedback &amp; openly receive it.&#10;">
            <a:extLst>
              <a:ext uri="{FF2B5EF4-FFF2-40B4-BE49-F238E27FC236}">
                <a16:creationId xmlns:a16="http://schemas.microsoft.com/office/drawing/2014/main" id="{1B14C066-DABB-89C2-5ED2-D1BD5F5B57DD}"/>
              </a:ext>
            </a:extLst>
          </p:cNvPr>
          <p:cNvPicPr>
            <a:picLocks noChangeAspect="1"/>
          </p:cNvPicPr>
          <p:nvPr/>
        </p:nvPicPr>
        <p:blipFill rotWithShape="1">
          <a:blip r:embed="rId2">
            <a:extLst>
              <a:ext uri="{28A0092B-C50C-407E-A947-70E740481C1C}">
                <a14:useLocalDpi xmlns:a14="http://schemas.microsoft.com/office/drawing/2010/main" val="0"/>
              </a:ext>
            </a:extLst>
          </a:blip>
          <a:srcRect b="10033"/>
          <a:stretch/>
        </p:blipFill>
        <p:spPr bwMode="auto">
          <a:xfrm>
            <a:off x="5533464" y="1398452"/>
            <a:ext cx="6485816" cy="4376318"/>
          </a:xfrm>
          <a:prstGeom prst="rect">
            <a:avLst/>
          </a:prstGeom>
          <a:noFill/>
          <a:ln w="19050" cap="flat" cmpd="sng" algn="ctr">
            <a:solidFill>
              <a:sysClr val="window" lastClr="FFFFFF"/>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25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rauma-Informed Educator Qualities &#10;Empathy &amp; Compassion&#10;Kind, Caring &amp; Understanding&#10;Respectful &amp; Open-minded&#10;Patient&#10;Non-judgement &amp; Trustworthy&#10;Curious &amp; Always Learning&#10;Authentic&#10;Grounded/Centered">
            <a:extLst>
              <a:ext uri="{FF2B5EF4-FFF2-40B4-BE49-F238E27FC236}">
                <a16:creationId xmlns:a16="http://schemas.microsoft.com/office/drawing/2014/main" id="{11D2CFAB-DD7E-23E9-69DA-D80E230ADF08}"/>
              </a:ext>
            </a:extLst>
          </p:cNvPr>
          <p:cNvPicPr>
            <a:picLocks noChangeAspect="1"/>
          </p:cNvPicPr>
          <p:nvPr/>
        </p:nvPicPr>
        <p:blipFill rotWithShape="1">
          <a:blip r:embed="rId2">
            <a:extLst>
              <a:ext uri="{28A0092B-C50C-407E-A947-70E740481C1C}">
                <a14:useLocalDpi xmlns:a14="http://schemas.microsoft.com/office/drawing/2010/main" val="0"/>
              </a:ext>
            </a:extLst>
          </a:blip>
          <a:srcRect l="-1" r="149" b="4477"/>
          <a:stretch/>
        </p:blipFill>
        <p:spPr bwMode="auto">
          <a:xfrm>
            <a:off x="44949" y="1907974"/>
            <a:ext cx="6051051" cy="4341605"/>
          </a:xfrm>
          <a:prstGeom prst="rect">
            <a:avLst/>
          </a:prstGeom>
          <a:noFill/>
          <a:ln>
            <a:noFill/>
          </a:ln>
          <a:extLst>
            <a:ext uri="{53640926-AAD7-44D8-BBD7-CCE9431645EC}">
              <a14:shadowObscured xmlns:a14="http://schemas.microsoft.com/office/drawing/2010/main"/>
            </a:ext>
          </a:extLst>
        </p:spPr>
      </p:pic>
      <p:pic>
        <p:nvPicPr>
          <p:cNvPr id="3" name="Picture 2" descr="Trauma-Informed Educator Skills &#10;Anti-Racist &amp; Anti-Oppressive, Cultural Humility, Inclusivity &amp; Responsive&#10;Welcoming &amp; Engaging&#10;Active Listener, Non-Judgmental, Transparent Communicator&#10;Validating, Normalizing, Reassuring, Comforting&#10;Flexible, Clear Boundaries, Collaborative, Mindful&#10;Advocate, Empowering, Strength-Based, Person-Centered&#10;Self-Aware, Reflective, Self-Compassionate&#10;Accountable to Self &amp; Others&#10;">
            <a:extLst>
              <a:ext uri="{FF2B5EF4-FFF2-40B4-BE49-F238E27FC236}">
                <a16:creationId xmlns:a16="http://schemas.microsoft.com/office/drawing/2014/main" id="{4EBD7AD6-45EE-0714-1162-0B18DA290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81606" y="1749632"/>
            <a:ext cx="5934075" cy="4450080"/>
          </a:xfrm>
          <a:prstGeom prst="rect">
            <a:avLst/>
          </a:prstGeom>
          <a:noFill/>
          <a:ln>
            <a:noFill/>
          </a:ln>
        </p:spPr>
      </p:pic>
      <p:sp>
        <p:nvSpPr>
          <p:cNvPr id="4" name="TextBox 3">
            <a:extLst>
              <a:ext uri="{FF2B5EF4-FFF2-40B4-BE49-F238E27FC236}">
                <a16:creationId xmlns:a16="http://schemas.microsoft.com/office/drawing/2014/main" id="{7FB38F5F-610E-2170-536F-DA686476C386}"/>
              </a:ext>
            </a:extLst>
          </p:cNvPr>
          <p:cNvSpPr txBox="1"/>
          <p:nvPr/>
        </p:nvSpPr>
        <p:spPr>
          <a:xfrm>
            <a:off x="254000" y="294640"/>
            <a:ext cx="11673840" cy="954107"/>
          </a:xfrm>
          <a:prstGeom prst="rect">
            <a:avLst/>
          </a:prstGeom>
          <a:noFill/>
        </p:spPr>
        <p:txBody>
          <a:bodyPr wrap="square" rtlCol="0">
            <a:spAutoFit/>
          </a:bodyPr>
          <a:lstStyle/>
          <a:p>
            <a:pPr algn="ctr"/>
            <a:r>
              <a:rPr lang="en-CA" sz="2800" b="1" dirty="0">
                <a:solidFill>
                  <a:schemeClr val="tx2"/>
                </a:solidFill>
                <a:latin typeface="Arial" panose="020B0604020202020204" pitchFamily="34" charset="0"/>
                <a:cs typeface="Arial" panose="020B0604020202020204" pitchFamily="34" charset="0"/>
              </a:rPr>
              <a:t>What Trauma-Informed Qualities &amp; Skills </a:t>
            </a:r>
          </a:p>
          <a:p>
            <a:pPr algn="ctr"/>
            <a:r>
              <a:rPr lang="en-CA" sz="2800" b="1" dirty="0">
                <a:solidFill>
                  <a:schemeClr val="tx2"/>
                </a:solidFill>
                <a:latin typeface="Arial" panose="020B0604020202020204" pitchFamily="34" charset="0"/>
                <a:cs typeface="Arial" panose="020B0604020202020204" pitchFamily="34" charset="0"/>
              </a:rPr>
              <a:t>Do You Bring to Your Work?</a:t>
            </a:r>
          </a:p>
        </p:txBody>
      </p:sp>
    </p:spTree>
    <p:extLst>
      <p:ext uri="{BB962C8B-B14F-4D97-AF65-F5344CB8AC3E}">
        <p14:creationId xmlns:p14="http://schemas.microsoft.com/office/powerpoint/2010/main" val="36636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693E0-DF34-C64D-51E4-69F760D033DA}"/>
              </a:ext>
            </a:extLst>
          </p:cNvPr>
          <p:cNvSpPr>
            <a:spLocks noGrp="1"/>
          </p:cNvSpPr>
          <p:nvPr>
            <p:ph sz="quarter" idx="10"/>
          </p:nvPr>
        </p:nvSpPr>
        <p:spPr/>
        <p:txBody>
          <a:bodyPr/>
          <a:lstStyle/>
          <a:p>
            <a:pPr marL="0" indent="0" algn="ctr">
              <a:buNone/>
            </a:pPr>
            <a:endPar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a:p>
            <a:pPr marL="0" indent="0" algn="ctr">
              <a:lnSpc>
                <a:spcPct val="107000"/>
              </a:lnSpc>
              <a:spcAft>
                <a:spcPts val="800"/>
              </a:spcAft>
              <a:buNone/>
            </a:pPr>
            <a:r>
              <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How do you engage in self-reflective practice as an educator/professional?</a:t>
            </a:r>
          </a:p>
          <a:p>
            <a:pPr marL="0" indent="0">
              <a:buNone/>
            </a:pPr>
            <a:endParaRPr lang="en-CA" dirty="0"/>
          </a:p>
        </p:txBody>
      </p:sp>
    </p:spTree>
    <p:extLst>
      <p:ext uri="{BB962C8B-B14F-4D97-AF65-F5344CB8AC3E}">
        <p14:creationId xmlns:p14="http://schemas.microsoft.com/office/powerpoint/2010/main" val="1032583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6062-3884-4129-B5CE-26ADD2CC7416}"/>
              </a:ext>
            </a:extLst>
          </p:cNvPr>
          <p:cNvSpPr>
            <a:spLocks noGrp="1"/>
          </p:cNvSpPr>
          <p:nvPr>
            <p:ph type="title"/>
          </p:nvPr>
        </p:nvSpPr>
        <p:spPr>
          <a:xfrm>
            <a:off x="523875" y="681037"/>
            <a:ext cx="11239500" cy="583800"/>
          </a:xfrm>
        </p:spPr>
        <p:txBody>
          <a:bodyPr/>
          <a:lstStyle/>
          <a:p>
            <a:pPr algn="ctr"/>
            <a:r>
              <a:rPr lang="en-CA" sz="3400" dirty="0">
                <a:latin typeface="Arial" panose="020B0604020202020204" pitchFamily="34" charset="0"/>
                <a:cs typeface="Arial" panose="020B0604020202020204" pitchFamily="34" charset="0"/>
              </a:rPr>
              <a:t>Commitment to Self-Reflective Practice &amp; Growth</a:t>
            </a:r>
          </a:p>
        </p:txBody>
      </p:sp>
      <p:sp>
        <p:nvSpPr>
          <p:cNvPr id="5" name="TextBox 4">
            <a:extLst>
              <a:ext uri="{FF2B5EF4-FFF2-40B4-BE49-F238E27FC236}">
                <a16:creationId xmlns:a16="http://schemas.microsoft.com/office/drawing/2014/main" id="{08147C8D-C20A-4B7B-BF61-C34F58836731}"/>
              </a:ext>
            </a:extLst>
          </p:cNvPr>
          <p:cNvSpPr txBox="1"/>
          <p:nvPr/>
        </p:nvSpPr>
        <p:spPr>
          <a:xfrm>
            <a:off x="690881" y="1676400"/>
            <a:ext cx="10525760" cy="4462760"/>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tx2"/>
                </a:solidFill>
                <a:latin typeface="Arial" panose="020B0604020202020204" pitchFamily="34" charset="0"/>
                <a:cs typeface="Arial" panose="020B0604020202020204" pitchFamily="34" charset="0"/>
              </a:rPr>
              <a:t>Consider how you are perpetuating oppression and trauma.</a:t>
            </a:r>
          </a:p>
          <a:p>
            <a:endParaRPr lang="en-CA"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400" dirty="0">
                <a:solidFill>
                  <a:schemeClr val="tx2"/>
                </a:solidFill>
                <a:latin typeface="Arial" panose="020B0604020202020204" pitchFamily="34" charset="0"/>
                <a:cs typeface="Arial" panose="020B0604020202020204" pitchFamily="34" charset="0"/>
              </a:rPr>
              <a:t>Practice cultural humility (social location, worldview, learning, unlearning, ongoing reflection).  Commit to Anti-Racist Education.</a:t>
            </a:r>
          </a:p>
          <a:p>
            <a:endParaRPr lang="en-CA"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Explore courageous vulnerability and stay in tune with the emotions of others and yourself at your own pace.</a:t>
            </a:r>
          </a:p>
          <a:p>
            <a:endParaRPr lang="en-CA" sz="2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CA" sz="2400" dirty="0">
                <a:solidFill>
                  <a:schemeClr val="tx2"/>
                </a:solidFill>
                <a:latin typeface="Arial" panose="020B0604020202020204" pitchFamily="34" charset="0"/>
                <a:cs typeface="Arial" panose="020B0604020202020204" pitchFamily="34" charset="0"/>
              </a:rPr>
              <a:t>Reflect on your own lived experiences of trauma and vicarious trauma.</a:t>
            </a:r>
          </a:p>
          <a:p>
            <a:endParaRPr lang="en-CA"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400" dirty="0">
                <a:solidFill>
                  <a:schemeClr val="tx2"/>
                </a:solidFill>
                <a:latin typeface="Arial" panose="020B0604020202020204" pitchFamily="34" charset="0"/>
                <a:cs typeface="Arial" panose="020B0604020202020204" pitchFamily="34" charset="0"/>
              </a:rPr>
              <a:t>Practice grounding &amp; wellness strategies for yourself.  Debrief &amp; connect.</a:t>
            </a:r>
          </a:p>
          <a:p>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97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8200" y="1264837"/>
            <a:ext cx="10524344" cy="4912126"/>
          </a:xfrm>
        </p:spPr>
        <p:txBody>
          <a:bodyPr>
            <a:noAutofit/>
          </a:bodyPr>
          <a:lstStyle/>
          <a:p>
            <a:pPr marL="457200" lvl="0" indent="-457200">
              <a:lnSpc>
                <a:spcPct val="107000"/>
              </a:lnSpc>
              <a:buClr>
                <a:schemeClr val="tx2"/>
              </a:buClr>
              <a:buFont typeface="+mj-lt"/>
              <a:buAutoNum type="arabicPeriod"/>
            </a:pPr>
            <a:r>
              <a:rPr lang="en-CA" sz="2200" dirty="0">
                <a:solidFill>
                  <a:schemeClr val="tx2"/>
                </a:solidFill>
                <a:effectLst/>
                <a:latin typeface="Arial" panose="020B0604020202020204" pitchFamily="34" charset="0"/>
                <a:ea typeface="Calibri" panose="020F0502020204030204" pitchFamily="34" charset="0"/>
                <a:cs typeface="Arial" panose="020B0604020202020204" pitchFamily="34" charset="0"/>
              </a:rPr>
              <a:t>Welcome, Introductions &amp; Hopes </a:t>
            </a:r>
            <a:endParaRPr lang="en-CA" sz="22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Clr>
                <a:schemeClr val="tx2"/>
              </a:buClr>
              <a:buFont typeface="+mj-lt"/>
              <a:buAutoNum type="arabicPeriod"/>
            </a:pPr>
            <a:r>
              <a:rPr lang="en-CA" sz="2200" dirty="0">
                <a:solidFill>
                  <a:schemeClr val="tx2"/>
                </a:solidFill>
                <a:effectLst/>
                <a:latin typeface="Arial" panose="020B0604020202020204" pitchFamily="34" charset="0"/>
                <a:ea typeface="Calibri" panose="020F0502020204030204" pitchFamily="34" charset="0"/>
                <a:cs typeface="Arial" panose="020B0604020202020204" pitchFamily="34" charset="0"/>
              </a:rPr>
              <a:t>What is Trauma </a:t>
            </a:r>
            <a:r>
              <a:rPr lang="en-CA" sz="2200" dirty="0">
                <a:solidFill>
                  <a:schemeClr val="tx2"/>
                </a:solidFill>
                <a:latin typeface="Arial" panose="020B0604020202020204" pitchFamily="34" charset="0"/>
                <a:ea typeface="Calibri" panose="020F0502020204030204" pitchFamily="34" charset="0"/>
                <a:cs typeface="Arial" panose="020B0604020202020204" pitchFamily="34" charset="0"/>
              </a:rPr>
              <a:t>&amp; </a:t>
            </a:r>
            <a:r>
              <a:rPr lang="en-CA" sz="2200" dirty="0">
                <a:solidFill>
                  <a:schemeClr val="tx2"/>
                </a:solidFill>
                <a:effectLst/>
                <a:latin typeface="Arial" panose="020B0604020202020204" pitchFamily="34" charset="0"/>
                <a:ea typeface="Calibri" panose="020F0502020204030204" pitchFamily="34" charset="0"/>
                <a:cs typeface="Arial" panose="020B0604020202020204" pitchFamily="34" charset="0"/>
              </a:rPr>
              <a:t>Trauma-Informed Education? Why We Should Care About it as Educators and Learning Professionals </a:t>
            </a:r>
            <a:endParaRPr lang="en-CA" sz="22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457200" indent="-457200">
              <a:buClr>
                <a:schemeClr val="tx2"/>
              </a:buClr>
              <a:buFont typeface="+mj-lt"/>
              <a:buAutoNum type="arabicPeriod"/>
            </a:pPr>
            <a:r>
              <a:rPr lang="en-CA" sz="2200" dirty="0">
                <a:solidFill>
                  <a:schemeClr val="tx2"/>
                </a:solidFill>
                <a:effectLst/>
                <a:latin typeface="Arial" panose="020B0604020202020204" pitchFamily="34" charset="0"/>
                <a:ea typeface="Calibri" panose="020F0502020204030204" pitchFamily="34" charset="0"/>
              </a:rPr>
              <a:t>Micro Level Strategies:</a:t>
            </a:r>
          </a:p>
          <a:p>
            <a:pPr marL="447675" indent="0">
              <a:spcBef>
                <a:spcPts val="0"/>
              </a:spcBef>
              <a:buClr>
                <a:schemeClr val="tx2"/>
              </a:buClr>
            </a:pPr>
            <a:r>
              <a:rPr lang="en-CA" sz="2200" dirty="0">
                <a:solidFill>
                  <a:schemeClr val="tx2"/>
                </a:solidFill>
                <a:effectLst/>
                <a:latin typeface="Arial" panose="020B0604020202020204" pitchFamily="34" charset="0"/>
                <a:ea typeface="Calibri" panose="020F0502020204030204" pitchFamily="34" charset="0"/>
              </a:rPr>
              <a:t> Fostering Authentic, Courageous &amp; Safer Spaces</a:t>
            </a:r>
          </a:p>
          <a:p>
            <a:pPr marL="538163" indent="-90488">
              <a:spcBef>
                <a:spcPts val="0"/>
              </a:spcBef>
              <a:buClr>
                <a:schemeClr val="tx2"/>
              </a:buClr>
            </a:pPr>
            <a:r>
              <a:rPr lang="en-CA" sz="2200" dirty="0">
                <a:solidFill>
                  <a:schemeClr val="tx2"/>
                </a:solidFill>
                <a:latin typeface="Arial" panose="020B0604020202020204" pitchFamily="34" charset="0"/>
                <a:ea typeface="Calibri" panose="020F0502020204030204" pitchFamily="34" charset="0"/>
              </a:rPr>
              <a:t> Supporting Choice &amp; Autonomy</a:t>
            </a:r>
          </a:p>
          <a:p>
            <a:pPr marL="538163" indent="-90488">
              <a:spcBef>
                <a:spcPts val="0"/>
              </a:spcBef>
              <a:buClr>
                <a:schemeClr val="tx2"/>
              </a:buClr>
            </a:pPr>
            <a:r>
              <a:rPr lang="en-CA" sz="2200" dirty="0">
                <a:solidFill>
                  <a:schemeClr val="tx2"/>
                </a:solidFill>
                <a:effectLst/>
                <a:latin typeface="Arial" panose="020B0604020202020204" pitchFamily="34" charset="0"/>
                <a:ea typeface="Calibri" panose="020F0502020204030204" pitchFamily="34" charset="0"/>
              </a:rPr>
              <a:t> Creative &amp; Supportive Curriculum Design</a:t>
            </a:r>
          </a:p>
          <a:p>
            <a:pPr marL="538163" indent="-90488">
              <a:spcBef>
                <a:spcPts val="0"/>
              </a:spcBef>
              <a:buClr>
                <a:schemeClr val="tx2"/>
              </a:buClr>
            </a:pPr>
            <a:r>
              <a:rPr lang="en-CA" sz="2200" dirty="0">
                <a:solidFill>
                  <a:schemeClr val="tx2"/>
                </a:solidFill>
                <a:latin typeface="Arial" panose="020B0604020202020204" pitchFamily="34" charset="0"/>
                <a:ea typeface="Calibri" panose="020F0502020204030204" pitchFamily="34" charset="0"/>
              </a:rPr>
              <a:t> Commitment to Reflective Practice &amp; Growth</a:t>
            </a:r>
          </a:p>
          <a:p>
            <a:pPr marL="538163" indent="-90488">
              <a:spcBef>
                <a:spcPts val="0"/>
              </a:spcBef>
              <a:buClr>
                <a:schemeClr val="tx2"/>
              </a:buClr>
            </a:pPr>
            <a:r>
              <a:rPr lang="en-CA" sz="2200" dirty="0">
                <a:solidFill>
                  <a:schemeClr val="tx2"/>
                </a:solidFill>
                <a:effectLst/>
                <a:latin typeface="Arial" panose="020B0604020202020204" pitchFamily="34" charset="0"/>
                <a:ea typeface="Calibri" panose="020F0502020204030204" pitchFamily="34" charset="0"/>
              </a:rPr>
              <a:t> Cultivating Individual &amp; Collective Wellness</a:t>
            </a:r>
          </a:p>
          <a:p>
            <a:pPr marL="0" indent="0">
              <a:buClr>
                <a:schemeClr val="tx2"/>
              </a:buClr>
              <a:buNone/>
            </a:pPr>
            <a:r>
              <a:rPr lang="en-CA" sz="2200" dirty="0">
                <a:solidFill>
                  <a:schemeClr val="tx2"/>
                </a:solidFill>
                <a:latin typeface="Arial" panose="020B0604020202020204" pitchFamily="34" charset="0"/>
                <a:ea typeface="Calibri" panose="020F0502020204030204" pitchFamily="34" charset="0"/>
              </a:rPr>
              <a:t>4. Highlight of Some Macro Strategies </a:t>
            </a:r>
            <a:endParaRPr lang="en-CA" sz="2200" dirty="0">
              <a:solidFill>
                <a:schemeClr val="tx2"/>
              </a:solidFill>
              <a:effectLst/>
              <a:latin typeface="Arial" panose="020B0604020202020204" pitchFamily="34" charset="0"/>
              <a:ea typeface="Calibri" panose="020F0502020204030204" pitchFamily="34" charset="0"/>
            </a:endParaRPr>
          </a:p>
          <a:p>
            <a:pPr marL="0" indent="0">
              <a:buClr>
                <a:schemeClr val="tx2"/>
              </a:buClr>
              <a:buNone/>
            </a:pPr>
            <a:r>
              <a:rPr lang="en-CA" sz="2200" dirty="0">
                <a:solidFill>
                  <a:schemeClr val="tx2"/>
                </a:solidFill>
                <a:effectLst/>
                <a:latin typeface="Arial" panose="020B0604020202020204" pitchFamily="34" charset="0"/>
                <a:ea typeface="Calibri" panose="020F0502020204030204" pitchFamily="34" charset="0"/>
              </a:rPr>
              <a:t>5. Final Thoughts &amp; Questions</a:t>
            </a:r>
            <a:endParaRPr lang="ja-JP" altLang="en-US" sz="2200" dirty="0">
              <a:solidFill>
                <a:schemeClr val="tx2"/>
              </a:solidFill>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Webinar Agenda</a:t>
            </a:r>
          </a:p>
        </p:txBody>
      </p:sp>
    </p:spTree>
    <p:extLst>
      <p:ext uri="{BB962C8B-B14F-4D97-AF65-F5344CB8AC3E}">
        <p14:creationId xmlns:p14="http://schemas.microsoft.com/office/powerpoint/2010/main" val="234823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259F7-3BD5-D77A-927B-399CD62B68E0}"/>
              </a:ext>
            </a:extLst>
          </p:cNvPr>
          <p:cNvSpPr>
            <a:spLocks noGrp="1"/>
          </p:cNvSpPr>
          <p:nvPr>
            <p:ph type="title"/>
          </p:nvPr>
        </p:nvSpPr>
        <p:spPr>
          <a:xfrm>
            <a:off x="838200" y="925504"/>
            <a:ext cx="10515600" cy="583800"/>
          </a:xfrm>
        </p:spPr>
        <p:txBody>
          <a:bodyPr/>
          <a:lstStyle/>
          <a:p>
            <a:pPr algn="ctr"/>
            <a:r>
              <a:rPr lang="en-CA" sz="3200" dirty="0">
                <a:latin typeface="Arial" panose="020B0604020202020204" pitchFamily="34" charset="0"/>
                <a:cs typeface="Arial" panose="020B0604020202020204" pitchFamily="34" charset="0"/>
              </a:rPr>
              <a:t>Cultivating Individual &amp; Collective Wellness</a:t>
            </a:r>
            <a:br>
              <a:rPr lang="en-CA" sz="3200" dirty="0">
                <a:latin typeface="Arial" panose="020B0604020202020204" pitchFamily="34" charset="0"/>
                <a:cs typeface="Arial" panose="020B0604020202020204" pitchFamily="34" charset="0"/>
              </a:rPr>
            </a:br>
            <a:endParaRPr lang="en-CA" sz="3200" dirty="0"/>
          </a:p>
        </p:txBody>
      </p:sp>
      <p:pic>
        <p:nvPicPr>
          <p:cNvPr id="4" name="Content Placeholder 3" descr="Cultivating Individual &amp; Collective Wellness&#10;Self-awareness: Recognize when you are being activated/impacted. &#10;Check-in: When you notice you or others need support.&#10;Authenticity: Foster a culture of authenticity, courage &amp; support.&#10;Support: Create &amp; engage in debriefing &amp; collaborative spaces.&#10;Engage: Self-reflective practice. Learning &amp; unlearning.&#10;Co-Advocate: For greater supports for employees, including equitable workload. training &amp; resources.&#10;">
            <a:extLst>
              <a:ext uri="{FF2B5EF4-FFF2-40B4-BE49-F238E27FC236}">
                <a16:creationId xmlns:a16="http://schemas.microsoft.com/office/drawing/2014/main" id="{48E1D61E-0B59-36B0-6B3C-565F96A4AA55}"/>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bwMode="auto">
          <a:xfrm>
            <a:off x="458999" y="1264671"/>
            <a:ext cx="6548966" cy="4911725"/>
          </a:xfrm>
          <a:prstGeom prst="rect">
            <a:avLst/>
          </a:prstGeom>
          <a:noFill/>
          <a:ln>
            <a:noFill/>
          </a:ln>
        </p:spPr>
      </p:pic>
      <p:sp>
        <p:nvSpPr>
          <p:cNvPr id="5" name="Text Box 12">
            <a:extLst>
              <a:ext uri="{FF2B5EF4-FFF2-40B4-BE49-F238E27FC236}">
                <a16:creationId xmlns:a16="http://schemas.microsoft.com/office/drawing/2014/main" id="{2EA4EA80-06F0-A813-8039-159641996D88}"/>
              </a:ext>
            </a:extLst>
          </p:cNvPr>
          <p:cNvSpPr txBox="1"/>
          <p:nvPr/>
        </p:nvSpPr>
        <p:spPr>
          <a:xfrm>
            <a:off x="7007965" y="1509871"/>
            <a:ext cx="4725036" cy="4667092"/>
          </a:xfrm>
          <a:prstGeom prst="rect">
            <a:avLst/>
          </a:prstGeom>
          <a:solidFill>
            <a:schemeClr val="lt1"/>
          </a:solid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CA" dirty="0">
                <a:solidFill>
                  <a:schemeClr val="tx2"/>
                </a:solidFill>
                <a:effectLst/>
                <a:latin typeface="Arial" panose="020B0604020202020204" pitchFamily="34" charset="0"/>
                <a:ea typeface="Calibri" panose="020F0502020204030204" pitchFamily="34" charset="0"/>
                <a:cs typeface="Arial" panose="020B0604020202020204" pitchFamily="34" charset="0"/>
              </a:rPr>
              <a:t>“Professors need to be prepared and deal with their own trauma to be prepared to deal with students’ trauma” (Alumni, 2021).</a:t>
            </a:r>
          </a:p>
          <a:p>
            <a:pPr algn="ctr">
              <a:lnSpc>
                <a:spcPct val="107000"/>
              </a:lnSpc>
              <a:spcAft>
                <a:spcPts val="800"/>
              </a:spcAft>
            </a:pPr>
            <a:endParaRPr lang="en-CA"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algn="ctr"/>
            <a:r>
              <a:rPr lang="en-CA" b="1"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chemeClr val="tx2"/>
                </a:solidFill>
                <a:effectLst/>
                <a:latin typeface="Arial" panose="020B0604020202020204" pitchFamily="34" charset="0"/>
                <a:ea typeface="Calibri" panose="020F0502020204030204" pitchFamily="34" charset="0"/>
                <a:cs typeface="Arial" panose="020B0604020202020204" pitchFamily="34" charset="0"/>
              </a:rPr>
              <a:t>“When I first had a suicide disclosure, it was profoundly traumatic.  It affected me for quite some time” (Employee, 2021).</a:t>
            </a:r>
          </a:p>
          <a:p>
            <a:pPr algn="ctr"/>
            <a:endParaRPr lang="en-US"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0" indent="0" algn="ctr">
              <a:lnSpc>
                <a:spcPct val="100000"/>
              </a:lnSpc>
              <a:spcBef>
                <a:spcPts val="0"/>
              </a:spcBef>
              <a:buFont typeface="Arial" panose="020B0604020202020204" pitchFamily="34" charset="0"/>
              <a:buNone/>
            </a:pPr>
            <a:r>
              <a:rPr lang="en-CA" dirty="0">
                <a:solidFill>
                  <a:schemeClr val="tx2"/>
                </a:solidFill>
                <a:latin typeface="Arial" panose="020B0604020202020204" pitchFamily="34" charset="0"/>
                <a:ea typeface="Calibri" panose="020F0502020204030204" pitchFamily="34" charset="0"/>
                <a:cs typeface="Arial" panose="020B0604020202020204" pitchFamily="34" charset="0"/>
              </a:rPr>
              <a:t>“I've always been a firm believer that student engagement and student experience start with employee engagement and employee experience. If employees feel like they have a safe place to work, then we can provide a safe place for students to learn”</a:t>
            </a:r>
          </a:p>
          <a:p>
            <a:pPr marL="0" indent="0" algn="ctr">
              <a:lnSpc>
                <a:spcPct val="100000"/>
              </a:lnSpc>
              <a:spcBef>
                <a:spcPts val="0"/>
              </a:spcBef>
              <a:buFont typeface="Arial" panose="020B0604020202020204" pitchFamily="34" charset="0"/>
              <a:buNone/>
            </a:pPr>
            <a:r>
              <a:rPr lang="en-CA" dirty="0">
                <a:solidFill>
                  <a:schemeClr val="tx2"/>
                </a:solidFill>
                <a:latin typeface="Arial" panose="020B0604020202020204" pitchFamily="34" charset="0"/>
                <a:ea typeface="Calibri" panose="020F0502020204030204" pitchFamily="34" charset="0"/>
                <a:cs typeface="Arial" panose="020B0604020202020204" pitchFamily="34" charset="0"/>
              </a:rPr>
              <a:t>(Faculty, 2021).</a:t>
            </a:r>
          </a:p>
          <a:p>
            <a:pPr algn="ctr"/>
            <a:endParaRPr lang="en-CA"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C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8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693E0-DF34-C64D-51E4-69F760D033DA}"/>
              </a:ext>
            </a:extLst>
          </p:cNvPr>
          <p:cNvSpPr>
            <a:spLocks noGrp="1"/>
          </p:cNvSpPr>
          <p:nvPr>
            <p:ph sz="quarter" idx="10"/>
          </p:nvPr>
        </p:nvSpPr>
        <p:spPr/>
        <p:txBody>
          <a:bodyPr/>
          <a:lstStyle/>
          <a:p>
            <a:pPr marL="0" indent="0" algn="ctr">
              <a:buNone/>
            </a:pPr>
            <a:endParaRPr lang="en-CA" sz="36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n-CA" sz="3600" b="1" kern="1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CA" sz="3600" b="1" dirty="0">
                <a:solidFill>
                  <a:schemeClr val="accent1"/>
                </a:solidFill>
                <a:effectLst/>
                <a:latin typeface="Arial" panose="020B0604020202020204" pitchFamily="34" charset="0"/>
                <a:ea typeface="Calibri" panose="020F0502020204030204" pitchFamily="34" charset="0"/>
              </a:rPr>
              <a:t>How could a Trauma-Informed Education lens be applied to these scenarios? </a:t>
            </a:r>
            <a:endParaRPr lang="en-CA" sz="3600" b="1" dirty="0">
              <a:solidFill>
                <a:schemeClr val="accent1"/>
              </a:solidFill>
            </a:endParaRPr>
          </a:p>
        </p:txBody>
      </p:sp>
    </p:spTree>
    <p:extLst>
      <p:ext uri="{BB962C8B-B14F-4D97-AF65-F5344CB8AC3E}">
        <p14:creationId xmlns:p14="http://schemas.microsoft.com/office/powerpoint/2010/main" val="100846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4799-9EB6-4179-ACCD-C973A987E7CC}"/>
              </a:ext>
            </a:extLst>
          </p:cNvPr>
          <p:cNvSpPr>
            <a:spLocks noGrp="1"/>
          </p:cNvSpPr>
          <p:nvPr>
            <p:ph type="title"/>
          </p:nvPr>
        </p:nvSpPr>
        <p:spPr>
          <a:xfrm>
            <a:off x="528320" y="681037"/>
            <a:ext cx="11084560" cy="583800"/>
          </a:xfrm>
        </p:spPr>
        <p:txBody>
          <a:bodyPr/>
          <a:lstStyle/>
          <a:p>
            <a:pPr algn="ctr"/>
            <a:r>
              <a:rPr lang="en-CA" sz="3200" dirty="0">
                <a:latin typeface="Arial" panose="020B0604020202020204" pitchFamily="34" charset="0"/>
                <a:cs typeface="Arial" panose="020B0604020202020204" pitchFamily="34" charset="0"/>
              </a:rPr>
              <a:t>Scenarios- Consider Ways to Bring a TIE Approach</a:t>
            </a:r>
          </a:p>
        </p:txBody>
      </p:sp>
      <p:sp>
        <p:nvSpPr>
          <p:cNvPr id="3" name="Content Placeholder 2">
            <a:extLst>
              <a:ext uri="{FF2B5EF4-FFF2-40B4-BE49-F238E27FC236}">
                <a16:creationId xmlns:a16="http://schemas.microsoft.com/office/drawing/2014/main" id="{2B7567BD-DEF0-43CF-AE69-1F51E398E9E9}"/>
              </a:ext>
            </a:extLst>
          </p:cNvPr>
          <p:cNvSpPr>
            <a:spLocks noGrp="1"/>
          </p:cNvSpPr>
          <p:nvPr>
            <p:ph sz="quarter" idx="10"/>
          </p:nvPr>
        </p:nvSpPr>
        <p:spPr/>
        <p:txBody>
          <a:bodyPr>
            <a:noAutofit/>
          </a:bodyPr>
          <a:lstStyle/>
          <a:p>
            <a:pPr>
              <a:lnSpc>
                <a:spcPct val="100000"/>
              </a:lnSpc>
              <a:spcBef>
                <a:spcPts val="0"/>
              </a:spcBef>
            </a:pPr>
            <a:endParaRPr lang="en-CA" sz="2000" dirty="0">
              <a:solidFill>
                <a:schemeClr val="tx2"/>
              </a:solidFill>
              <a:latin typeface="Arial" panose="020B0604020202020204" pitchFamily="34" charset="0"/>
              <a:cs typeface="Arial" panose="020B0604020202020204" pitchFamily="34" charset="0"/>
            </a:endParaRPr>
          </a:p>
          <a:p>
            <a:pPr>
              <a:lnSpc>
                <a:spcPct val="100000"/>
              </a:lnSpc>
              <a:spcBef>
                <a:spcPts val="0"/>
              </a:spcBef>
            </a:pPr>
            <a:r>
              <a:rPr lang="en-CA" sz="2000" dirty="0">
                <a:solidFill>
                  <a:schemeClr val="tx2"/>
                </a:solidFill>
                <a:latin typeface="Arial" panose="020B0604020202020204" pitchFamily="34" charset="0"/>
                <a:cs typeface="Arial" panose="020B0604020202020204" pitchFamily="34" charset="0"/>
              </a:rPr>
              <a:t>In this reading and writing course, the students are required to write a descriptive paragraph on their parents along with pictures. A student does not hand it in which seems atypical for this student. The teacher gives them a 0.</a:t>
            </a:r>
          </a:p>
          <a:p>
            <a:pPr>
              <a:lnSpc>
                <a:spcPct val="100000"/>
              </a:lnSpc>
              <a:spcBef>
                <a:spcPts val="0"/>
              </a:spcBef>
            </a:pPr>
            <a:endParaRPr lang="en-CA" sz="2000" dirty="0">
              <a:solidFill>
                <a:schemeClr val="tx2"/>
              </a:solidFill>
              <a:latin typeface="Arial" panose="020B0604020202020204" pitchFamily="34" charset="0"/>
              <a:cs typeface="Arial" panose="020B0604020202020204" pitchFamily="34" charset="0"/>
            </a:endParaRPr>
          </a:p>
          <a:p>
            <a:pPr>
              <a:lnSpc>
                <a:spcPct val="100000"/>
              </a:lnSpc>
              <a:spcBef>
                <a:spcPts val="0"/>
              </a:spcBef>
            </a:pPr>
            <a:r>
              <a:rPr lang="en-CA" sz="2000" dirty="0">
                <a:solidFill>
                  <a:schemeClr val="tx2"/>
                </a:solidFill>
                <a:latin typeface="Arial" panose="020B0604020202020204" pitchFamily="34" charset="0"/>
                <a:cs typeface="Arial" panose="020B0604020202020204" pitchFamily="34" charset="0"/>
              </a:rPr>
              <a:t>For a class activity, the teacher discusses current news to form their class activity.  She begins to discuss the wars in Syria, Iran and the Ukraine.  A student packs her belongings, stands up and says I don’t know what this has to do with what we are learning, and walks out.</a:t>
            </a:r>
          </a:p>
          <a:p>
            <a:pPr>
              <a:lnSpc>
                <a:spcPct val="100000"/>
              </a:lnSpc>
              <a:spcBef>
                <a:spcPts val="0"/>
              </a:spcBef>
            </a:pPr>
            <a:endParaRPr lang="en-CA" sz="2000" dirty="0">
              <a:solidFill>
                <a:schemeClr val="tx2"/>
              </a:solidFill>
              <a:latin typeface="Arial" panose="020B0604020202020204" pitchFamily="34" charset="0"/>
              <a:cs typeface="Arial" panose="020B0604020202020204" pitchFamily="34" charset="0"/>
            </a:endParaRPr>
          </a:p>
          <a:p>
            <a:pPr>
              <a:lnSpc>
                <a:spcPct val="100000"/>
              </a:lnSpc>
              <a:spcBef>
                <a:spcPts val="0"/>
              </a:spcBef>
            </a:pPr>
            <a:r>
              <a:rPr lang="en-CA" sz="2000" dirty="0">
                <a:solidFill>
                  <a:schemeClr val="tx2"/>
                </a:solidFill>
                <a:latin typeface="Arial" panose="020B0604020202020204" pitchFamily="34" charset="0"/>
                <a:cs typeface="Arial" panose="020B0604020202020204" pitchFamily="34" charset="0"/>
              </a:rPr>
              <a:t>A student walks out of class during a video discussing Racism. </a:t>
            </a:r>
          </a:p>
          <a:p>
            <a:pPr>
              <a:lnSpc>
                <a:spcPct val="100000"/>
              </a:lnSpc>
              <a:spcBef>
                <a:spcPts val="0"/>
              </a:spcBef>
            </a:pPr>
            <a:endParaRPr lang="en-CA" sz="2000" dirty="0">
              <a:solidFill>
                <a:schemeClr val="tx2"/>
              </a:solidFill>
              <a:latin typeface="Arial" panose="020B0604020202020204" pitchFamily="34" charset="0"/>
              <a:cs typeface="Arial" panose="020B0604020202020204" pitchFamily="34" charset="0"/>
            </a:endParaRPr>
          </a:p>
          <a:p>
            <a:pPr>
              <a:lnSpc>
                <a:spcPct val="100000"/>
              </a:lnSpc>
              <a:spcBef>
                <a:spcPts val="0"/>
              </a:spcBef>
            </a:pPr>
            <a:r>
              <a:rPr lang="en-CA" sz="2000" dirty="0">
                <a:solidFill>
                  <a:schemeClr val="tx2"/>
                </a:solidFill>
                <a:latin typeface="Arial" panose="020B0604020202020204" pitchFamily="34" charset="0"/>
                <a:cs typeface="Arial" panose="020B0604020202020204" pitchFamily="34" charset="0"/>
              </a:rPr>
              <a:t>A student tells you they self-injure.</a:t>
            </a:r>
          </a:p>
          <a:p>
            <a:pPr marL="0" indent="0">
              <a:lnSpc>
                <a:spcPct val="100000"/>
              </a:lnSpc>
              <a:spcBef>
                <a:spcPts val="0"/>
              </a:spcBef>
              <a:buNone/>
            </a:pPr>
            <a:endParaRPr lang="en-CA" sz="2000" dirty="0">
              <a:solidFill>
                <a:schemeClr val="tx2"/>
              </a:solidFill>
              <a:latin typeface="Arial" panose="020B0604020202020204" pitchFamily="34" charset="0"/>
              <a:cs typeface="Arial" panose="020B0604020202020204" pitchFamily="34" charset="0"/>
            </a:endParaRPr>
          </a:p>
          <a:p>
            <a:pPr>
              <a:lnSpc>
                <a:spcPct val="100000"/>
              </a:lnSpc>
              <a:spcBef>
                <a:spcPts val="0"/>
              </a:spcBef>
            </a:pPr>
            <a:r>
              <a:rPr lang="en-CA" sz="2000" dirty="0">
                <a:solidFill>
                  <a:schemeClr val="tx2"/>
                </a:solidFill>
                <a:latin typeface="Arial" panose="020B0604020202020204" pitchFamily="34" charset="0"/>
                <a:cs typeface="Arial" panose="020B0604020202020204" pitchFamily="34" charset="0"/>
              </a:rPr>
              <a:t>A student tells their teacher the assignment is too personal and they don’t think they can do it.</a:t>
            </a:r>
          </a:p>
          <a:p>
            <a:pPr>
              <a:lnSpc>
                <a:spcPct val="100000"/>
              </a:lnSpc>
              <a:spcBef>
                <a:spcPts val="0"/>
              </a:spcBef>
            </a:pPr>
            <a:endParaRPr lang="en-CA" sz="1800"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664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31680-4DD6-21EA-AD53-50B0E210195A}"/>
              </a:ext>
            </a:extLst>
          </p:cNvPr>
          <p:cNvSpPr>
            <a:spLocks noGrp="1"/>
          </p:cNvSpPr>
          <p:nvPr>
            <p:ph type="title"/>
          </p:nvPr>
        </p:nvSpPr>
        <p:spPr>
          <a:xfrm>
            <a:off x="838200" y="681037"/>
            <a:ext cx="10515600" cy="583800"/>
          </a:xfrm>
        </p:spPr>
        <p:txBody>
          <a:bodyPr anchor="b">
            <a:normAutofit/>
          </a:bodyPr>
          <a:lstStyle/>
          <a:p>
            <a:r>
              <a:rPr lang="en-CA" dirty="0"/>
              <a:t>Some Macro Strategies</a:t>
            </a:r>
            <a:endParaRPr lang="en-CA"/>
          </a:p>
        </p:txBody>
      </p:sp>
      <p:pic>
        <p:nvPicPr>
          <p:cNvPr id="5" name="Picture 4" descr="Trauma-Informed Education - Macro Level Practices&#10;TIE Training &amp; Collaboration&#10;Design Trauma Informed Education training for all employees.&#10;Explore diverse training modalities.&#10;Consider requirements (optional, mandatory).&#10;Provide additional resources to support ongoing learning.&#10;Evaluate effectiveness of training.&#10;Engage in research.&#10;&#10;Develop a TIE Vision for the Organization.&#10;Create a collective vision of what a caring community looks like.&#10;Engage all voices to inform needs, concerns &amp; changes.&#10;Examine TIE at an organizational systems and culture perspective.&#10;Embed TIE language in organizational value statements. &#10;&#10;TIE Human Resources &amp; Leadership Practices&#10;Review practices ensuring a TIE lens in:&#10;-Recruitment&#10;-Hiring &#10;-Orientation&#10;-Training&#10;-Accessible Support&#10;-Supervision&#10;-Wellness Programs&#10;Allocate financial resources.&#10;Proactively address compassion fatigue/empathic distress/vicarious trauma.&#10;&#10;TIE Informed Policies and Practices&#10;Review how policy is developed and applied.&#10;Audit from a TIE lens.&#10;Consult with all partners for input, review and feedback.&#10;Integrate TIE informed policies and practices.&#10;Explore flexibility in policy and practices.&#10;Formalize the language of TIE in documentation.&#10;&#10;TIE Informed Facilities, Safety &amp; Security&#10;Audit facilities from a TIE lens.&#10;Seek feedback from partners on safety needs.&#10;Develop TIE integrated into security practices.&#10;Explore creative models of space that enhance feelings of safety.&#10;Integrate culturally specific designs &amp; practices into spaces.">
            <a:extLst>
              <a:ext uri="{FF2B5EF4-FFF2-40B4-BE49-F238E27FC236}">
                <a16:creationId xmlns:a16="http://schemas.microsoft.com/office/drawing/2014/main" id="{FC83A9CA-9370-22CC-2276-2BB3B8796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34394" y="1265238"/>
            <a:ext cx="8731956" cy="4911725"/>
          </a:xfrm>
          <a:prstGeom prst="rect">
            <a:avLst/>
          </a:prstGeom>
          <a:noFill/>
          <a:ln>
            <a:noFill/>
          </a:ln>
        </p:spPr>
      </p:pic>
    </p:spTree>
    <p:extLst>
      <p:ext uri="{BB962C8B-B14F-4D97-AF65-F5344CB8AC3E}">
        <p14:creationId xmlns:p14="http://schemas.microsoft.com/office/powerpoint/2010/main" val="398622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FC786-397F-45D5-AD62-2E3A87CC7996}"/>
              </a:ext>
            </a:extLst>
          </p:cNvPr>
          <p:cNvSpPr>
            <a:spLocks noGrp="1"/>
          </p:cNvSpPr>
          <p:nvPr>
            <p:ph sz="quarter" idx="10"/>
          </p:nvPr>
        </p:nvSpPr>
        <p:spPr>
          <a:xfrm>
            <a:off x="428090" y="889318"/>
            <a:ext cx="6695440" cy="4911725"/>
          </a:xfrm>
        </p:spPr>
        <p:txBody>
          <a:bodyPr>
            <a:normAutofit/>
          </a:bodyPr>
          <a:lstStyle/>
          <a:p>
            <a:pPr marL="0" indent="0" algn="ctr">
              <a:lnSpc>
                <a:spcPct val="100000"/>
              </a:lnSpc>
              <a:spcBef>
                <a:spcPts val="0"/>
              </a:spcBef>
              <a:buNone/>
            </a:pPr>
            <a:r>
              <a:rPr lang="en-US" sz="2800" dirty="0">
                <a:solidFill>
                  <a:schemeClr val="tx2"/>
                </a:solidFill>
                <a:latin typeface="Arial" panose="020B0604020202020204" pitchFamily="34" charset="0"/>
                <a:cs typeface="Arial" panose="020B0604020202020204" pitchFamily="34" charset="0"/>
              </a:rPr>
              <a:t>Our hope is that educators and educational institutions, through this preventative and harm-reducing approach, can enhance their learning spaces and workplaces to become more compassionate, supportive, equitable and flexible; further supporting the collective care and well-being of the diverse community, while addressing the systemic causes of trauma within and outside of the educational system.</a:t>
            </a:r>
          </a:p>
          <a:p>
            <a:pPr marL="0" indent="0" algn="ctr">
              <a:lnSpc>
                <a:spcPct val="100000"/>
              </a:lnSpc>
              <a:spcBef>
                <a:spcPts val="0"/>
              </a:spcBef>
              <a:buNone/>
            </a:pPr>
            <a:endParaRPr lang="en-CA" sz="2000" dirty="0">
              <a:latin typeface="Arial" panose="020B0604020202020204" pitchFamily="34" charset="0"/>
              <a:cs typeface="Arial" panose="020B0604020202020204" pitchFamily="34" charset="0"/>
            </a:endParaRPr>
          </a:p>
        </p:txBody>
      </p:sp>
      <p:pic>
        <p:nvPicPr>
          <p:cNvPr id="4" name="Google Shape;198;p33">
            <a:extLst>
              <a:ext uri="{FF2B5EF4-FFF2-40B4-BE49-F238E27FC236}">
                <a16:creationId xmlns:a16="http://schemas.microsoft.com/office/drawing/2014/main" id="{D6613644-825F-E885-3B13-5E3062568A5C}"/>
              </a:ext>
            </a:extLst>
          </p:cNvPr>
          <p:cNvPicPr preferRelativeResize="0"/>
          <p:nvPr/>
        </p:nvPicPr>
        <p:blipFill>
          <a:blip r:embed="rId2">
            <a:alphaModFix/>
          </a:blip>
          <a:stretch>
            <a:fillRect/>
          </a:stretch>
        </p:blipFill>
        <p:spPr>
          <a:xfrm>
            <a:off x="7397394" y="667820"/>
            <a:ext cx="4366516" cy="5558319"/>
          </a:xfrm>
          <a:prstGeom prst="rect">
            <a:avLst/>
          </a:prstGeom>
          <a:noFill/>
          <a:ln>
            <a:noFill/>
          </a:ln>
        </p:spPr>
      </p:pic>
    </p:spTree>
    <p:extLst>
      <p:ext uri="{BB962C8B-B14F-4D97-AF65-F5344CB8AC3E}">
        <p14:creationId xmlns:p14="http://schemas.microsoft.com/office/powerpoint/2010/main" val="389062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9A67-5C2D-B2EB-F8DF-D23ED1841F08}"/>
              </a:ext>
            </a:extLst>
          </p:cNvPr>
          <p:cNvSpPr>
            <a:spLocks noGrp="1"/>
          </p:cNvSpPr>
          <p:nvPr>
            <p:ph type="title"/>
          </p:nvPr>
        </p:nvSpPr>
        <p:spPr>
          <a:xfrm>
            <a:off x="838200" y="681036"/>
            <a:ext cx="10515600" cy="883603"/>
          </a:xfrm>
        </p:spPr>
        <p:txBody>
          <a:bodyPr/>
          <a:lstStyle/>
          <a:p>
            <a:pPr algn="ctr"/>
            <a:r>
              <a:rPr lang="en-CA" sz="3600" dirty="0">
                <a:latin typeface="Arial" panose="020B0604020202020204" pitchFamily="34" charset="0"/>
                <a:cs typeface="Arial" panose="020B0604020202020204" pitchFamily="34" charset="0"/>
              </a:rPr>
              <a:t>Closing Reflection</a:t>
            </a:r>
          </a:p>
        </p:txBody>
      </p:sp>
      <p:sp>
        <p:nvSpPr>
          <p:cNvPr id="3" name="Content Placeholder 2">
            <a:extLst>
              <a:ext uri="{FF2B5EF4-FFF2-40B4-BE49-F238E27FC236}">
                <a16:creationId xmlns:a16="http://schemas.microsoft.com/office/drawing/2014/main" id="{E98C30BC-27CC-C4A4-0146-5AB8D747F9D5}"/>
              </a:ext>
            </a:extLst>
          </p:cNvPr>
          <p:cNvSpPr>
            <a:spLocks noGrp="1"/>
          </p:cNvSpPr>
          <p:nvPr>
            <p:ph sz="quarter" idx="10"/>
          </p:nvPr>
        </p:nvSpPr>
        <p:spPr>
          <a:xfrm>
            <a:off x="838200" y="1676400"/>
            <a:ext cx="10524344" cy="4500563"/>
          </a:xfrm>
        </p:spPr>
        <p:txBody>
          <a:bodyPr>
            <a:normAutofit/>
          </a:bodyPr>
          <a:lstStyle/>
          <a:p>
            <a:r>
              <a:rPr lang="en-CA" sz="2800" dirty="0">
                <a:solidFill>
                  <a:schemeClr val="tx2"/>
                </a:solidFill>
                <a:latin typeface="Arial" panose="020B0604020202020204" pitchFamily="34" charset="0"/>
                <a:cs typeface="Arial" panose="020B0604020202020204" pitchFamily="34" charset="0"/>
              </a:rPr>
              <a:t>What are you taking away from today’s dialogue?</a:t>
            </a:r>
          </a:p>
          <a:p>
            <a:pPr marL="0" indent="0">
              <a:buNone/>
            </a:pPr>
            <a:endParaRPr lang="en-CA" sz="2800" dirty="0">
              <a:solidFill>
                <a:schemeClr val="tx2"/>
              </a:solidFill>
              <a:latin typeface="Arial" panose="020B0604020202020204" pitchFamily="34" charset="0"/>
              <a:cs typeface="Arial" panose="020B0604020202020204" pitchFamily="34" charset="0"/>
            </a:endParaRPr>
          </a:p>
          <a:p>
            <a:r>
              <a:rPr lang="en-CA" sz="2800" dirty="0">
                <a:solidFill>
                  <a:schemeClr val="tx2"/>
                </a:solidFill>
                <a:latin typeface="Arial" panose="020B0604020202020204" pitchFamily="34" charset="0"/>
                <a:cs typeface="Arial" panose="020B0604020202020204" pitchFamily="34" charset="0"/>
              </a:rPr>
              <a:t>What practices will you continue to do and/or do differently?</a:t>
            </a:r>
          </a:p>
          <a:p>
            <a:endParaRPr lang="en-CA" sz="2800" dirty="0">
              <a:solidFill>
                <a:schemeClr val="tx2"/>
              </a:solidFill>
              <a:latin typeface="Arial" panose="020B0604020202020204" pitchFamily="34" charset="0"/>
              <a:cs typeface="Arial" panose="020B0604020202020204" pitchFamily="34" charset="0"/>
            </a:endParaRPr>
          </a:p>
          <a:p>
            <a:r>
              <a:rPr lang="en-CA" sz="2800" dirty="0">
                <a:solidFill>
                  <a:schemeClr val="tx2"/>
                </a:solidFill>
                <a:latin typeface="Arial" panose="020B0604020202020204" pitchFamily="34" charset="0"/>
                <a:cs typeface="Arial" panose="020B0604020202020204" pitchFamily="34" charset="0"/>
              </a:rPr>
              <a:t>How will you commit to self-reflective practice and take care of your wellness in your work?</a:t>
            </a:r>
          </a:p>
        </p:txBody>
      </p:sp>
    </p:spTree>
    <p:extLst>
      <p:ext uri="{BB962C8B-B14F-4D97-AF65-F5344CB8AC3E}">
        <p14:creationId xmlns:p14="http://schemas.microsoft.com/office/powerpoint/2010/main" val="1083302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C3AF-319A-4A4C-9304-DD750BF85EEA}"/>
              </a:ext>
            </a:extLst>
          </p:cNvPr>
          <p:cNvSpPr>
            <a:spLocks noGrp="1"/>
          </p:cNvSpPr>
          <p:nvPr>
            <p:ph type="title"/>
          </p:nvPr>
        </p:nvSpPr>
        <p:spPr/>
        <p:txBody>
          <a:bodyPr/>
          <a:lstStyle/>
          <a:p>
            <a:pPr algn="ctr"/>
            <a:r>
              <a:rPr lang="en-CA" sz="4000" dirty="0">
                <a:latin typeface="Arial" panose="020B0604020202020204" pitchFamily="34" charset="0"/>
                <a:cs typeface="Arial" panose="020B0604020202020204" pitchFamily="34" charset="0"/>
              </a:rPr>
              <a:t>Acknowledgments</a:t>
            </a:r>
          </a:p>
        </p:txBody>
      </p:sp>
      <p:sp>
        <p:nvSpPr>
          <p:cNvPr id="3" name="Content Placeholder 2">
            <a:extLst>
              <a:ext uri="{FF2B5EF4-FFF2-40B4-BE49-F238E27FC236}">
                <a16:creationId xmlns:a16="http://schemas.microsoft.com/office/drawing/2014/main" id="{09CFC786-397F-45D5-AD62-2E3A87CC7996}"/>
              </a:ext>
            </a:extLst>
          </p:cNvPr>
          <p:cNvSpPr>
            <a:spLocks noGrp="1"/>
          </p:cNvSpPr>
          <p:nvPr>
            <p:ph sz="quarter" idx="10"/>
          </p:nvPr>
        </p:nvSpPr>
        <p:spPr>
          <a:xfrm>
            <a:off x="487680" y="1366838"/>
            <a:ext cx="6695440" cy="4911725"/>
          </a:xfrm>
        </p:spPr>
        <p:txBody>
          <a:bodyPr>
            <a:normAutofit/>
          </a:bodyPr>
          <a:lstStyle/>
          <a:p>
            <a:pPr marL="0" indent="0" algn="ctr">
              <a:lnSpc>
                <a:spcPct val="100000"/>
              </a:lnSpc>
              <a:spcBef>
                <a:spcPts val="0"/>
              </a:spcBef>
              <a:buNone/>
            </a:pPr>
            <a:endParaRPr lang="en-CA" sz="2000" dirty="0">
              <a:latin typeface="Arial" panose="020B0604020202020204" pitchFamily="34" charset="0"/>
              <a:cs typeface="Arial" panose="020B0604020202020204" pitchFamily="34" charset="0"/>
            </a:endParaRPr>
          </a:p>
          <a:p>
            <a:pPr marL="0" lvl="0" indent="0" algn="ctr" rtl="0">
              <a:lnSpc>
                <a:spcPct val="100000"/>
              </a:lnSpc>
              <a:spcBef>
                <a:spcPts val="1200"/>
              </a:spcBef>
              <a:spcAft>
                <a:spcPts val="1200"/>
              </a:spcAft>
              <a:buNone/>
            </a:pPr>
            <a:r>
              <a:rPr lang="en-US" sz="2800" dirty="0">
                <a:solidFill>
                  <a:schemeClr val="tx2"/>
                </a:solidFill>
                <a:latin typeface="Arial" panose="020B0604020202020204" pitchFamily="34" charset="0"/>
                <a:cs typeface="Arial" panose="020B0604020202020204" pitchFamily="34" charset="0"/>
              </a:rPr>
              <a:t>Our research project and Promising Practices Manual were the results of the recommendations and strategies from the research study participants, the literature review, and the researchers.  </a:t>
            </a:r>
          </a:p>
          <a:p>
            <a:pPr marL="0" lvl="0" indent="0" algn="ctr" rtl="0">
              <a:lnSpc>
                <a:spcPct val="100000"/>
              </a:lnSpc>
              <a:spcBef>
                <a:spcPts val="0"/>
              </a:spcBef>
              <a:buNone/>
            </a:pPr>
            <a:r>
              <a:rPr lang="en-US" sz="2800" dirty="0">
                <a:solidFill>
                  <a:schemeClr val="tx2"/>
                </a:solidFill>
                <a:latin typeface="Arial" panose="020B0604020202020204" pitchFamily="34" charset="0"/>
                <a:cs typeface="Arial" panose="020B0604020202020204" pitchFamily="34" charset="0"/>
              </a:rPr>
              <a:t>We are grateful to the many</a:t>
            </a:r>
          </a:p>
          <a:p>
            <a:pPr marL="0" lvl="0" indent="0" algn="ctr" rtl="0">
              <a:lnSpc>
                <a:spcPct val="100000"/>
              </a:lnSpc>
              <a:spcBef>
                <a:spcPts val="0"/>
              </a:spcBef>
              <a:buNone/>
            </a:pPr>
            <a:r>
              <a:rPr lang="en-US" sz="2800" dirty="0">
                <a:solidFill>
                  <a:schemeClr val="tx2"/>
                </a:solidFill>
                <a:latin typeface="Arial" panose="020B0604020202020204" pitchFamily="34" charset="0"/>
                <a:cs typeface="Arial" panose="020B0604020202020204" pitchFamily="34" charset="0"/>
              </a:rPr>
              <a:t> co-creators of this Manual.</a:t>
            </a:r>
            <a:endParaRPr lang="en-US" sz="2800" dirty="0">
              <a:solidFill>
                <a:schemeClr val="tx2"/>
              </a:solidFill>
              <a:latin typeface="Arial" panose="020B0604020202020204" pitchFamily="34" charset="0"/>
              <a:ea typeface="Roboto"/>
              <a:cs typeface="Arial" panose="020B0604020202020204" pitchFamily="34" charset="0"/>
              <a:sym typeface="Roboto"/>
            </a:endParaRPr>
          </a:p>
        </p:txBody>
      </p:sp>
      <p:pic>
        <p:nvPicPr>
          <p:cNvPr id="5" name="Google Shape;222;p37">
            <a:extLst>
              <a:ext uri="{FF2B5EF4-FFF2-40B4-BE49-F238E27FC236}">
                <a16:creationId xmlns:a16="http://schemas.microsoft.com/office/drawing/2014/main" id="{554B4414-D52C-46F4-A2A8-28F542C9FCAD}"/>
              </a:ext>
            </a:extLst>
          </p:cNvPr>
          <p:cNvPicPr preferRelativeResize="0"/>
          <p:nvPr/>
        </p:nvPicPr>
        <p:blipFill>
          <a:blip r:embed="rId2">
            <a:alphaModFix/>
          </a:blip>
          <a:stretch>
            <a:fillRect/>
          </a:stretch>
        </p:blipFill>
        <p:spPr>
          <a:xfrm>
            <a:off x="7424012" y="1633967"/>
            <a:ext cx="3929787" cy="4283949"/>
          </a:xfrm>
          <a:prstGeom prst="rect">
            <a:avLst/>
          </a:prstGeom>
          <a:noFill/>
          <a:ln>
            <a:noFill/>
          </a:ln>
        </p:spPr>
      </p:pic>
    </p:spTree>
    <p:extLst>
      <p:ext uri="{BB962C8B-B14F-4D97-AF65-F5344CB8AC3E}">
        <p14:creationId xmlns:p14="http://schemas.microsoft.com/office/powerpoint/2010/main" val="121146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E05-BF4F-417D-A760-6DA5034A90DE}"/>
              </a:ext>
            </a:extLst>
          </p:cNvPr>
          <p:cNvSpPr>
            <a:spLocks noGrp="1"/>
          </p:cNvSpPr>
          <p:nvPr>
            <p:ph type="title"/>
          </p:nvPr>
        </p:nvSpPr>
        <p:spPr>
          <a:xfrm>
            <a:off x="497840" y="681037"/>
            <a:ext cx="7061200" cy="583800"/>
          </a:xfrm>
        </p:spPr>
        <p:txBody>
          <a:bodyPr/>
          <a:lstStyle/>
          <a:p>
            <a:pPr algn="ctr"/>
            <a:r>
              <a:rPr lang="en-CA" sz="4000" dirty="0">
                <a:latin typeface="Arial" panose="020B0604020202020204" pitchFamily="34" charset="0"/>
                <a:cs typeface="Arial" panose="020B0604020202020204" pitchFamily="34" charset="0"/>
              </a:rPr>
              <a:t>Let’s Connect!</a:t>
            </a:r>
          </a:p>
        </p:txBody>
      </p:sp>
      <p:sp>
        <p:nvSpPr>
          <p:cNvPr id="3" name="Content Placeholder 2">
            <a:extLst>
              <a:ext uri="{FF2B5EF4-FFF2-40B4-BE49-F238E27FC236}">
                <a16:creationId xmlns:a16="http://schemas.microsoft.com/office/drawing/2014/main" id="{4342C222-23EE-4C02-80F1-709426E27871}"/>
              </a:ext>
            </a:extLst>
          </p:cNvPr>
          <p:cNvSpPr>
            <a:spLocks noGrp="1"/>
          </p:cNvSpPr>
          <p:nvPr>
            <p:ph sz="quarter" idx="10"/>
          </p:nvPr>
        </p:nvSpPr>
        <p:spPr>
          <a:xfrm>
            <a:off x="838200" y="1265238"/>
            <a:ext cx="6720840" cy="4911725"/>
          </a:xfrm>
        </p:spPr>
        <p:txBody>
          <a:bodyPr>
            <a:normAutofit/>
          </a:bodyPr>
          <a:lstStyle/>
          <a:p>
            <a:pPr marL="0" indent="0">
              <a:lnSpc>
                <a:spcPct val="100000"/>
              </a:lnSpc>
              <a:buNone/>
            </a:pPr>
            <a:endParaRPr lang="en-CA" sz="2800" b="1" dirty="0">
              <a:solidFill>
                <a:schemeClr val="tx1"/>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US" sz="2800" b="1" dirty="0">
                <a:solidFill>
                  <a:srgbClr val="000000"/>
                </a:solidFill>
                <a:latin typeface="Arial"/>
                <a:ea typeface="Arial"/>
                <a:cs typeface="Arial"/>
                <a:sym typeface="Arial"/>
              </a:rPr>
              <a:t>Nicole Johnson</a:t>
            </a:r>
          </a:p>
          <a:p>
            <a:pPr marL="0" lvl="0" indent="0" algn="ctr" rtl="0">
              <a:spcBef>
                <a:spcPts val="0"/>
              </a:spcBef>
              <a:spcAft>
                <a:spcPts val="0"/>
              </a:spcAft>
              <a:buNone/>
            </a:pPr>
            <a:r>
              <a:rPr lang="en-US" sz="2800" dirty="0">
                <a:solidFill>
                  <a:schemeClr val="tx2"/>
                </a:solidFill>
                <a:uFill>
                  <a:noFill/>
                </a:uFill>
                <a:latin typeface="Arial"/>
                <a:ea typeface="Arial"/>
                <a:cs typeface="Arial"/>
                <a:sym typeface="Arial"/>
              </a:rPr>
              <a:t>nicole.johnson4@sheridancollege.ca</a:t>
            </a:r>
          </a:p>
          <a:p>
            <a:pPr marL="0" lvl="0" indent="0" algn="ctr" rtl="0">
              <a:spcBef>
                <a:spcPts val="0"/>
              </a:spcBef>
              <a:spcAft>
                <a:spcPts val="0"/>
              </a:spcAft>
              <a:buNone/>
            </a:pPr>
            <a:endParaRPr lang="en-US" sz="2800" dirty="0">
              <a:solidFill>
                <a:schemeClr val="tx2"/>
              </a:solidFill>
              <a:uFill>
                <a:noFill/>
              </a:uFill>
              <a:latin typeface="Arial"/>
              <a:ea typeface="Arial"/>
              <a:cs typeface="Arial"/>
              <a:sym typeface="Arial"/>
            </a:endParaRPr>
          </a:p>
          <a:p>
            <a:pPr marL="0" lvl="0" indent="0" algn="ctr" rtl="0">
              <a:spcBef>
                <a:spcPts val="0"/>
              </a:spcBef>
              <a:spcAft>
                <a:spcPts val="0"/>
              </a:spcAft>
              <a:buNone/>
            </a:pPr>
            <a:endParaRPr lang="en-US" sz="2800" dirty="0">
              <a:solidFill>
                <a:srgbClr val="000000"/>
              </a:solidFill>
              <a:latin typeface="Arial"/>
              <a:ea typeface="Arial"/>
              <a:cs typeface="Arial"/>
              <a:sym typeface="Arial"/>
            </a:endParaRPr>
          </a:p>
          <a:p>
            <a:pPr marL="0" lvl="0" indent="0" algn="ctr" rtl="0">
              <a:spcBef>
                <a:spcPts val="0"/>
              </a:spcBef>
              <a:spcAft>
                <a:spcPts val="0"/>
              </a:spcAft>
              <a:buNone/>
            </a:pPr>
            <a:r>
              <a:rPr lang="en-US" sz="2800" b="1" dirty="0">
                <a:solidFill>
                  <a:srgbClr val="000000"/>
                </a:solidFill>
                <a:latin typeface="Arial"/>
                <a:ea typeface="Arial"/>
                <a:cs typeface="Arial"/>
                <a:sym typeface="Arial"/>
              </a:rPr>
              <a:t>Ida Gianvito</a:t>
            </a:r>
          </a:p>
          <a:p>
            <a:pPr marL="0" lvl="0" indent="0" algn="ctr" rtl="0">
              <a:spcBef>
                <a:spcPts val="0"/>
              </a:spcBef>
              <a:spcAft>
                <a:spcPts val="0"/>
              </a:spcAft>
              <a:buNone/>
            </a:pPr>
            <a:r>
              <a:rPr lang="en-US" sz="2800" dirty="0">
                <a:solidFill>
                  <a:srgbClr val="000000"/>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ida.gianvito@sheridancollege.ca</a:t>
            </a:r>
            <a:endParaRPr lang="en-US" sz="2800" dirty="0">
              <a:solidFill>
                <a:srgbClr val="000000"/>
              </a:solidFill>
              <a:uFill>
                <a:noFill/>
              </a:uFill>
              <a:latin typeface="Arial"/>
              <a:ea typeface="Arial"/>
              <a:cs typeface="Arial"/>
              <a:sym typeface="Arial"/>
            </a:endParaRPr>
          </a:p>
          <a:p>
            <a:pPr marL="0" lvl="0" indent="0" algn="ctr" rtl="0">
              <a:spcBef>
                <a:spcPts val="0"/>
              </a:spcBef>
              <a:spcAft>
                <a:spcPts val="0"/>
              </a:spcAft>
              <a:buNone/>
            </a:pPr>
            <a:r>
              <a:rPr lang="en-US" sz="2800" dirty="0">
                <a:solidFill>
                  <a:srgbClr val="000000"/>
                </a:solidFill>
                <a:latin typeface="Arial"/>
                <a:ea typeface="Arial"/>
                <a:cs typeface="Arial"/>
                <a:sym typeface="Arial"/>
              </a:rPr>
              <a:t>(On maternity leave until June 2023)</a:t>
            </a:r>
          </a:p>
          <a:p>
            <a:pPr marL="0" lvl="0" indent="0" algn="ctr" rtl="0">
              <a:spcBef>
                <a:spcPts val="0"/>
              </a:spcBef>
              <a:spcAft>
                <a:spcPts val="0"/>
              </a:spcAft>
              <a:buNone/>
            </a:pPr>
            <a:endParaRPr lang="en-US" sz="2800" dirty="0">
              <a:solidFill>
                <a:srgbClr val="000000"/>
              </a:solidFill>
              <a:latin typeface="Arial"/>
              <a:ea typeface="Arial"/>
              <a:cs typeface="Arial"/>
              <a:sym typeface="Arial"/>
            </a:endParaRPr>
          </a:p>
          <a:p>
            <a:pPr marL="0" indent="0" algn="ctr">
              <a:buNone/>
            </a:pPr>
            <a:r>
              <a:rPr lang="en-CA" dirty="0">
                <a:solidFill>
                  <a:schemeClr val="tx2"/>
                </a:solidFill>
                <a:latin typeface="Arial" panose="020B0604020202020204" pitchFamily="34" charset="0"/>
                <a:cs typeface="Arial" panose="020B0604020202020204" pitchFamily="34" charset="0"/>
              </a:rPr>
              <a:t>Connect with us on Linked In.</a:t>
            </a:r>
          </a:p>
        </p:txBody>
      </p:sp>
      <p:pic>
        <p:nvPicPr>
          <p:cNvPr id="5" name="Picture 4" descr="A group of trees with orange and yellow leaves&#10;&#10;Description automatically generated with medium confidence">
            <a:extLst>
              <a:ext uri="{FF2B5EF4-FFF2-40B4-BE49-F238E27FC236}">
                <a16:creationId xmlns:a16="http://schemas.microsoft.com/office/drawing/2014/main" id="{741C0DA1-838C-4AC2-B123-323D01719606}"/>
              </a:ext>
            </a:extLst>
          </p:cNvPr>
          <p:cNvPicPr>
            <a:picLocks noChangeAspect="1"/>
          </p:cNvPicPr>
          <p:nvPr/>
        </p:nvPicPr>
        <p:blipFill>
          <a:blip r:embed="rId3"/>
          <a:stretch>
            <a:fillRect/>
          </a:stretch>
        </p:blipFill>
        <p:spPr>
          <a:xfrm>
            <a:off x="7895590" y="1363980"/>
            <a:ext cx="3535680" cy="4714240"/>
          </a:xfrm>
          <a:prstGeom prst="rect">
            <a:avLst/>
          </a:prstGeom>
        </p:spPr>
      </p:pic>
    </p:spTree>
    <p:extLst>
      <p:ext uri="{BB962C8B-B14F-4D97-AF65-F5344CB8AC3E}">
        <p14:creationId xmlns:p14="http://schemas.microsoft.com/office/powerpoint/2010/main" val="3719060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3B0E-2F9B-456B-A883-2C07D6BC244E}"/>
              </a:ext>
            </a:extLst>
          </p:cNvPr>
          <p:cNvSpPr>
            <a:spLocks noGrp="1"/>
          </p:cNvSpPr>
          <p:nvPr>
            <p:ph type="title"/>
          </p:nvPr>
        </p:nvSpPr>
        <p:spPr/>
        <p:txBody>
          <a:bodyPr/>
          <a:lstStyle/>
          <a:p>
            <a:pPr algn="ctr"/>
            <a:r>
              <a:rPr lang="en-CA" sz="3600"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705E1418-CFB8-4B75-ADE1-CF8DAC7AF8E4}"/>
              </a:ext>
            </a:extLst>
          </p:cNvPr>
          <p:cNvSpPr>
            <a:spLocks noGrp="1"/>
          </p:cNvSpPr>
          <p:nvPr>
            <p:ph sz="quarter" idx="10"/>
          </p:nvPr>
        </p:nvSpPr>
        <p:spPr/>
        <p:txBody>
          <a:bodyPr>
            <a:normAutofit fontScale="92500" lnSpcReduction="20000"/>
          </a:bodyPr>
          <a:lstStyle/>
          <a:p>
            <a:pPr marL="0" indent="0">
              <a:lnSpc>
                <a:spcPct val="115000"/>
              </a:lnSpc>
              <a:spcBef>
                <a:spcPts val="1600"/>
              </a:spcBef>
              <a:buNone/>
            </a:pPr>
            <a:r>
              <a:rPr lang="en-US" sz="1700" dirty="0" err="1">
                <a:solidFill>
                  <a:schemeClr val="tx2"/>
                </a:solidFill>
                <a:highlight>
                  <a:srgbClr val="FFFFFF"/>
                </a:highlight>
                <a:latin typeface="Arial" panose="020B0604020202020204" pitchFamily="34" charset="0"/>
                <a:cs typeface="Arial" panose="020B0604020202020204" pitchFamily="34" charset="0"/>
              </a:rPr>
              <a:t>Burczycka</a:t>
            </a:r>
            <a:r>
              <a:rPr lang="en-US" sz="1700" dirty="0">
                <a:solidFill>
                  <a:schemeClr val="tx2"/>
                </a:solidFill>
                <a:highlight>
                  <a:srgbClr val="FFFFFF"/>
                </a:highlight>
                <a:latin typeface="Arial" panose="020B0604020202020204" pitchFamily="34" charset="0"/>
                <a:cs typeface="Arial" panose="020B0604020202020204" pitchFamily="34" charset="0"/>
              </a:rPr>
              <a:t>, M. (2020). </a:t>
            </a:r>
            <a:r>
              <a:rPr lang="en-US" sz="1700" i="1" dirty="0">
                <a:solidFill>
                  <a:schemeClr val="tx2"/>
                </a:solidFill>
                <a:highlight>
                  <a:srgbClr val="FFFFFF"/>
                </a:highlight>
                <a:latin typeface="Arial" panose="020B0604020202020204" pitchFamily="34" charset="0"/>
                <a:cs typeface="Arial" panose="020B0604020202020204" pitchFamily="34" charset="0"/>
              </a:rPr>
              <a:t>Students’ experiences of unwanted sexualized behaviours and sexual assault at postsecondary schools in the Canadian provinces</a:t>
            </a:r>
            <a:r>
              <a:rPr lang="en-US" sz="1700" dirty="0">
                <a:solidFill>
                  <a:schemeClr val="tx2"/>
                </a:solidFill>
                <a:highlight>
                  <a:srgbClr val="FFFFFF"/>
                </a:highlight>
                <a:latin typeface="Arial" panose="020B0604020202020204" pitchFamily="34" charset="0"/>
                <a:cs typeface="Arial" panose="020B0604020202020204" pitchFamily="34" charset="0"/>
              </a:rPr>
              <a:t>, 2019. Canadian Centre for Justice and Community Safety Statistics. </a:t>
            </a:r>
            <a:r>
              <a:rPr lang="en-US" sz="1700" dirty="0">
                <a:solidFill>
                  <a:schemeClr val="tx2"/>
                </a:solidFill>
                <a:highlight>
                  <a:srgbClr val="FFFFFF"/>
                </a:highlight>
                <a:uFill>
                  <a:no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https://www150.statcan.gc.ca/n1/en/pub/85-002-x/2020001/article/00005-eng.pdf?st=2pX9QRnP</a:t>
            </a:r>
            <a:endParaRPr lang="en-US" sz="1700" dirty="0">
              <a:solidFill>
                <a:schemeClr val="tx2"/>
              </a:solidFill>
              <a:highlight>
                <a:srgbClr val="FFFFFF"/>
              </a:highlight>
              <a:uFill>
                <a:noFill/>
              </a:uFill>
              <a:latin typeface="Arial" panose="020B0604020202020204" pitchFamily="34" charset="0"/>
              <a:cs typeface="Arial" panose="020B0604020202020204" pitchFamily="34" charset="0"/>
            </a:endParaRPr>
          </a:p>
          <a:p>
            <a:pPr marL="0" indent="0">
              <a:lnSpc>
                <a:spcPct val="115000"/>
              </a:lnSpc>
              <a:spcBef>
                <a:spcPts val="1600"/>
              </a:spcBef>
              <a:buNone/>
            </a:pPr>
            <a:r>
              <a:rPr lang="en-CA" sz="17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Carello</a:t>
            </a:r>
            <a:r>
              <a:rPr lang="en-CA" sz="17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J., &amp; Butler, L. D. (2015). Practicing what we teach: Trauma-informed educational practice. </a:t>
            </a:r>
            <a:r>
              <a:rPr lang="en-CA" sz="17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Journal of Teaching in Social Work</a:t>
            </a:r>
            <a:r>
              <a:rPr lang="en-CA" sz="17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CA" sz="17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35</a:t>
            </a:r>
            <a:r>
              <a:rPr lang="en-CA" sz="17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 262–278. https://doi.org/10.1080/08841233.2015.1030059 </a:t>
            </a:r>
          </a:p>
          <a:p>
            <a:pPr marL="0" indent="0">
              <a:lnSpc>
                <a:spcPct val="115000"/>
              </a:lnSpc>
              <a:spcBef>
                <a:spcPts val="1600"/>
              </a:spcBef>
              <a:buNone/>
            </a:pPr>
            <a:r>
              <a:rPr lang="en-CA" sz="17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Galatzer</a:t>
            </a:r>
            <a:r>
              <a:rPr lang="en-CA" sz="1700" dirty="0">
                <a:solidFill>
                  <a:schemeClr val="tx2"/>
                </a:solidFill>
                <a:effectLst/>
                <a:latin typeface="Arial" panose="020B0604020202020204" pitchFamily="34" charset="0"/>
                <a:ea typeface="Calibri" panose="020F0502020204030204" pitchFamily="34" charset="0"/>
                <a:cs typeface="Arial" panose="020B0604020202020204" pitchFamily="34" charset="0"/>
              </a:rPr>
              <a:t>-Levy, I. R., Burton, C. L., &amp; Bonanno, G. A. (2012). Coping flexibility, potentially traumatic life events, and resilience: A prospective study of college student adjustment. </a:t>
            </a:r>
            <a:r>
              <a:rPr lang="en-CA" sz="1700" i="1" dirty="0">
                <a:solidFill>
                  <a:schemeClr val="tx2"/>
                </a:solidFill>
                <a:effectLst/>
                <a:latin typeface="Arial" panose="020B0604020202020204" pitchFamily="34" charset="0"/>
                <a:ea typeface="Calibri" panose="020F0502020204030204" pitchFamily="34" charset="0"/>
                <a:cs typeface="Arial" panose="020B0604020202020204" pitchFamily="34" charset="0"/>
              </a:rPr>
              <a:t>Journal of Social and Clinical Psychology, 31</a:t>
            </a:r>
            <a:r>
              <a:rPr lang="en-CA" sz="1700" dirty="0">
                <a:solidFill>
                  <a:schemeClr val="tx2"/>
                </a:solidFill>
                <a:effectLst/>
                <a:latin typeface="Arial" panose="020B0604020202020204" pitchFamily="34" charset="0"/>
                <a:ea typeface="Calibri" panose="020F0502020204030204" pitchFamily="34" charset="0"/>
                <a:cs typeface="Arial" panose="020B0604020202020204" pitchFamily="34" charset="0"/>
              </a:rPr>
              <a:t>(6), 542–567. https://doi.org/10.1521/jscp.2012.31.6.542</a:t>
            </a:r>
          </a:p>
          <a:p>
            <a:pPr marL="0" indent="0">
              <a:lnSpc>
                <a:spcPct val="115000"/>
              </a:lnSpc>
              <a:spcBef>
                <a:spcPts val="1600"/>
              </a:spcBef>
              <a:buNone/>
            </a:pPr>
            <a:r>
              <a:rPr lang="en-US" sz="1700" dirty="0">
                <a:solidFill>
                  <a:schemeClr val="tx2"/>
                </a:solidFill>
                <a:latin typeface="Arial" panose="020B0604020202020204" pitchFamily="34" charset="0"/>
                <a:cs typeface="Arial" panose="020B0604020202020204" pitchFamily="34" charset="0"/>
              </a:rPr>
              <a:t>Government of Nova Scotia. (2015, May). </a:t>
            </a:r>
            <a:r>
              <a:rPr lang="en-US" sz="1700" i="1" dirty="0">
                <a:solidFill>
                  <a:schemeClr val="tx2"/>
                </a:solidFill>
                <a:latin typeface="Arial" panose="020B0604020202020204" pitchFamily="34" charset="0"/>
                <a:cs typeface="Arial" panose="020B0604020202020204" pitchFamily="34" charset="0"/>
              </a:rPr>
              <a:t>Trauma-Informed approaches: An introduction and discussion guide for health and social service providers</a:t>
            </a:r>
            <a:r>
              <a:rPr lang="en-US" sz="1700" dirty="0">
                <a:solidFill>
                  <a:schemeClr val="tx2"/>
                </a:solidFill>
                <a:latin typeface="Arial" panose="020B0604020202020204" pitchFamily="34" charset="0"/>
                <a:cs typeface="Arial" panose="020B0604020202020204" pitchFamily="34" charset="0"/>
              </a:rPr>
              <a:t>.</a:t>
            </a:r>
            <a:r>
              <a:rPr lang="en-US" sz="1700" dirty="0">
                <a:solidFill>
                  <a:schemeClr val="tx2"/>
                </a:solidFill>
                <a:uFill>
                  <a:noFill/>
                </a:u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700" u="sng" dirty="0">
                <a:solidFill>
                  <a:schemeClr val="tx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https://novascotia.ca/dhw/addictions/documents/TIP_Discussion_Guide_1.pdf</a:t>
            </a:r>
            <a:endParaRPr lang="en-US" sz="1700" u="sng" dirty="0">
              <a:solidFill>
                <a:schemeClr val="tx2"/>
              </a:solidFill>
              <a:latin typeface="Arial" panose="020B0604020202020204" pitchFamily="34" charset="0"/>
              <a:cs typeface="Arial" panose="020B0604020202020204" pitchFamily="34" charset="0"/>
            </a:endParaRPr>
          </a:p>
          <a:p>
            <a:pPr marL="0" indent="0">
              <a:lnSpc>
                <a:spcPct val="100000"/>
              </a:lnSpc>
              <a:spcBef>
                <a:spcPts val="0"/>
              </a:spcBef>
              <a:buNone/>
            </a:pPr>
            <a:r>
              <a:rPr lang="en-US" sz="1700" dirty="0">
                <a:solidFill>
                  <a:schemeClr val="tx2"/>
                </a:solidFill>
                <a:effectLst/>
                <a:latin typeface="Arial" panose="020B0604020202020204" pitchFamily="34" charset="0"/>
                <a:ea typeface="Calibri" panose="020F0502020204030204" pitchFamily="34" charset="0"/>
                <a:cs typeface="Arial" panose="020B0604020202020204" pitchFamily="34" charset="0"/>
              </a:rPr>
              <a:t>Harris M. &amp; Fallot R. D. (eds). (2001). </a:t>
            </a:r>
            <a:r>
              <a:rPr lang="en-US" sz="1700" i="1" dirty="0">
                <a:solidFill>
                  <a:schemeClr val="tx2"/>
                </a:solidFill>
                <a:effectLst/>
                <a:latin typeface="Arial" panose="020B0604020202020204" pitchFamily="34" charset="0"/>
                <a:ea typeface="Calibri" panose="020F0502020204030204" pitchFamily="34" charset="0"/>
                <a:cs typeface="Arial" panose="020B0604020202020204" pitchFamily="34" charset="0"/>
              </a:rPr>
              <a:t>Using Trauma Theory to Design Service </a:t>
            </a:r>
            <a:r>
              <a:rPr lang="en-US" sz="1700" i="1"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Systems.</a:t>
            </a:r>
            <a:r>
              <a:rPr lang="en-US" sz="17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Jossey</a:t>
            </a:r>
            <a:r>
              <a:rPr lang="en-US" sz="1700" dirty="0">
                <a:solidFill>
                  <a:schemeClr val="tx2"/>
                </a:solidFill>
                <a:effectLst/>
                <a:latin typeface="Arial" panose="020B0604020202020204" pitchFamily="34" charset="0"/>
                <a:ea typeface="Calibri" panose="020F0502020204030204" pitchFamily="34" charset="0"/>
                <a:cs typeface="Arial" panose="020B0604020202020204" pitchFamily="34" charset="0"/>
              </a:rPr>
              <a:t>-Bass.</a:t>
            </a:r>
          </a:p>
          <a:p>
            <a:pPr marL="0" indent="0">
              <a:lnSpc>
                <a:spcPct val="100000"/>
              </a:lnSpc>
              <a:spcBef>
                <a:spcPts val="0"/>
              </a:spcBef>
              <a:buNone/>
            </a:pPr>
            <a:endParaRPr lang="en-CA" sz="17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0" indent="0">
              <a:lnSpc>
                <a:spcPct val="100000"/>
              </a:lnSpc>
              <a:spcBef>
                <a:spcPts val="0"/>
              </a:spcBef>
              <a:buNone/>
            </a:pPr>
            <a:r>
              <a:rPr lang="en-CA" sz="1700" dirty="0" err="1">
                <a:solidFill>
                  <a:schemeClr val="tx2"/>
                </a:solidFill>
                <a:effectLst/>
                <a:latin typeface="Arial" panose="020B0604020202020204" pitchFamily="34" charset="0"/>
                <a:ea typeface="Arial" panose="020B0604020202020204" pitchFamily="34" charset="0"/>
                <a:cs typeface="Arial" panose="020B0604020202020204" pitchFamily="34" charset="0"/>
              </a:rPr>
              <a:t>Klinic</a:t>
            </a:r>
            <a:r>
              <a:rPr lang="en-CA"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 Community Health Centre. (2013). </a:t>
            </a:r>
            <a:r>
              <a:rPr lang="en-CA" sz="1700" i="1" dirty="0">
                <a:solidFill>
                  <a:schemeClr val="tx2"/>
                </a:solidFill>
                <a:effectLst/>
                <a:latin typeface="Arial" panose="020B0604020202020204" pitchFamily="34" charset="0"/>
                <a:ea typeface="Arial" panose="020B0604020202020204" pitchFamily="34" charset="0"/>
                <a:cs typeface="Arial" panose="020B0604020202020204" pitchFamily="34" charset="0"/>
              </a:rPr>
              <a:t>Trauma-Informed: The trauma toolkit, second edition, 2013</a:t>
            </a:r>
            <a:r>
              <a:rPr lang="en-CA"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 Manitoba Trauma Information and Education Centre. Retrieved on November 11, 2022, from https://Trauma-Informed.ca/wp-content/uploads/2013/10/Trauma-Informed_Toolkit.pdf </a:t>
            </a:r>
          </a:p>
          <a:p>
            <a:pPr marL="0" indent="0">
              <a:lnSpc>
                <a:spcPct val="150000"/>
              </a:lnSpc>
              <a:buNone/>
            </a:pPr>
            <a:r>
              <a:rPr lang="en-US" sz="1700" dirty="0">
                <a:solidFill>
                  <a:schemeClr val="tx2"/>
                </a:solidFill>
                <a:latin typeface="Arial" panose="020B0604020202020204" pitchFamily="34" charset="0"/>
                <a:cs typeface="Arial" panose="020B0604020202020204" pitchFamily="34" charset="0"/>
              </a:rPr>
              <a:t>Photography by Nicole Johnson.</a:t>
            </a:r>
          </a:p>
          <a:p>
            <a:pPr marL="0" indent="0">
              <a:lnSpc>
                <a:spcPct val="115000"/>
              </a:lnSpc>
              <a:spcBef>
                <a:spcPts val="1600"/>
              </a:spcBef>
              <a:buNone/>
            </a:pPr>
            <a:endParaRPr lang="en-CA" sz="18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1600"/>
              </a:spcBef>
              <a:buNone/>
            </a:pPr>
            <a:endParaRPr lang="en-US" sz="1900" u="sng" dirty="0">
              <a:solidFill>
                <a:schemeClr val="tx2"/>
              </a:solidFill>
              <a:latin typeface="Arial" panose="020B0604020202020204" pitchFamily="34" charset="0"/>
              <a:cs typeface="Arial" panose="020B0604020202020204" pitchFamily="34" charset="0"/>
            </a:endParaRPr>
          </a:p>
          <a:p>
            <a:pPr marL="0" marR="0" indent="0">
              <a:lnSpc>
                <a:spcPct val="107000"/>
              </a:lnSpc>
              <a:spcBef>
                <a:spcPts val="0"/>
              </a:spcBef>
              <a:spcAft>
                <a:spcPts val="0"/>
              </a:spcAft>
              <a:buNone/>
            </a:pP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76198">
              <a:lnSpc>
                <a:spcPct val="115000"/>
              </a:lnSpc>
            </a:pPr>
            <a:endParaRPr lang="en-US" sz="1600" u="sng" dirty="0"/>
          </a:p>
          <a:p>
            <a:pPr>
              <a:lnSpc>
                <a:spcPct val="115000"/>
              </a:lnSpc>
              <a:spcBef>
                <a:spcPts val="1600"/>
              </a:spcBef>
            </a:pPr>
            <a:endParaRPr lang="en-US" sz="1400" dirty="0">
              <a:solidFill>
                <a:srgbClr val="3D9991"/>
              </a:solidFill>
              <a:highlight>
                <a:srgbClr val="FFFFFF"/>
              </a:highlight>
            </a:endParaRPr>
          </a:p>
          <a:p>
            <a:pPr>
              <a:lnSpc>
                <a:spcPct val="115000"/>
              </a:lnSpc>
              <a:spcBef>
                <a:spcPts val="1600"/>
              </a:spcBef>
            </a:pPr>
            <a:endParaRPr lang="en-US" sz="1400" dirty="0">
              <a:solidFill>
                <a:srgbClr val="3D9991"/>
              </a:solidFill>
              <a:highlight>
                <a:srgbClr val="FFFFFF"/>
              </a:highlight>
            </a:endParaRPr>
          </a:p>
          <a:p>
            <a:endParaRPr lang="en-CA" dirty="0"/>
          </a:p>
        </p:txBody>
      </p:sp>
    </p:spTree>
    <p:extLst>
      <p:ext uri="{BB962C8B-B14F-4D97-AF65-F5344CB8AC3E}">
        <p14:creationId xmlns:p14="http://schemas.microsoft.com/office/powerpoint/2010/main" val="308379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1;p15">
            <a:extLst>
              <a:ext uri="{FF2B5EF4-FFF2-40B4-BE49-F238E27FC236}">
                <a16:creationId xmlns:a16="http://schemas.microsoft.com/office/drawing/2014/main" id="{DD8F7EC5-0AC0-4499-8E8C-6E30B7B7103A}"/>
              </a:ext>
            </a:extLst>
          </p:cNvPr>
          <p:cNvPicPr preferRelativeResize="0">
            <a:picLocks noGrp="1"/>
          </p:cNvPicPr>
          <p:nvPr>
            <p:ph sz="quarter" idx="10"/>
          </p:nvPr>
        </p:nvPicPr>
        <p:blipFill>
          <a:blip r:embed="rId2">
            <a:alphaModFix/>
          </a:blip>
          <a:stretch>
            <a:fillRect/>
          </a:stretch>
        </p:blipFill>
        <p:spPr>
          <a:xfrm>
            <a:off x="7467600" y="1341120"/>
            <a:ext cx="3931920" cy="4826000"/>
          </a:xfrm>
          <a:prstGeom prst="rect">
            <a:avLst/>
          </a:prstGeom>
          <a:noFill/>
          <a:ln>
            <a:noFill/>
          </a:ln>
        </p:spPr>
      </p:pic>
      <p:sp>
        <p:nvSpPr>
          <p:cNvPr id="6" name="TextBox 5">
            <a:extLst>
              <a:ext uri="{FF2B5EF4-FFF2-40B4-BE49-F238E27FC236}">
                <a16:creationId xmlns:a16="http://schemas.microsoft.com/office/drawing/2014/main" id="{33B9AF42-75F4-463C-BB8B-5095CDCCF674}"/>
              </a:ext>
            </a:extLst>
          </p:cNvPr>
          <p:cNvSpPr txBox="1"/>
          <p:nvPr/>
        </p:nvSpPr>
        <p:spPr>
          <a:xfrm>
            <a:off x="1112110" y="1613266"/>
            <a:ext cx="6097712" cy="3970318"/>
          </a:xfrm>
          <a:prstGeom prst="rect">
            <a:avLst/>
          </a:prstGeom>
          <a:noFill/>
        </p:spPr>
        <p:txBody>
          <a:bodyPr wrap="square">
            <a:spAutoFit/>
          </a:bodyPr>
          <a:lstStyle/>
          <a:p>
            <a:pPr algn="ctr"/>
            <a:r>
              <a:rPr lang="en-US" sz="2800" dirty="0">
                <a:solidFill>
                  <a:schemeClr val="tx2"/>
                </a:solidFill>
                <a:latin typeface="Arial" panose="020B0604020202020204" pitchFamily="34" charset="0"/>
                <a:cs typeface="Arial" panose="020B0604020202020204" pitchFamily="34" charset="0"/>
              </a:rPr>
              <a:t>I recognize the sensitive nature of trauma and that discussions today may raise a range of emotions.  </a:t>
            </a:r>
          </a:p>
          <a:p>
            <a:pPr algn="ctr"/>
            <a:r>
              <a:rPr lang="en-US" sz="2800" dirty="0">
                <a:solidFill>
                  <a:schemeClr val="tx2"/>
                </a:solidFill>
                <a:latin typeface="Arial" panose="020B0604020202020204" pitchFamily="34" charset="0"/>
                <a:cs typeface="Arial" panose="020B0604020202020204" pitchFamily="34" charset="0"/>
              </a:rPr>
              <a:t>I encourage you to use grounding/centering tools and wellness strategies if you feel uncomfortable or activated by the content today.  </a:t>
            </a:r>
          </a:p>
          <a:p>
            <a:pPr algn="ctr"/>
            <a:r>
              <a:rPr lang="en-US" sz="2800" dirty="0">
                <a:solidFill>
                  <a:schemeClr val="tx2"/>
                </a:solidFill>
                <a:latin typeface="Arial" panose="020B0604020202020204" pitchFamily="34" charset="0"/>
                <a:cs typeface="Arial" panose="020B0604020202020204" pitchFamily="34" charset="0"/>
              </a:rPr>
              <a:t>Your well-being is important to me.</a:t>
            </a:r>
          </a:p>
        </p:txBody>
      </p:sp>
    </p:spTree>
    <p:extLst>
      <p:ext uri="{BB962C8B-B14F-4D97-AF65-F5344CB8AC3E}">
        <p14:creationId xmlns:p14="http://schemas.microsoft.com/office/powerpoint/2010/main" val="83410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B056BA-BEC5-463B-A2B6-5FDDBCB48229}"/>
              </a:ext>
            </a:extLst>
          </p:cNvPr>
          <p:cNvSpPr txBox="1"/>
          <p:nvPr/>
        </p:nvSpPr>
        <p:spPr>
          <a:xfrm>
            <a:off x="5985510" y="3429000"/>
            <a:ext cx="5730240" cy="1828800"/>
          </a:xfrm>
          <a:prstGeom prst="rect">
            <a:avLst/>
          </a:prstGeom>
          <a:noFill/>
        </p:spPr>
        <p:txBody>
          <a:bodyPr vert="horz" lIns="91440" tIns="45720" rIns="91440" bIns="45720" rtlCol="0" anchor="b">
            <a:noAutofit/>
          </a:bodyPr>
          <a:lstStyle/>
          <a:p>
            <a:pPr algn="ctr">
              <a:lnSpc>
                <a:spcPct val="90000"/>
              </a:lnSpc>
              <a:spcBef>
                <a:spcPct val="0"/>
              </a:spcBef>
              <a:spcAft>
                <a:spcPts val="600"/>
              </a:spcAft>
              <a:buClr>
                <a:schemeClr val="accent5"/>
              </a:buClr>
              <a:buSzPct val="90000"/>
            </a:pPr>
            <a:r>
              <a:rPr lang="en-US" sz="3600" b="1" kern="1200" dirty="0">
                <a:solidFill>
                  <a:schemeClr val="accent1"/>
                </a:solidFill>
                <a:latin typeface="Arial" panose="020B0604020202020204" pitchFamily="34" charset="0"/>
                <a:ea typeface="+mj-ea"/>
                <a:cs typeface="Arial" panose="020B0604020202020204" pitchFamily="34" charset="0"/>
              </a:rPr>
              <a:t>Introductions</a:t>
            </a:r>
          </a:p>
          <a:p>
            <a:pPr algn="ctr">
              <a:lnSpc>
                <a:spcPct val="90000"/>
              </a:lnSpc>
              <a:spcBef>
                <a:spcPct val="0"/>
              </a:spcBef>
              <a:spcAft>
                <a:spcPts val="600"/>
              </a:spcAft>
              <a:buClr>
                <a:schemeClr val="accent5"/>
              </a:buClr>
              <a:buSzPct val="90000"/>
            </a:pPr>
            <a:endParaRPr lang="en-CA" sz="3600" dirty="0">
              <a:solidFill>
                <a:schemeClr val="accent1"/>
              </a:solidFill>
              <a:effectLst/>
              <a:latin typeface="Arial" panose="020B0604020202020204" pitchFamily="34" charset="0"/>
              <a:ea typeface="Calibri" panose="020F0502020204030204" pitchFamily="34" charset="0"/>
            </a:endParaRPr>
          </a:p>
          <a:p>
            <a:pPr algn="ctr">
              <a:lnSpc>
                <a:spcPct val="90000"/>
              </a:lnSpc>
              <a:spcBef>
                <a:spcPct val="0"/>
              </a:spcBef>
              <a:spcAft>
                <a:spcPts val="600"/>
              </a:spcAft>
              <a:buClr>
                <a:schemeClr val="accent5"/>
              </a:buClr>
              <a:buSzPct val="90000"/>
            </a:pPr>
            <a:r>
              <a:rPr lang="en-CA" sz="3600" dirty="0">
                <a:solidFill>
                  <a:schemeClr val="accent1"/>
                </a:solidFill>
                <a:latin typeface="Arial" panose="020B0604020202020204" pitchFamily="34" charset="0"/>
                <a:ea typeface="Calibri" panose="020F0502020204030204" pitchFamily="34" charset="0"/>
              </a:rPr>
              <a:t>a) </a:t>
            </a:r>
            <a:r>
              <a:rPr lang="en-CA" sz="3600" dirty="0">
                <a:solidFill>
                  <a:schemeClr val="accent1"/>
                </a:solidFill>
                <a:effectLst/>
                <a:latin typeface="Arial" panose="020B0604020202020204" pitchFamily="34" charset="0"/>
                <a:ea typeface="Calibri" panose="020F0502020204030204" pitchFamily="34" charset="0"/>
              </a:rPr>
              <a:t>What is your professional role?</a:t>
            </a:r>
            <a:endParaRPr lang="en-US" sz="3600" kern="1200" dirty="0">
              <a:solidFill>
                <a:schemeClr val="accent1"/>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buClr>
                <a:schemeClr val="accent5"/>
              </a:buClr>
              <a:buSzPct val="90000"/>
            </a:pPr>
            <a:endParaRPr lang="en-US" sz="3600" kern="1200" dirty="0">
              <a:solidFill>
                <a:schemeClr val="accent1"/>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buClr>
                <a:schemeClr val="accent5"/>
              </a:buClr>
              <a:buSzPct val="90000"/>
            </a:pPr>
            <a:r>
              <a:rPr lang="en-US" sz="3600" kern="1200" dirty="0">
                <a:solidFill>
                  <a:schemeClr val="accent1"/>
                </a:solidFill>
                <a:latin typeface="Arial" panose="020B0604020202020204" pitchFamily="34" charset="0"/>
                <a:ea typeface="+mj-ea"/>
                <a:cs typeface="Arial" panose="020B0604020202020204" pitchFamily="34" charset="0"/>
              </a:rPr>
              <a:t>b) What are your hopes for this webinar?</a:t>
            </a:r>
          </a:p>
        </p:txBody>
      </p:sp>
      <p:pic>
        <p:nvPicPr>
          <p:cNvPr id="3" name="Picture 2" descr="A sunflower with a large center&#10;&#10;Description automatically generated with low confidence">
            <a:extLst>
              <a:ext uri="{FF2B5EF4-FFF2-40B4-BE49-F238E27FC236}">
                <a16:creationId xmlns:a16="http://schemas.microsoft.com/office/drawing/2014/main" id="{35130F5D-17AF-4A6E-BA12-3CD0E943A169}"/>
              </a:ext>
            </a:extLst>
          </p:cNvPr>
          <p:cNvPicPr>
            <a:picLocks noChangeAspect="1"/>
          </p:cNvPicPr>
          <p:nvPr/>
        </p:nvPicPr>
        <p:blipFill>
          <a:blip r:embed="rId2"/>
          <a:stretch>
            <a:fillRect/>
          </a:stretch>
        </p:blipFill>
        <p:spPr>
          <a:xfrm>
            <a:off x="476250" y="0"/>
            <a:ext cx="5143500" cy="6858000"/>
          </a:xfrm>
          <a:prstGeom prst="rect">
            <a:avLst/>
          </a:prstGeom>
          <a:noFill/>
        </p:spPr>
      </p:pic>
    </p:spTree>
    <p:extLst>
      <p:ext uri="{BB962C8B-B14F-4D97-AF65-F5344CB8AC3E}">
        <p14:creationId xmlns:p14="http://schemas.microsoft.com/office/powerpoint/2010/main" val="12274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B4904-5760-19AB-1D95-0FC5D227127A}"/>
              </a:ext>
            </a:extLst>
          </p:cNvPr>
          <p:cNvSpPr>
            <a:spLocks noGrp="1"/>
          </p:cNvSpPr>
          <p:nvPr>
            <p:ph type="title"/>
          </p:nvPr>
        </p:nvSpPr>
        <p:spPr>
          <a:xfrm>
            <a:off x="5108028" y="538479"/>
            <a:ext cx="6828767" cy="6143298"/>
          </a:xfrm>
          <a:solidFill>
            <a:schemeClr val="accent5">
              <a:lumMod val="20000"/>
              <a:lumOff val="80000"/>
            </a:schemeClr>
          </a:solidFill>
        </p:spPr>
        <p:txBody>
          <a:bodyPr>
            <a:normAutofit fontScale="90000"/>
          </a:bodyPr>
          <a:lstStyle/>
          <a:p>
            <a:pPr>
              <a:lnSpc>
                <a:spcPct val="100000"/>
              </a:lnSpc>
            </a:pPr>
            <a:br>
              <a:rPr lang="en-CA"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br>
              <a:rPr lang="en-CA"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CA"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Nicole Johnson (</a:t>
            </a:r>
            <a:r>
              <a:rPr lang="en-CA" sz="2400" dirty="0">
                <a:solidFill>
                  <a:schemeClr val="tx2"/>
                </a:solidFill>
                <a:latin typeface="Arial" panose="020B0604020202020204" pitchFamily="34" charset="0"/>
                <a:ea typeface="Calibri" panose="020F0502020204030204" pitchFamily="34" charset="0"/>
                <a:cs typeface="Arial" panose="020B0604020202020204" pitchFamily="34" charset="0"/>
              </a:rPr>
              <a:t>School of Community Studies) &amp; Ida Gianvito (Student Affairs) collaborated on a </a:t>
            </a:r>
            <a:r>
              <a:rPr lang="en-CA"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research project </a:t>
            </a:r>
            <a: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entitled “Developing a Trauma-Informed Practice Framework”.  </a:t>
            </a:r>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Funded by </a:t>
            </a:r>
            <a: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t>Sheridan College Scholarship, Research, and Creative Activities (SRCA) 2021-2022 Growth Grant.</a:t>
            </a:r>
            <a:b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b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CA"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Goal: </a:t>
            </a:r>
            <a:r>
              <a:rPr lang="en-CA" sz="2400" dirty="0">
                <a:solidFill>
                  <a:schemeClr val="tx2"/>
                </a:solidFill>
                <a:latin typeface="Arial" panose="020B0604020202020204" pitchFamily="34" charset="0"/>
                <a:ea typeface="Times New Roman" panose="02020603050405020304" pitchFamily="18" charset="0"/>
                <a:cs typeface="Arial" panose="020B0604020202020204" pitchFamily="34" charset="0"/>
              </a:rPr>
              <a:t>To d</a:t>
            </a:r>
            <a:r>
              <a:rPr lang="en-CA"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evelop proactive measures to enhance student support, and safer learning experiences, and reduce trauma, r</a:t>
            </a:r>
            <a:r>
              <a:rPr lang="en-US"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e-traumatization, and vicarious trauma.  Expanded to include employees working in education.</a:t>
            </a:r>
            <a:br>
              <a:rPr lang="en-US"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br>
            <a:br>
              <a:rPr lang="en-US" sz="2400"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en-US" sz="2400" b="1" dirty="0">
                <a:solidFill>
                  <a:schemeClr val="tx2"/>
                </a:solidFill>
                <a:latin typeface="Arial" panose="020B0604020202020204" pitchFamily="34" charset="0"/>
                <a:ea typeface="Times New Roman" panose="02020603050405020304" pitchFamily="18" charset="0"/>
                <a:cs typeface="Arial" panose="020B0604020202020204" pitchFamily="34" charset="0"/>
              </a:rPr>
              <a:t>C</a:t>
            </a:r>
            <a:r>
              <a:rPr lang="en-US"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ommunity-driven approach: </a:t>
            </a:r>
            <a:r>
              <a:rPr lang="en-US"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18 focus groups; 11 interviews &amp; a Community of Practice </a:t>
            </a:r>
            <a:r>
              <a:rPr lang="en-US" sz="2400" dirty="0">
                <a:solidFill>
                  <a:schemeClr val="tx2"/>
                </a:solidFill>
                <a:latin typeface="Arial" panose="020B0604020202020204" pitchFamily="34" charset="0"/>
                <a:ea typeface="Times New Roman" panose="02020603050405020304" pitchFamily="18" charset="0"/>
                <a:cs typeface="Arial" panose="020B0604020202020204" pitchFamily="34" charset="0"/>
              </a:rPr>
              <a:t>F</a:t>
            </a:r>
            <a:r>
              <a:rPr lang="en-US" sz="2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orum with 9 community agencies. Supported by a comprehensive literature review.</a:t>
            </a:r>
            <a:br>
              <a:rPr lang="en-CA" sz="3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br>
            <a:endParaRPr lang="en-US" dirty="0"/>
          </a:p>
        </p:txBody>
      </p:sp>
      <p:pic>
        <p:nvPicPr>
          <p:cNvPr id="3" name="Picture 2" descr="A picture containing text&#10;&#10;Description automatically generated">
            <a:extLst>
              <a:ext uri="{FF2B5EF4-FFF2-40B4-BE49-F238E27FC236}">
                <a16:creationId xmlns:a16="http://schemas.microsoft.com/office/drawing/2014/main" id="{91E337D7-9997-7D4D-505B-68C4A2863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05" y="457200"/>
            <a:ext cx="4400549" cy="5715000"/>
          </a:xfrm>
          <a:prstGeom prst="rect">
            <a:avLst/>
          </a:prstGeom>
          <a:noFill/>
        </p:spPr>
      </p:pic>
    </p:spTree>
    <p:extLst>
      <p:ext uri="{BB962C8B-B14F-4D97-AF65-F5344CB8AC3E}">
        <p14:creationId xmlns:p14="http://schemas.microsoft.com/office/powerpoint/2010/main" val="31967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3B0E-2F9B-456B-A883-2C07D6BC244E}"/>
              </a:ext>
            </a:extLst>
          </p:cNvPr>
          <p:cNvSpPr>
            <a:spLocks noGrp="1"/>
          </p:cNvSpPr>
          <p:nvPr>
            <p:ph type="title"/>
          </p:nvPr>
        </p:nvSpPr>
        <p:spPr/>
        <p:txBody>
          <a:bodyPr/>
          <a:lstStyle/>
          <a:p>
            <a:pPr algn="ctr"/>
            <a:r>
              <a:rPr lang="en-CA" sz="3600" dirty="0">
                <a:latin typeface="Arial" panose="020B0604020202020204" pitchFamily="34" charset="0"/>
                <a:cs typeface="Arial" panose="020B0604020202020204" pitchFamily="34" charset="0"/>
              </a:rPr>
              <a:t>Prevalence of Trauma</a:t>
            </a:r>
          </a:p>
        </p:txBody>
      </p:sp>
      <p:sp>
        <p:nvSpPr>
          <p:cNvPr id="3" name="Content Placeholder 2">
            <a:extLst>
              <a:ext uri="{FF2B5EF4-FFF2-40B4-BE49-F238E27FC236}">
                <a16:creationId xmlns:a16="http://schemas.microsoft.com/office/drawing/2014/main" id="{705E1418-CFB8-4B75-ADE1-CF8DAC7AF8E4}"/>
              </a:ext>
            </a:extLst>
          </p:cNvPr>
          <p:cNvSpPr>
            <a:spLocks noGrp="1"/>
          </p:cNvSpPr>
          <p:nvPr>
            <p:ph sz="quarter" idx="10"/>
          </p:nvPr>
        </p:nvSpPr>
        <p:spPr/>
        <p:txBody>
          <a:bodyPr>
            <a:normAutofit/>
          </a:bodyPr>
          <a:lstStyle/>
          <a:p>
            <a:pPr marL="342900" indent="-342900">
              <a:lnSpc>
                <a:spcPct val="150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5" name="TextBox 4">
            <a:extLst>
              <a:ext uri="{FF2B5EF4-FFF2-40B4-BE49-F238E27FC236}">
                <a16:creationId xmlns:a16="http://schemas.microsoft.com/office/drawing/2014/main" id="{F5B5E762-DD96-CEBF-DB50-BA5B2E9D676A}"/>
              </a:ext>
            </a:extLst>
          </p:cNvPr>
          <p:cNvSpPr txBox="1"/>
          <p:nvPr/>
        </p:nvSpPr>
        <p:spPr>
          <a:xfrm>
            <a:off x="838200" y="1600197"/>
            <a:ext cx="10779760" cy="4305730"/>
          </a:xfrm>
          <a:prstGeom prst="rect">
            <a:avLst/>
          </a:prstGeom>
          <a:noFill/>
        </p:spPr>
        <p:txBody>
          <a:bodyPr wrap="square">
            <a:spAutoFit/>
          </a:bodyPr>
          <a:lstStyle/>
          <a:p>
            <a:pPr marL="342900" lvl="0" indent="-342900">
              <a:lnSpc>
                <a:spcPct val="140000"/>
              </a:lnSpc>
              <a:spcAft>
                <a:spcPts val="1000"/>
              </a:spcAft>
              <a:buFont typeface="Symbol" panose="05050102010706020507" pitchFamily="18" charset="2"/>
              <a:buChar char=""/>
            </a:pP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76% of </a:t>
            </a:r>
            <a:r>
              <a:rPr lang="en-US" sz="2000" dirty="0">
                <a:solidFill>
                  <a:schemeClr val="tx2"/>
                </a:solidFill>
                <a:latin typeface="Arial" panose="020B0604020202020204" pitchFamily="34" charset="0"/>
                <a:ea typeface="Arial" panose="020B0604020202020204" pitchFamily="34" charset="0"/>
                <a:cs typeface="Arial" panose="020B0604020202020204" pitchFamily="34" charset="0"/>
              </a:rPr>
              <a:t>Canadian adults</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 report some form of trauma exposure in their lifetime (Government of Nova Scotia, 2015). </a:t>
            </a: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Aft>
                <a:spcPts val="1000"/>
              </a:spcAft>
              <a:buFont typeface="Symbol" panose="05050102010706020507" pitchFamily="18" charset="2"/>
              <a:buChar char=""/>
            </a:pPr>
            <a:r>
              <a:rPr lang="en-US" sz="2000" dirty="0">
                <a:solidFill>
                  <a:schemeClr val="tx2"/>
                </a:solidFill>
                <a:effectLst/>
                <a:latin typeface="Arial" panose="020B0604020202020204" pitchFamily="34" charset="0"/>
                <a:ea typeface="Book Antiqua" panose="02040602050305030304" pitchFamily="18" charset="0"/>
                <a:cs typeface="Arial" panose="020B0604020202020204" pitchFamily="34" charset="0"/>
              </a:rPr>
              <a:t>50% of college students identified being exposed to a potentially traumatizing event in their first year of college (Galatzer-Levy et al., 2012). </a:t>
            </a:r>
          </a:p>
          <a:p>
            <a:pPr marL="342900" lvl="0" indent="-342900">
              <a:lnSpc>
                <a:spcPct val="140000"/>
              </a:lnSpc>
              <a:spcAft>
                <a:spcPts val="1000"/>
              </a:spcAft>
              <a:buFont typeface="Symbol" panose="05050102010706020507" pitchFamily="18" charset="2"/>
              <a:buChar char=""/>
            </a:pP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4</a:t>
            </a:r>
            <a:r>
              <a:rPr lang="en-US" sz="20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7% of students at Canadian post-secondary institutions witnessed or experienced discrimination on the basis of, gender, gender identity, or sexual orientation in the past year (Burczycka, 2020). </a:t>
            </a: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40000"/>
              </a:lnSpc>
              <a:spcAft>
                <a:spcPts val="1000"/>
              </a:spcAft>
              <a:buFont typeface="Symbol" panose="05050102010706020507" pitchFamily="18" charset="2"/>
              <a:buChar char=""/>
            </a:pP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71% of students at post</a:t>
            </a:r>
            <a:r>
              <a:rPr lang="en-US" sz="2000" dirty="0">
                <a:solidFill>
                  <a:schemeClr val="tx2"/>
                </a:solidFill>
                <a:effectLst/>
                <a:latin typeface="Arial" panose="020B0604020202020204" pitchFamily="34" charset="0"/>
                <a:ea typeface="Book Antiqua" panose="02040602050305030304" pitchFamily="18" charset="0"/>
                <a:cs typeface="Arial" panose="020B0604020202020204" pitchFamily="34" charset="0"/>
              </a:rPr>
              <a:t>-</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s</a:t>
            </a:r>
            <a:r>
              <a:rPr lang="en-US" sz="2000" dirty="0">
                <a:solidFill>
                  <a:schemeClr val="tx2"/>
                </a:solidFill>
                <a:effectLst/>
                <a:latin typeface="Arial" panose="020B0604020202020204" pitchFamily="34" charset="0"/>
                <a:ea typeface="Book Antiqua" panose="02040602050305030304" pitchFamily="18" charset="0"/>
                <a:cs typeface="Arial" panose="020B0604020202020204" pitchFamily="34" charset="0"/>
              </a:rPr>
              <a:t>e</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condary schools across Canada witnessed or experienced unwanted sexualized behaviours in a post</a:t>
            </a:r>
            <a:r>
              <a:rPr lang="en-US" sz="2000" dirty="0">
                <a:solidFill>
                  <a:schemeClr val="tx2"/>
                </a:solidFill>
                <a:effectLst/>
                <a:latin typeface="Arial" panose="020B0604020202020204" pitchFamily="34" charset="0"/>
                <a:ea typeface="Book Antiqua" panose="02040602050305030304" pitchFamily="18" charset="0"/>
                <a:cs typeface="Arial" panose="020B0604020202020204" pitchFamily="34" charset="0"/>
              </a:rPr>
              <a:t>-</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s</a:t>
            </a:r>
            <a:r>
              <a:rPr lang="en-US" sz="2000" dirty="0">
                <a:solidFill>
                  <a:schemeClr val="tx2"/>
                </a:solidFill>
                <a:effectLst/>
                <a:latin typeface="Arial" panose="020B0604020202020204" pitchFamily="34" charset="0"/>
                <a:ea typeface="Book Antiqua" panose="02040602050305030304" pitchFamily="18" charset="0"/>
                <a:cs typeface="Arial" panose="020B0604020202020204" pitchFamily="34" charset="0"/>
              </a:rPr>
              <a:t>e</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condary setting</a:t>
            </a:r>
            <a:r>
              <a:rPr lang="en-US" sz="2000" dirty="0">
                <a:solidFill>
                  <a:schemeClr val="tx2"/>
                </a:solidFill>
                <a:latin typeface="Arial" panose="020B0604020202020204" pitchFamily="34" charset="0"/>
                <a:ea typeface="Arial" panose="020B0604020202020204" pitchFamily="34" charset="0"/>
                <a:cs typeface="Arial" panose="020B0604020202020204" pitchFamily="34" charset="0"/>
              </a:rPr>
              <a:t> </a:t>
            </a:r>
            <a:r>
              <a:rPr lang="en-US" sz="2000" dirty="0">
                <a:solidFill>
                  <a:schemeClr val="tx2"/>
                </a:solidFill>
                <a:effectLst/>
                <a:latin typeface="Arial" panose="020B0604020202020204" pitchFamily="34" charset="0"/>
                <a:ea typeface="Arial" panose="020B0604020202020204" pitchFamily="34" charset="0"/>
                <a:cs typeface="Arial" panose="020B0604020202020204" pitchFamily="34" charset="0"/>
              </a:rPr>
              <a:t>(Burczycka, 2020).  </a:t>
            </a:r>
            <a:endParaRPr lang="en-CA" sz="20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767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Shape 144"/>
        <p:cNvGrpSpPr/>
        <p:nvPr/>
      </p:nvGrpSpPr>
      <p:grpSpPr>
        <a:xfrm>
          <a:off x="0" y="0"/>
          <a:ext cx="0" cy="0"/>
          <a:chOff x="0" y="0"/>
          <a:chExt cx="0" cy="0"/>
        </a:xfrm>
      </p:grpSpPr>
      <p:sp>
        <p:nvSpPr>
          <p:cNvPr id="146" name="Google Shape;146;p25"/>
          <p:cNvSpPr txBox="1"/>
          <p:nvPr/>
        </p:nvSpPr>
        <p:spPr>
          <a:xfrm>
            <a:off x="95294" y="406051"/>
            <a:ext cx="6642538" cy="4663472"/>
          </a:xfrm>
          <a:prstGeom prst="rect">
            <a:avLst/>
          </a:prstGeom>
          <a:noFill/>
        </p:spPr>
        <p:txBody>
          <a:bodyPr spcFirstLastPara="1" vert="horz" lIns="91440" tIns="45720" rIns="91440" bIns="45720" rtlCol="0" anchorCtr="0">
            <a:noAutofit/>
          </a:bodyPr>
          <a:lstStyle/>
          <a:p>
            <a:pPr algn="ctr">
              <a:lnSpc>
                <a:spcPct val="90000"/>
              </a:lnSpc>
              <a:spcBef>
                <a:spcPts val="1600"/>
              </a:spcBef>
              <a:buClr>
                <a:schemeClr val="accent5"/>
              </a:buClr>
              <a:buSzPct val="90000"/>
            </a:pPr>
            <a:r>
              <a:rPr lang="en-US" sz="3200" b="1" dirty="0">
                <a:solidFill>
                  <a:srgbClr val="002060"/>
                </a:solidFill>
                <a:latin typeface="Arial" panose="020B0604020202020204" pitchFamily="34" charset="0"/>
                <a:cs typeface="Arial" panose="020B0604020202020204" pitchFamily="34" charset="0"/>
              </a:rPr>
              <a:t>Cultivating Trauma-Informed Spaces in Education Promising Practices Manual</a:t>
            </a:r>
          </a:p>
          <a:p>
            <a:pPr>
              <a:lnSpc>
                <a:spcPct val="90000"/>
              </a:lnSpc>
              <a:spcBef>
                <a:spcPts val="1600"/>
              </a:spcBef>
              <a:buClr>
                <a:schemeClr val="accent5"/>
              </a:buClr>
              <a:buSzPct val="90000"/>
            </a:pPr>
            <a:endParaRPr lang="en-US" sz="2400" b="1" dirty="0">
              <a:solidFill>
                <a:schemeClr val="tx2"/>
              </a:solidFill>
              <a:latin typeface="Arial" panose="020B0604020202020204" pitchFamily="34" charset="0"/>
              <a:cs typeface="Arial" panose="020B0604020202020204" pitchFamily="34" charset="0"/>
            </a:endParaRPr>
          </a:p>
          <a:p>
            <a:pPr>
              <a:lnSpc>
                <a:spcPct val="90000"/>
              </a:lnSpc>
              <a:spcBef>
                <a:spcPts val="1600"/>
              </a:spcBef>
              <a:buClr>
                <a:schemeClr val="accent5"/>
              </a:buClr>
              <a:buSzPct val="90000"/>
            </a:pPr>
            <a:r>
              <a:rPr lang="en-US" sz="2400" b="1" dirty="0">
                <a:solidFill>
                  <a:schemeClr val="tx2"/>
                </a:solidFill>
                <a:latin typeface="Arial" panose="020B0604020202020204" pitchFamily="34" charset="0"/>
                <a:cs typeface="Arial" panose="020B0604020202020204" pitchFamily="34" charset="0"/>
              </a:rPr>
              <a:t>Section 1: </a:t>
            </a:r>
            <a:r>
              <a:rPr lang="en-US" sz="2400" dirty="0">
                <a:solidFill>
                  <a:schemeClr val="tx2"/>
                </a:solidFill>
                <a:latin typeface="Arial" panose="020B0604020202020204" pitchFamily="34" charset="0"/>
                <a:cs typeface="Arial" panose="020B0604020202020204" pitchFamily="34" charset="0"/>
              </a:rPr>
              <a:t>Foundation (glossary, information on trauma, Trauma-Informed Practice and Education)</a:t>
            </a:r>
          </a:p>
          <a:p>
            <a:pPr>
              <a:lnSpc>
                <a:spcPct val="90000"/>
              </a:lnSpc>
              <a:spcBef>
                <a:spcPts val="1600"/>
              </a:spcBef>
              <a:buClr>
                <a:schemeClr val="accent5"/>
              </a:buClr>
              <a:buSzPct val="90000"/>
            </a:pPr>
            <a:endParaRPr lang="en-US" sz="2400" dirty="0">
              <a:solidFill>
                <a:schemeClr val="tx2"/>
              </a:solidFill>
              <a:latin typeface="Arial" panose="020B0604020202020204" pitchFamily="34" charset="0"/>
              <a:cs typeface="Arial" panose="020B0604020202020204" pitchFamily="34" charset="0"/>
            </a:endParaRPr>
          </a:p>
          <a:p>
            <a:pPr>
              <a:lnSpc>
                <a:spcPct val="90000"/>
              </a:lnSpc>
              <a:buClr>
                <a:schemeClr val="accent5"/>
              </a:buClr>
              <a:buSzPct val="90000"/>
            </a:pPr>
            <a:r>
              <a:rPr lang="en-US" sz="2400" b="1" dirty="0">
                <a:solidFill>
                  <a:schemeClr val="tx2"/>
                </a:solidFill>
                <a:latin typeface="Arial" panose="020B0604020202020204" pitchFamily="34" charset="0"/>
                <a:cs typeface="Arial" panose="020B0604020202020204" pitchFamily="34" charset="0"/>
              </a:rPr>
              <a:t>Section 2:</a:t>
            </a:r>
            <a:r>
              <a:rPr lang="en-US" sz="2400" dirty="0">
                <a:solidFill>
                  <a:schemeClr val="tx2"/>
                </a:solidFill>
                <a:latin typeface="Arial" panose="020B0604020202020204" pitchFamily="34" charset="0"/>
                <a:cs typeface="Arial" panose="020B0604020202020204" pitchFamily="34" charset="0"/>
              </a:rPr>
              <a:t> Framework and Promising Practices (macro, mezzo and micro level- strategies to implement)</a:t>
            </a:r>
          </a:p>
          <a:p>
            <a:pPr>
              <a:lnSpc>
                <a:spcPct val="90000"/>
              </a:lnSpc>
              <a:buClr>
                <a:schemeClr val="accent5"/>
              </a:buClr>
              <a:buSzPct val="90000"/>
            </a:pPr>
            <a:endParaRPr lang="en-US" sz="2400" dirty="0">
              <a:solidFill>
                <a:schemeClr val="tx2"/>
              </a:solidFill>
              <a:latin typeface="Arial" panose="020B0604020202020204" pitchFamily="34" charset="0"/>
              <a:cs typeface="Arial" panose="020B0604020202020204" pitchFamily="34" charset="0"/>
            </a:endParaRPr>
          </a:p>
          <a:p>
            <a:pPr>
              <a:lnSpc>
                <a:spcPct val="90000"/>
              </a:lnSpc>
              <a:buClr>
                <a:schemeClr val="accent5"/>
              </a:buClr>
              <a:buSzPct val="90000"/>
            </a:pPr>
            <a:r>
              <a:rPr lang="en-US" sz="2400" b="1" dirty="0">
                <a:solidFill>
                  <a:schemeClr val="tx2"/>
                </a:solidFill>
                <a:latin typeface="Arial" panose="020B0604020202020204" pitchFamily="34" charset="0"/>
                <a:cs typeface="Arial" panose="020B0604020202020204" pitchFamily="34" charset="0"/>
              </a:rPr>
              <a:t>Section 3:</a:t>
            </a:r>
            <a:r>
              <a:rPr lang="en-US" sz="2400" dirty="0">
                <a:solidFill>
                  <a:schemeClr val="tx2"/>
                </a:solidFill>
                <a:latin typeface="Arial" panose="020B0604020202020204" pitchFamily="34" charset="0"/>
                <a:cs typeface="Arial" panose="020B0604020202020204" pitchFamily="34" charset="0"/>
              </a:rPr>
              <a:t> Practice Activities (case scenarios, reflective practice, and further reading)</a:t>
            </a:r>
          </a:p>
        </p:txBody>
      </p:sp>
      <p:pic>
        <p:nvPicPr>
          <p:cNvPr id="2" name="Picture 1" descr="Text, whiteboard&#10;&#10;Description automatically generated">
            <a:extLst>
              <a:ext uri="{FF2B5EF4-FFF2-40B4-BE49-F238E27FC236}">
                <a16:creationId xmlns:a16="http://schemas.microsoft.com/office/drawing/2014/main" id="{0F93D3E1-E299-83D6-AF28-B6B044D20CD6}"/>
              </a:ext>
            </a:extLst>
          </p:cNvPr>
          <p:cNvPicPr>
            <a:picLocks noChangeAspect="1"/>
          </p:cNvPicPr>
          <p:nvPr/>
        </p:nvPicPr>
        <p:blipFill rotWithShape="1">
          <a:blip r:embed="rId3">
            <a:extLst>
              <a:ext uri="{28A0092B-C50C-407E-A947-70E740481C1C}">
                <a14:useLocalDpi xmlns:a14="http://schemas.microsoft.com/office/drawing/2010/main" val="0"/>
              </a:ext>
            </a:extLst>
          </a:blip>
          <a:srcRect l="8417" r="16574" b="1"/>
          <a:stretch/>
        </p:blipFill>
        <p:spPr>
          <a:xfrm>
            <a:off x="6964330" y="601805"/>
            <a:ext cx="4800600" cy="4271963"/>
          </a:xfrm>
          <a:prstGeom prst="rect">
            <a:avLst/>
          </a:prstGeom>
          <a:noFill/>
        </p:spPr>
      </p:pic>
      <p:sp>
        <p:nvSpPr>
          <p:cNvPr id="4" name="TextBox 3">
            <a:extLst>
              <a:ext uri="{FF2B5EF4-FFF2-40B4-BE49-F238E27FC236}">
                <a16:creationId xmlns:a16="http://schemas.microsoft.com/office/drawing/2014/main" id="{F44D7B81-CBD1-130A-814C-9C3EA68AFD22}"/>
              </a:ext>
            </a:extLst>
          </p:cNvPr>
          <p:cNvSpPr txBox="1"/>
          <p:nvPr/>
        </p:nvSpPr>
        <p:spPr>
          <a:xfrm>
            <a:off x="7083272" y="5151735"/>
            <a:ext cx="4800600" cy="923330"/>
          </a:xfrm>
          <a:prstGeom prst="rect">
            <a:avLst/>
          </a:prstGeom>
          <a:noFill/>
        </p:spPr>
        <p:txBody>
          <a:bodyPr wrap="square">
            <a:spAutoFit/>
          </a:bodyPr>
          <a:lstStyle/>
          <a:p>
            <a:r>
              <a:rPr lang="en-CA" sz="1800" b="1" dirty="0">
                <a:effectLst/>
                <a:latin typeface="Arial" panose="020B0604020202020204" pitchFamily="34" charset="0"/>
                <a:ea typeface="Calibri" panose="020F0502020204030204" pitchFamily="34" charset="0"/>
              </a:rPr>
              <a:t>Available on SOURCE at </a:t>
            </a:r>
            <a:r>
              <a:rPr lang="en-CA" sz="1800" u="sng" dirty="0">
                <a:solidFill>
                  <a:srgbClr val="0563C1"/>
                </a:solidFill>
                <a:effectLst/>
                <a:latin typeface="Arial" panose="020B0604020202020204" pitchFamily="34" charset="0"/>
                <a:ea typeface="Calibri" panose="020F0502020204030204" pitchFamily="34" charset="0"/>
                <a:hlinkClick r:id="rId4"/>
              </a:rPr>
              <a:t>https://source.sheridancollege.ca/centres_sgg_2023_trauma_education/1/</a:t>
            </a:r>
            <a:endParaRPr lang="en-CA" sz="1800" dirty="0">
              <a:effectLst/>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4375D-85DD-65BE-2309-47EF9A65C94E}"/>
              </a:ext>
            </a:extLst>
          </p:cNvPr>
          <p:cNvSpPr>
            <a:spLocks noGrp="1"/>
          </p:cNvSpPr>
          <p:nvPr>
            <p:ph sz="quarter" idx="10"/>
          </p:nvPr>
        </p:nvSpPr>
        <p:spPr/>
        <p:txBody>
          <a:bodyPr>
            <a:normAutofit/>
          </a:bodyPr>
          <a:lstStyle/>
          <a:p>
            <a:pPr marL="0" indent="0" algn="ctr">
              <a:buNone/>
            </a:pPr>
            <a:endParaRPr lang="en-CA" sz="3600" b="1" dirty="0">
              <a:solidFill>
                <a:schemeClr val="accent1"/>
              </a:solidFill>
              <a:latin typeface="Arial" panose="020B0604020202020204" pitchFamily="34" charset="0"/>
              <a:cs typeface="Arial" panose="020B0604020202020204" pitchFamily="34" charset="0"/>
            </a:endParaRPr>
          </a:p>
          <a:p>
            <a:pPr marL="0" indent="0" algn="ctr">
              <a:buNone/>
            </a:pPr>
            <a:endParaRPr lang="en-CA" sz="3600" b="1" dirty="0">
              <a:solidFill>
                <a:schemeClr val="accent1"/>
              </a:solidFill>
              <a:latin typeface="Arial" panose="020B0604020202020204" pitchFamily="34" charset="0"/>
              <a:cs typeface="Arial" panose="020B0604020202020204" pitchFamily="34" charset="0"/>
            </a:endParaRPr>
          </a:p>
          <a:p>
            <a:pPr marL="0" indent="0" algn="ctr">
              <a:buNone/>
            </a:pPr>
            <a:r>
              <a:rPr lang="en-CA" sz="3600" b="1" dirty="0">
                <a:solidFill>
                  <a:schemeClr val="accent1"/>
                </a:solidFill>
                <a:latin typeface="Arial" panose="020B0604020202020204" pitchFamily="34" charset="0"/>
                <a:cs typeface="Arial" panose="020B0604020202020204" pitchFamily="34" charset="0"/>
              </a:rPr>
              <a:t>How do you define trauma?  </a:t>
            </a:r>
          </a:p>
          <a:p>
            <a:pPr marL="0" indent="0" algn="ctr">
              <a:buNone/>
            </a:pPr>
            <a:r>
              <a:rPr lang="en-CA" sz="3600" b="1" dirty="0">
                <a:solidFill>
                  <a:schemeClr val="accent1"/>
                </a:solidFill>
                <a:latin typeface="Arial" panose="020B0604020202020204" pitchFamily="34" charset="0"/>
                <a:cs typeface="Arial" panose="020B0604020202020204" pitchFamily="34" charset="0"/>
              </a:rPr>
              <a:t>In a few words, or first thoughts.</a:t>
            </a:r>
          </a:p>
        </p:txBody>
      </p:sp>
    </p:spTree>
    <p:extLst>
      <p:ext uri="{BB962C8B-B14F-4D97-AF65-F5344CB8AC3E}">
        <p14:creationId xmlns:p14="http://schemas.microsoft.com/office/powerpoint/2010/main" val="3037021628"/>
      </p:ext>
    </p:extLst>
  </p:cSld>
  <p:clrMapOvr>
    <a:masterClrMapping/>
  </p:clrMapOvr>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485</TotalTime>
  <Words>2679</Words>
  <Application>Microsoft Office PowerPoint</Application>
  <PresentationFormat>Widescreen</PresentationFormat>
  <Paragraphs>192</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Meiryo UI</vt:lpstr>
      <vt:lpstr>Arial</vt:lpstr>
      <vt:lpstr>Calibri</vt:lpstr>
      <vt:lpstr>Cambria</vt:lpstr>
      <vt:lpstr>Symbol</vt:lpstr>
      <vt:lpstr>Cherry Blossom 16x9</vt:lpstr>
      <vt:lpstr>Cultivating Trauma-Informed Spaces in Education  TESL Ontario Webinar  May 17, 2023 7- 8p.m.</vt:lpstr>
      <vt:lpstr>Land Acknowledgment</vt:lpstr>
      <vt:lpstr>Webinar Agenda</vt:lpstr>
      <vt:lpstr>PowerPoint Presentation</vt:lpstr>
      <vt:lpstr>PowerPoint Presentation</vt:lpstr>
      <vt:lpstr>  Nicole Johnson (School of Community Studies) &amp; Ida Gianvito (Student Affairs) collaborated on a research project entitled “Developing a Trauma-Informed Practice Framework”.  Funded by Sheridan College Scholarship, Research, and Creative Activities (SRCA) 2021-2022 Growth Grant.  Goal: To develop proactive measures to enhance student support, and safer learning experiences, and reduce trauma, re-traumatization, and vicarious trauma.  Expanded to include employees working in education.  Community-driven approach: 18 focus groups; 11 interviews &amp; a Community of Practice Forum with 9 community agencies. Supported by a comprehensive literature review. </vt:lpstr>
      <vt:lpstr>Prevalence of Trauma</vt:lpstr>
      <vt:lpstr>PowerPoint Presentation</vt:lpstr>
      <vt:lpstr>PowerPoint Presentation</vt:lpstr>
      <vt:lpstr>Our Expanded Definition of Trauma</vt:lpstr>
      <vt:lpstr>Our Expanded Definition of Trauma</vt:lpstr>
      <vt:lpstr>Trauma-Informed Education Grounded in a Systemic Analysis</vt:lpstr>
      <vt:lpstr>PowerPoint Presentation</vt:lpstr>
      <vt:lpstr>Why We Should Care About Trauma-Informed Education</vt:lpstr>
      <vt:lpstr>It is important to acknowledge that Trauma Informed Education is not a one size fits all model.   Every organization must find what works for them based on their organizational structure, diverse departmental identities, as well as their unique strengths and areas of enhancement.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You Address Trauma in your Curriculum?</vt:lpstr>
      <vt:lpstr>PowerPoint Presentation</vt:lpstr>
      <vt:lpstr>Sample Statements to add to your Course Syllabus</vt:lpstr>
      <vt:lpstr>PowerPoint Presentation</vt:lpstr>
      <vt:lpstr>PowerPoint Presentation</vt:lpstr>
      <vt:lpstr>PowerPoint Presentation</vt:lpstr>
      <vt:lpstr>Commitment to Self-Reflective Practice &amp; Growth</vt:lpstr>
      <vt:lpstr>Cultivating Individual &amp; Collective Wellness </vt:lpstr>
      <vt:lpstr>PowerPoint Presentation</vt:lpstr>
      <vt:lpstr>Scenarios- Consider Ways to Bring a TIE Approach</vt:lpstr>
      <vt:lpstr>Some Macro Strategies</vt:lpstr>
      <vt:lpstr>PowerPoint Presentation</vt:lpstr>
      <vt:lpstr>Closing Reflection</vt:lpstr>
      <vt:lpstr>Acknowledgments</vt:lpstr>
      <vt:lpstr>Let’s Connect!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Trauma-Informed Spaces in Education</dc:title>
  <dc:creator>Nicole Johnson</dc:creator>
  <cp:lastModifiedBy>Nicole Johnson</cp:lastModifiedBy>
  <cp:revision>34</cp:revision>
  <dcterms:created xsi:type="dcterms:W3CDTF">2023-03-20T21:22:50Z</dcterms:created>
  <dcterms:modified xsi:type="dcterms:W3CDTF">2023-05-12T15:56:54Z</dcterms:modified>
</cp:coreProperties>
</file>