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55"/>
  </p:notesMasterIdLst>
  <p:sldIdLst>
    <p:sldId id="257" r:id="rId2"/>
    <p:sldId id="260" r:id="rId3"/>
    <p:sldId id="509" r:id="rId4"/>
    <p:sldId id="261" r:id="rId5"/>
    <p:sldId id="508" r:id="rId6"/>
    <p:sldId id="347" r:id="rId7"/>
    <p:sldId id="262" r:id="rId8"/>
    <p:sldId id="263" r:id="rId9"/>
    <p:sldId id="342" r:id="rId10"/>
    <p:sldId id="343" r:id="rId11"/>
    <p:sldId id="344" r:id="rId12"/>
    <p:sldId id="345" r:id="rId13"/>
    <p:sldId id="346" r:id="rId14"/>
    <p:sldId id="507" r:id="rId15"/>
    <p:sldId id="357" r:id="rId16"/>
    <p:sldId id="476" r:id="rId17"/>
    <p:sldId id="477" r:id="rId18"/>
    <p:sldId id="474" r:id="rId19"/>
    <p:sldId id="349" r:id="rId20"/>
    <p:sldId id="350" r:id="rId21"/>
    <p:sldId id="351" r:id="rId22"/>
    <p:sldId id="488" r:id="rId23"/>
    <p:sldId id="353" r:id="rId24"/>
    <p:sldId id="491" r:id="rId25"/>
    <p:sldId id="355" r:id="rId26"/>
    <p:sldId id="356" r:id="rId27"/>
    <p:sldId id="493" r:id="rId28"/>
    <p:sldId id="494" r:id="rId29"/>
    <p:sldId id="495" r:id="rId30"/>
    <p:sldId id="496" r:id="rId31"/>
    <p:sldId id="315" r:id="rId32"/>
    <p:sldId id="471" r:id="rId33"/>
    <p:sldId id="510" r:id="rId34"/>
    <p:sldId id="497" r:id="rId35"/>
    <p:sldId id="475" r:id="rId36"/>
    <p:sldId id="437" r:id="rId37"/>
    <p:sldId id="503" r:id="rId38"/>
    <p:sldId id="499" r:id="rId39"/>
    <p:sldId id="500" r:id="rId40"/>
    <p:sldId id="501" r:id="rId41"/>
    <p:sldId id="502" r:id="rId42"/>
    <p:sldId id="511" r:id="rId43"/>
    <p:sldId id="352" r:id="rId44"/>
    <p:sldId id="513" r:id="rId45"/>
    <p:sldId id="504" r:id="rId46"/>
    <p:sldId id="514" r:id="rId47"/>
    <p:sldId id="505" r:id="rId48"/>
    <p:sldId id="369" r:id="rId49"/>
    <p:sldId id="370" r:id="rId50"/>
    <p:sldId id="498" r:id="rId51"/>
    <p:sldId id="506" r:id="rId52"/>
    <p:sldId id="515" r:id="rId53"/>
    <p:sldId id="47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119" d="100"/>
          <a:sy n="119" d="100"/>
        </p:scale>
        <p:origin x="7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802C3AAC-3A64-144E-AA67-203F20410E8D}" type="datetimeFigureOut">
              <a:rPr lang="en-US" smtClean="0"/>
              <a:pPr/>
              <a:t>1/16/23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98316E93-8407-144D-9C38-EAA60667D963}" type="slidenum">
              <a:rPr lang="en-US" smtClean="0"/>
              <a:pPr/>
              <a:t>‹#›</a:t>
            </a:fld>
            <a:endParaRPr lang="en-US" dirty="0"/>
          </a:p>
        </p:txBody>
      </p:sp>
    </p:spTree>
    <p:extLst>
      <p:ext uri="{BB962C8B-B14F-4D97-AF65-F5344CB8AC3E}">
        <p14:creationId xmlns:p14="http://schemas.microsoft.com/office/powerpoint/2010/main" val="298309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57c10b89b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157c10b89b_2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1157c10b89b_2_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3790223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2"/>
          <p:cNvSpPr>
            <a:spLocks noGrp="1" noRot="1" noChangeAspect="1" noChangeArrowheads="1" noTextEdit="1"/>
          </p:cNvSpPr>
          <p:nvPr>
            <p:ph type="sldImg"/>
          </p:nvPr>
        </p:nvSpPr>
        <p:spPr>
          <a:ln/>
        </p:spPr>
      </p:sp>
      <p:sp>
        <p:nvSpPr>
          <p:cNvPr id="40962" name="Placeholder 3"/>
          <p:cNvSpPr>
            <a:spLocks noGrp="1" noChangeArrowheads="1"/>
          </p:cNvSpPr>
          <p:nvPr>
            <p:ph type="body" idx="1"/>
          </p:nvPr>
        </p:nvSpPr>
        <p:spPr>
          <a:noFill/>
          <a:ln/>
        </p:spPr>
        <p:txBody>
          <a:bodyPr/>
          <a:lstStyle/>
          <a:p>
            <a:endParaRPr lang="en-US" dirty="0">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1714271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Placeholder 2"/>
          <p:cNvSpPr>
            <a:spLocks noGrp="1" noRot="1" noChangeAspect="1" noChangeArrowheads="1" noTextEdit="1"/>
          </p:cNvSpPr>
          <p:nvPr>
            <p:ph type="sldImg"/>
          </p:nvPr>
        </p:nvSpPr>
        <p:spPr>
          <a:ln/>
        </p:spPr>
      </p:sp>
      <p:sp>
        <p:nvSpPr>
          <p:cNvPr id="73730" name="Placeholder 3"/>
          <p:cNvSpPr>
            <a:spLocks noGrp="1" noChangeArrowheads="1"/>
          </p:cNvSpPr>
          <p:nvPr>
            <p:ph type="body" idx="1"/>
          </p:nvPr>
        </p:nvSpPr>
        <p:spPr>
          <a:noFill/>
          <a:ln/>
        </p:spPr>
        <p:txBody>
          <a:bodyPr/>
          <a:lstStyle/>
          <a:p>
            <a:endParaRPr lang="en-US" dirty="0">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3445283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Placeholder 2"/>
          <p:cNvSpPr>
            <a:spLocks noGrp="1" noRot="1" noChangeAspect="1" noChangeArrowheads="1" noTextEdit="1"/>
          </p:cNvSpPr>
          <p:nvPr>
            <p:ph type="sldImg"/>
          </p:nvPr>
        </p:nvSpPr>
        <p:spPr>
          <a:ln/>
        </p:spPr>
      </p:sp>
      <p:sp>
        <p:nvSpPr>
          <p:cNvPr id="75778" name="Placeholder 3"/>
          <p:cNvSpPr>
            <a:spLocks noGrp="1" noChangeArrowheads="1"/>
          </p:cNvSpPr>
          <p:nvPr>
            <p:ph type="body" idx="1"/>
          </p:nvPr>
        </p:nvSpPr>
        <p:spPr>
          <a:noFill/>
          <a:ln/>
        </p:spPr>
        <p:txBody>
          <a:bodyPr/>
          <a:lstStyle/>
          <a:p>
            <a:endParaRPr lang="en-US" dirty="0">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142515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57c10b89b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1157c10b89b_2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1157c10b89b_2_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56712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Placeholder 2"/>
          <p:cNvSpPr>
            <a:spLocks noGrp="1" noRot="1" noChangeAspect="1" noChangeArrowheads="1" noTextEdit="1"/>
          </p:cNvSpPr>
          <p:nvPr>
            <p:ph type="sldImg"/>
          </p:nvPr>
        </p:nvSpPr>
        <p:spPr>
          <a:ln/>
        </p:spPr>
      </p:sp>
      <p:sp>
        <p:nvSpPr>
          <p:cNvPr id="211971" name="Placeholder 3"/>
          <p:cNvSpPr>
            <a:spLocks noGrp="1" noChangeArrowheads="1"/>
          </p:cNvSpPr>
          <p:nvPr>
            <p:ph type="body" idx="1"/>
          </p:nvPr>
        </p:nvSpPr>
        <p:spPr>
          <a:noFill/>
          <a:ln/>
        </p:spPr>
        <p:txBody>
          <a:bodyPr/>
          <a:lstStyle/>
          <a:p>
            <a:endParaRPr lang="en-US" dirty="0">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1138169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Placeholder 2"/>
          <p:cNvSpPr>
            <a:spLocks noGrp="1" noRot="1" noChangeAspect="1" noChangeArrowheads="1" noTextEdit="1"/>
          </p:cNvSpPr>
          <p:nvPr>
            <p:ph type="sldImg"/>
          </p:nvPr>
        </p:nvSpPr>
        <p:spPr>
          <a:ln/>
        </p:spPr>
      </p:sp>
      <p:sp>
        <p:nvSpPr>
          <p:cNvPr id="211971" name="Placeholder 3"/>
          <p:cNvSpPr>
            <a:spLocks noGrp="1" noChangeArrowheads="1"/>
          </p:cNvSpPr>
          <p:nvPr>
            <p:ph type="body" idx="1"/>
          </p:nvPr>
        </p:nvSpPr>
        <p:spPr>
          <a:noFill/>
          <a:ln/>
        </p:spPr>
        <p:txBody>
          <a:bodyPr/>
          <a:lstStyle/>
          <a:p>
            <a:endParaRPr lang="en-US" dirty="0">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305311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316E93-8407-144D-9C38-EAA60667D963}" type="slidenum">
              <a:rPr lang="en-US" smtClean="0"/>
              <a:pPr/>
              <a:t>26</a:t>
            </a:fld>
            <a:endParaRPr lang="en-US" dirty="0"/>
          </a:p>
        </p:txBody>
      </p:sp>
    </p:spTree>
    <p:extLst>
      <p:ext uri="{BB962C8B-B14F-4D97-AF65-F5344CB8AC3E}">
        <p14:creationId xmlns:p14="http://schemas.microsoft.com/office/powerpoint/2010/main" val="83988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BBEA7EB-8C5B-4DA8-A94D-03B4FA7B7706}" type="slidenum">
              <a:rPr kumimoji="0" lang="en-US" altLang="en-US" sz="1200" b="0" i="0" u="none" strike="noStrike" kern="1200" cap="none" spc="0" normalizeH="0" baseline="0" noProof="0" smtClean="0">
                <a:ln>
                  <a:noFill/>
                </a:ln>
                <a:solidFill>
                  <a:srgbClr val="1F497D"/>
                </a:solidFill>
                <a:effectLst/>
                <a:uLnTx/>
                <a:uFillTx/>
                <a:latin typeface="Arial Regular"/>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1F497D"/>
              </a:solidFill>
              <a:effectLst/>
              <a:uLnTx/>
              <a:uFillTx/>
              <a:latin typeface="Arial Regular"/>
              <a:ea typeface="ＭＳ Ｐゴシック" panose="020B0600070205080204" pitchFamily="34" charset="-128"/>
              <a:cs typeface="+mn-cs"/>
            </a:endParaRPr>
          </a:p>
        </p:txBody>
      </p:sp>
    </p:spTree>
    <p:extLst>
      <p:ext uri="{BB962C8B-B14F-4D97-AF65-F5344CB8AC3E}">
        <p14:creationId xmlns:p14="http://schemas.microsoft.com/office/powerpoint/2010/main" val="3860509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p:spPr>
        <p:txBody>
          <a:bodyPr/>
          <a:lstStyle/>
          <a:p>
            <a:pPr eaLnBrk="1" hangingPunct="1"/>
            <a:endParaRPr lang="en-US" baseline="30000" dirty="0">
              <a:latin typeface="Arial" pitchFamily="127" charset="0"/>
              <a:ea typeface="ＭＳ Ｐゴシック" pitchFamily="127" charset="-128"/>
              <a:cs typeface="ＭＳ Ｐゴシック" pitchFamily="127" charset="-128"/>
            </a:endParaRPr>
          </a:p>
        </p:txBody>
      </p:sp>
      <p:sp>
        <p:nvSpPr>
          <p:cNvPr id="158723" name="Slide Number Placeholder 3"/>
          <p:cNvSpPr>
            <a:spLocks noGrp="1"/>
          </p:cNvSpPr>
          <p:nvPr>
            <p:ph type="sldNum" sz="quarter" idx="5"/>
          </p:nvPr>
        </p:nvSpPr>
        <p:spPr>
          <a:noFill/>
        </p:spPr>
        <p:txBody>
          <a:bodyPr/>
          <a:lstStyle/>
          <a:p>
            <a:fld id="{3C32126C-1A92-4698-B3D6-12C68F53F83B}" type="slidenum">
              <a:rPr lang="en-US">
                <a:latin typeface="Arial" pitchFamily="127" charset="0"/>
                <a:ea typeface="ＭＳ Ｐゴシック" pitchFamily="127" charset="-128"/>
                <a:cs typeface="ＭＳ Ｐゴシック" pitchFamily="127" charset="-128"/>
              </a:rPr>
              <a:pPr/>
              <a:t>35</a:t>
            </a:fld>
            <a:endParaRPr lang="en-US" dirty="0">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245431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p:spPr>
        <p:txBody>
          <a:bodyPr/>
          <a:lstStyle/>
          <a:p>
            <a:pPr eaLnBrk="1" hangingPunct="1"/>
            <a:r>
              <a:rPr lang="en-US" baseline="30000" dirty="0">
                <a:solidFill>
                  <a:srgbClr val="FF0000"/>
                </a:solidFill>
                <a:latin typeface="Arial" pitchFamily="127" charset="0"/>
                <a:ea typeface="ＭＳ Ｐゴシック" pitchFamily="127" charset="-128"/>
                <a:cs typeface="ＭＳ Ｐゴシック" pitchFamily="127" charset="-128"/>
              </a:rPr>
              <a:t>1</a:t>
            </a:r>
            <a:r>
              <a:rPr lang="en-US" sz="1200" kern="1200" dirty="0">
                <a:solidFill>
                  <a:srgbClr val="FF0000"/>
                </a:solidFill>
                <a:effectLst>
                  <a:outerShdw blurRad="38100" dist="38100" dir="2700000" algn="tl">
                    <a:srgbClr val="000000"/>
                  </a:outerShdw>
                </a:effectLst>
                <a:latin typeface="Arial" charset="0"/>
                <a:ea typeface="ＭＳ Ｐゴシック" pitchFamily="-72" charset="-128"/>
                <a:cs typeface="ＭＳ Ｐゴシック" pitchFamily="-72" charset="-128"/>
              </a:rPr>
              <a:t>Mackey &amp; Gass, 2016</a:t>
            </a:r>
            <a:endParaRPr lang="en-US" baseline="30000" dirty="0">
              <a:solidFill>
                <a:srgbClr val="FF0000"/>
              </a:solidFill>
              <a:latin typeface="Arial" pitchFamily="127" charset="0"/>
              <a:ea typeface="ＭＳ Ｐゴシック" pitchFamily="127" charset="-128"/>
              <a:cs typeface="ＭＳ Ｐゴシック" pitchFamily="127" charset="-128"/>
            </a:endParaRPr>
          </a:p>
        </p:txBody>
      </p:sp>
      <p:sp>
        <p:nvSpPr>
          <p:cNvPr id="158723" name="Slide Number Placeholder 3"/>
          <p:cNvSpPr>
            <a:spLocks noGrp="1"/>
          </p:cNvSpPr>
          <p:nvPr>
            <p:ph type="sldNum" sz="quarter" idx="5"/>
          </p:nvPr>
        </p:nvSpPr>
        <p:spPr>
          <a:noFill/>
        </p:spPr>
        <p:txBody>
          <a:bodyPr/>
          <a:lstStyle/>
          <a:p>
            <a:fld id="{3C32126C-1A92-4698-B3D6-12C68F53F83B}" type="slidenum">
              <a:rPr lang="en-US">
                <a:latin typeface="Arial" pitchFamily="127" charset="0"/>
                <a:ea typeface="ＭＳ Ｐゴシック" pitchFamily="127" charset="-128"/>
                <a:cs typeface="ＭＳ Ｐゴシック" pitchFamily="127" charset="-128"/>
              </a:rPr>
              <a:pPr/>
              <a:t>36</a:t>
            </a:fld>
            <a:endParaRPr lang="en-US" dirty="0">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1851046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ceholder 2"/>
          <p:cNvSpPr>
            <a:spLocks noGrp="1" noRot="1" noChangeAspect="1" noChangeArrowheads="1" noTextEdit="1"/>
          </p:cNvSpPr>
          <p:nvPr>
            <p:ph type="sldImg"/>
          </p:nvPr>
        </p:nvSpPr>
        <p:spPr>
          <a:ln/>
        </p:spPr>
      </p:sp>
      <p:sp>
        <p:nvSpPr>
          <p:cNvPr id="38914" name="Placeholder 3"/>
          <p:cNvSpPr>
            <a:spLocks noGrp="1" noChangeArrowheads="1"/>
          </p:cNvSpPr>
          <p:nvPr>
            <p:ph type="body" idx="1"/>
          </p:nvPr>
        </p:nvSpPr>
        <p:spPr>
          <a:noFill/>
          <a:ln/>
        </p:spPr>
        <p:txBody>
          <a:bodyPr/>
          <a:lstStyle/>
          <a:p>
            <a:endParaRPr lang="en-US" dirty="0">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305009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AEEDBC-497B-9A4D-9DE1-CEBEAE212F5E}" type="datetime1">
              <a:rPr lang="en-CA" smtClean="0"/>
              <a:t>2023-01-16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CC653-52D4-3544-BBED-D928D6011599}" type="slidenum">
              <a:rPr lang="en-US" smtClean="0"/>
              <a:t>‹#›</a:t>
            </a:fld>
            <a:endParaRPr lang="en-US"/>
          </a:p>
        </p:txBody>
      </p:sp>
    </p:spTree>
    <p:extLst>
      <p:ext uri="{BB962C8B-B14F-4D97-AF65-F5344CB8AC3E}">
        <p14:creationId xmlns:p14="http://schemas.microsoft.com/office/powerpoint/2010/main" val="266620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45DFDE-4C66-584F-915A-98F5283449FC}" type="datetime1">
              <a:rPr lang="en-CA" smtClean="0"/>
              <a:t>2023-01-16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CC653-52D4-3544-BBED-D928D6011599}" type="slidenum">
              <a:rPr lang="en-US" smtClean="0"/>
              <a:t>‹#›</a:t>
            </a:fld>
            <a:endParaRPr lang="en-US"/>
          </a:p>
        </p:txBody>
      </p:sp>
    </p:spTree>
    <p:extLst>
      <p:ext uri="{BB962C8B-B14F-4D97-AF65-F5344CB8AC3E}">
        <p14:creationId xmlns:p14="http://schemas.microsoft.com/office/powerpoint/2010/main" val="45753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79402-13B2-4544-A8C7-54B5F369300F}" type="datetime1">
              <a:rPr lang="en-CA" smtClean="0"/>
              <a:t>2023-01-16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CC653-52D4-3544-BBED-D928D6011599}" type="slidenum">
              <a:rPr lang="en-US" smtClean="0"/>
              <a:t>‹#›</a:t>
            </a:fld>
            <a:endParaRPr lang="en-US"/>
          </a:p>
        </p:txBody>
      </p:sp>
    </p:spTree>
    <p:extLst>
      <p:ext uri="{BB962C8B-B14F-4D97-AF65-F5344CB8AC3E}">
        <p14:creationId xmlns:p14="http://schemas.microsoft.com/office/powerpoint/2010/main" val="207831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DBB08-6ABA-E143-80AE-9B3BC184857A}" type="datetime1">
              <a:rPr lang="en-CA" smtClean="0"/>
              <a:t>2023-01-16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CC653-52D4-3544-BBED-D928D6011599}" type="slidenum">
              <a:rPr lang="en-US" smtClean="0"/>
              <a:t>‹#›</a:t>
            </a:fld>
            <a:endParaRPr lang="en-US"/>
          </a:p>
        </p:txBody>
      </p:sp>
    </p:spTree>
    <p:extLst>
      <p:ext uri="{BB962C8B-B14F-4D97-AF65-F5344CB8AC3E}">
        <p14:creationId xmlns:p14="http://schemas.microsoft.com/office/powerpoint/2010/main" val="283453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4FCFBD-9A9F-6F4B-94E6-99072AEB5068}" type="datetime1">
              <a:rPr lang="en-CA" smtClean="0"/>
              <a:t>2023-01-16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CC653-52D4-3544-BBED-D928D6011599}" type="slidenum">
              <a:rPr lang="en-US" smtClean="0"/>
              <a:t>‹#›</a:t>
            </a:fld>
            <a:endParaRPr lang="en-US"/>
          </a:p>
        </p:txBody>
      </p:sp>
    </p:spTree>
    <p:extLst>
      <p:ext uri="{BB962C8B-B14F-4D97-AF65-F5344CB8AC3E}">
        <p14:creationId xmlns:p14="http://schemas.microsoft.com/office/powerpoint/2010/main" val="96859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29E59B-1927-6C42-ADAE-EEBC84BF50B0}" type="datetime1">
              <a:rPr lang="en-CA" smtClean="0"/>
              <a:t>2023-01-16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CC653-52D4-3544-BBED-D928D6011599}" type="slidenum">
              <a:rPr lang="en-US" smtClean="0"/>
              <a:t>‹#›</a:t>
            </a:fld>
            <a:endParaRPr lang="en-US"/>
          </a:p>
        </p:txBody>
      </p:sp>
    </p:spTree>
    <p:extLst>
      <p:ext uri="{BB962C8B-B14F-4D97-AF65-F5344CB8AC3E}">
        <p14:creationId xmlns:p14="http://schemas.microsoft.com/office/powerpoint/2010/main" val="4162087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5B2F04-E1A1-E849-AE86-33F878A80F33}" type="datetime1">
              <a:rPr lang="en-CA" smtClean="0"/>
              <a:t>2023-01-16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FCC653-52D4-3544-BBED-D928D6011599}" type="slidenum">
              <a:rPr lang="en-US" smtClean="0"/>
              <a:t>‹#›</a:t>
            </a:fld>
            <a:endParaRPr lang="en-US"/>
          </a:p>
        </p:txBody>
      </p:sp>
    </p:spTree>
    <p:extLst>
      <p:ext uri="{BB962C8B-B14F-4D97-AF65-F5344CB8AC3E}">
        <p14:creationId xmlns:p14="http://schemas.microsoft.com/office/powerpoint/2010/main" val="17601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FC14C3-AE3C-B14B-B356-ED33CCE7A99A}" type="datetime1">
              <a:rPr lang="en-CA" smtClean="0"/>
              <a:t>2023-01-16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FCC653-52D4-3544-BBED-D928D6011599}" type="slidenum">
              <a:rPr lang="en-US" smtClean="0"/>
              <a:t>‹#›</a:t>
            </a:fld>
            <a:endParaRPr lang="en-US"/>
          </a:p>
        </p:txBody>
      </p:sp>
    </p:spTree>
    <p:extLst>
      <p:ext uri="{BB962C8B-B14F-4D97-AF65-F5344CB8AC3E}">
        <p14:creationId xmlns:p14="http://schemas.microsoft.com/office/powerpoint/2010/main" val="579410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F94DF-FC0A-1C4B-B500-B51566BE2B30}" type="datetime1">
              <a:rPr lang="en-CA" smtClean="0"/>
              <a:t>2023-01-16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FCC653-52D4-3544-BBED-D928D6011599}" type="slidenum">
              <a:rPr lang="en-US" smtClean="0"/>
              <a:t>‹#›</a:t>
            </a:fld>
            <a:endParaRPr lang="en-US"/>
          </a:p>
        </p:txBody>
      </p:sp>
    </p:spTree>
    <p:extLst>
      <p:ext uri="{BB962C8B-B14F-4D97-AF65-F5344CB8AC3E}">
        <p14:creationId xmlns:p14="http://schemas.microsoft.com/office/powerpoint/2010/main" val="64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38214C-959B-A347-A736-6930A5858336}" type="datetime1">
              <a:rPr lang="en-CA" smtClean="0"/>
              <a:t>2023-01-16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CC653-52D4-3544-BBED-D928D6011599}" type="slidenum">
              <a:rPr lang="en-US" smtClean="0"/>
              <a:t>‹#›</a:t>
            </a:fld>
            <a:endParaRPr lang="en-US"/>
          </a:p>
        </p:txBody>
      </p:sp>
    </p:spTree>
    <p:extLst>
      <p:ext uri="{BB962C8B-B14F-4D97-AF65-F5344CB8AC3E}">
        <p14:creationId xmlns:p14="http://schemas.microsoft.com/office/powerpoint/2010/main" val="244079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01B964-5C7F-9343-B737-F35089F9EEF6}" type="datetime1">
              <a:rPr lang="en-CA" smtClean="0"/>
              <a:t>2023-01-16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CC653-52D4-3544-BBED-D928D6011599}" type="slidenum">
              <a:rPr lang="en-US" smtClean="0"/>
              <a:t>‹#›</a:t>
            </a:fld>
            <a:endParaRPr lang="en-US"/>
          </a:p>
        </p:txBody>
      </p:sp>
    </p:spTree>
    <p:extLst>
      <p:ext uri="{BB962C8B-B14F-4D97-AF65-F5344CB8AC3E}">
        <p14:creationId xmlns:p14="http://schemas.microsoft.com/office/powerpoint/2010/main" val="398976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Regular"/>
              </a:defRPr>
            </a:lvl1pPr>
          </a:lstStyle>
          <a:p>
            <a:fld id="{321E9FA4-B44E-D74A-9259-D08146FB9030}" type="datetime1">
              <a:rPr lang="en-CA" smtClean="0"/>
              <a:pPr/>
              <a:t>2023-01-16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Regular"/>
              </a:defRPr>
            </a:lvl1pPr>
          </a:lstStyle>
          <a:p>
            <a:fld id="{DCFCC653-52D4-3544-BBED-D928D6011599}" type="slidenum">
              <a:rPr lang="en-US" smtClean="0"/>
              <a:pPr/>
              <a:t>‹#›</a:t>
            </a:fld>
            <a:endParaRPr lang="en-US" dirty="0"/>
          </a:p>
        </p:txBody>
      </p:sp>
    </p:spTree>
    <p:extLst>
      <p:ext uri="{BB962C8B-B14F-4D97-AF65-F5344CB8AC3E}">
        <p14:creationId xmlns:p14="http://schemas.microsoft.com/office/powerpoint/2010/main" val="245600163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Regular"/>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webster-dictionary.org/definition/learn"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tesol.solutions/?fbclid=IwAR2V3E_EvMwczqujZB0KsF3X-KN2BOvJ6S1bv8a_U9kY_HsDq96wzaf1j3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twu.idm.oclc.org/10.29140/jaltcall.v18n1.518" TargetMode="External"/><Relationship Id="rId2" Type="http://schemas.openxmlformats.org/officeDocument/2006/relationships/hyperlink" Target="https://doi-org.twu.idm.oclc.org/10.17507/tpls.1206.09"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doi-org.twu.idm.oclc.org/10.1097/JXX.0000000000000581"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s://ethics.gc.ca/eng/policy-politique_tcps2-eptc2_2022.html"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mailto:gordmoulden@yahoo.com" TargetMode="External"/><Relationship Id="rId2" Type="http://schemas.openxmlformats.org/officeDocument/2006/relationships/hyperlink" Target="mailto:Gordon.Moulden@twu.ca" TargetMode="External"/><Relationship Id="rId1" Type="http://schemas.openxmlformats.org/officeDocument/2006/relationships/slideLayout" Target="../slideLayouts/slideLayout1.xml"/><Relationship Id="rId4" Type="http://schemas.openxmlformats.org/officeDocument/2006/relationships/hyperlink" Target="https://tesol.solutio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A907-0A38-9D4B-AB9C-53E3ED5F6664}"/>
              </a:ext>
            </a:extLst>
          </p:cNvPr>
          <p:cNvSpPr>
            <a:spLocks noGrp="1"/>
          </p:cNvSpPr>
          <p:nvPr>
            <p:ph type="title"/>
          </p:nvPr>
        </p:nvSpPr>
        <p:spPr>
          <a:xfrm>
            <a:off x="838200" y="1554770"/>
            <a:ext cx="10515600" cy="1325563"/>
          </a:xfrm>
        </p:spPr>
        <p:txBody>
          <a:bodyPr>
            <a:normAutofit/>
          </a:bodyPr>
          <a:lstStyle/>
          <a:p>
            <a:pPr algn="ctr"/>
            <a:r>
              <a:rPr lang="en-US" b="1" dirty="0">
                <a:solidFill>
                  <a:srgbClr val="011893"/>
                </a:solidFill>
                <a:latin typeface="Arial Black" panose="020B0604020202020204" pitchFamily="34" charset="0"/>
                <a:cs typeface="Arial Black" panose="020B0604020202020204" pitchFamily="34" charset="0"/>
              </a:rPr>
              <a:t>Taking aim–getting meaningful results from your research</a:t>
            </a:r>
          </a:p>
        </p:txBody>
      </p:sp>
      <p:sp>
        <p:nvSpPr>
          <p:cNvPr id="5" name="Slide Number Placeholder 4">
            <a:extLst>
              <a:ext uri="{FF2B5EF4-FFF2-40B4-BE49-F238E27FC236}">
                <a16:creationId xmlns:a16="http://schemas.microsoft.com/office/drawing/2014/main" id="{782697BC-A5E0-5A4B-BB31-D32972848D36}"/>
              </a:ext>
            </a:extLst>
          </p:cNvPr>
          <p:cNvSpPr>
            <a:spLocks noGrp="1"/>
          </p:cNvSpPr>
          <p:nvPr>
            <p:ph type="sldNum" sz="quarter" idx="12"/>
          </p:nvPr>
        </p:nvSpPr>
        <p:spPr/>
        <p:txBody>
          <a:bodyPr/>
          <a:lstStyle/>
          <a:p>
            <a:fld id="{DCFCC653-52D4-3544-BBED-D928D6011599}" type="slidenum">
              <a:rPr lang="en-US" smtClean="0"/>
              <a:t>1</a:t>
            </a:fld>
            <a:endParaRPr lang="en-US"/>
          </a:p>
        </p:txBody>
      </p:sp>
      <p:sp>
        <p:nvSpPr>
          <p:cNvPr id="4" name="Rectangle 3">
            <a:extLst>
              <a:ext uri="{FF2B5EF4-FFF2-40B4-BE49-F238E27FC236}">
                <a16:creationId xmlns:a16="http://schemas.microsoft.com/office/drawing/2014/main" id="{0E36AA25-C539-AA47-B0C8-7A4F353A01DC}"/>
              </a:ext>
            </a:extLst>
          </p:cNvPr>
          <p:cNvSpPr/>
          <p:nvPr/>
        </p:nvSpPr>
        <p:spPr>
          <a:xfrm>
            <a:off x="3048000" y="4295176"/>
            <a:ext cx="6096000" cy="646331"/>
          </a:xfrm>
          <a:prstGeom prst="rect">
            <a:avLst/>
          </a:prstGeom>
        </p:spPr>
        <p:txBody>
          <a:bodyPr>
            <a:spAutoFit/>
          </a:bodyPr>
          <a:lstStyle/>
          <a:p>
            <a:pPr algn="ctr"/>
            <a:r>
              <a:rPr lang="en-US" b="1" dirty="0">
                <a:solidFill>
                  <a:srgbClr val="C00000"/>
                </a:solidFill>
                <a:latin typeface="Arial" panose="020B0604020202020204" pitchFamily="34" charset="0"/>
                <a:cs typeface="Arial" panose="020B0604020202020204" pitchFamily="34" charset="0"/>
              </a:rPr>
              <a:t>Gordon Moulden</a:t>
            </a:r>
            <a:br>
              <a:rPr lang="en-US" b="1" dirty="0">
                <a:solidFill>
                  <a:srgbClr val="C00000"/>
                </a:solidFill>
                <a:latin typeface="Arial" panose="020B0604020202020204" pitchFamily="34" charset="0"/>
                <a:cs typeface="Arial" panose="020B0604020202020204" pitchFamily="34" charset="0"/>
              </a:rPr>
            </a:br>
            <a:r>
              <a:rPr lang="en-US" b="1" dirty="0">
                <a:solidFill>
                  <a:srgbClr val="C00000"/>
                </a:solidFill>
                <a:latin typeface="Arial" panose="020B0604020202020204" pitchFamily="34" charset="0"/>
                <a:cs typeface="Arial" panose="020B0604020202020204" pitchFamily="34" charset="0"/>
              </a:rPr>
              <a:t>Trinity Western University</a:t>
            </a:r>
            <a:endParaRPr lang="en-US" dirty="0">
              <a:solidFill>
                <a:srgbClr val="C00000"/>
              </a:solidFill>
              <a:latin typeface="Arial Regular"/>
            </a:endParaRPr>
          </a:p>
        </p:txBody>
      </p:sp>
    </p:spTree>
    <p:extLst>
      <p:ext uri="{BB962C8B-B14F-4D97-AF65-F5344CB8AC3E}">
        <p14:creationId xmlns:p14="http://schemas.microsoft.com/office/powerpoint/2010/main" val="4126130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BDAC47-7A5A-5343-BA00-FF174C62EAA2}"/>
              </a:ext>
            </a:extLst>
          </p:cNvPr>
          <p:cNvSpPr>
            <a:spLocks noGrp="1"/>
          </p:cNvSpPr>
          <p:nvPr>
            <p:ph type="title"/>
          </p:nvPr>
        </p:nvSpPr>
        <p:spPr>
          <a:xfrm>
            <a:off x="838200" y="709369"/>
            <a:ext cx="10515600" cy="777875"/>
          </a:xfrm>
        </p:spPr>
        <p:txBody>
          <a:bodyPr/>
          <a:lstStyle/>
          <a:p>
            <a:pPr algn="ctr"/>
            <a:r>
              <a:rPr lang="en-US" b="1" dirty="0">
                <a:solidFill>
                  <a:srgbClr val="011893"/>
                </a:solidFill>
                <a:latin typeface="Arial" panose="020B0604020202020204" pitchFamily="34" charset="0"/>
                <a:cs typeface="Arial" panose="020B0604020202020204" pitchFamily="34" charset="0"/>
              </a:rPr>
              <a:t>Research truths (2)</a:t>
            </a:r>
          </a:p>
        </p:txBody>
      </p:sp>
      <p:sp>
        <p:nvSpPr>
          <p:cNvPr id="208899" name="Rectangle 3"/>
          <p:cNvSpPr>
            <a:spLocks noGrp="1" noChangeArrowheads="1"/>
          </p:cNvSpPr>
          <p:nvPr>
            <p:ph idx="1"/>
          </p:nvPr>
        </p:nvSpPr>
        <p:spPr>
          <a:xfrm>
            <a:off x="1600200" y="2154221"/>
            <a:ext cx="8991600" cy="5715000"/>
          </a:xfrm>
          <a:noFill/>
          <a:ln/>
        </p:spPr>
        <p:txBody>
          <a:bodyPr/>
          <a:lstStyle/>
          <a:p>
            <a:pPr>
              <a:lnSpc>
                <a:spcPct val="90000"/>
              </a:lnSpc>
              <a:buFontTx/>
              <a:buNone/>
            </a:pPr>
            <a:r>
              <a:rPr lang="en-US" sz="3200" b="1" dirty="0">
                <a:solidFill>
                  <a:srgbClr val="C00000"/>
                </a:solidFill>
                <a:latin typeface="Arial" panose="020B0604020202020204" pitchFamily="34" charset="0"/>
                <a:cs typeface="Arial" panose="020B0604020202020204" pitchFamily="34" charset="0"/>
              </a:rPr>
              <a:t>Good research . . . </a:t>
            </a:r>
          </a:p>
          <a:p>
            <a:pPr>
              <a:lnSpc>
                <a:spcPct val="90000"/>
              </a:lnSpc>
              <a:buFontTx/>
              <a:buNone/>
            </a:pPr>
            <a:endParaRPr lang="en-US" sz="1800" dirty="0">
              <a:latin typeface="Arial" panose="020B0604020202020204" pitchFamily="34" charset="0"/>
              <a:cs typeface="Arial" panose="020B0604020202020204" pitchFamily="34" charset="0"/>
            </a:endParaRPr>
          </a:p>
          <a:p>
            <a:pPr lvl="1">
              <a:lnSpc>
                <a:spcPct val="90000"/>
              </a:lnSpc>
            </a:pPr>
            <a:r>
              <a:rPr lang="en-US" sz="2200" dirty="0">
                <a:solidFill>
                  <a:schemeClr val="accent2">
                    <a:lumMod val="75000"/>
                  </a:schemeClr>
                </a:solidFill>
                <a:latin typeface="Arial" panose="020B0604020202020204" pitchFamily="34" charset="0"/>
                <a:cs typeface="Arial" panose="020B0604020202020204" pitchFamily="34" charset="0"/>
              </a:rPr>
              <a:t>meets quality criteria based on its design</a:t>
            </a:r>
          </a:p>
          <a:p>
            <a:pPr lvl="1">
              <a:lnSpc>
                <a:spcPct val="90000"/>
              </a:lnSpc>
            </a:pPr>
            <a:r>
              <a:rPr lang="en-US" sz="2200" dirty="0">
                <a:solidFill>
                  <a:schemeClr val="accent2">
                    <a:lumMod val="75000"/>
                  </a:schemeClr>
                </a:solidFill>
                <a:latin typeface="Arial" panose="020B0604020202020204" pitchFamily="34" charset="0"/>
                <a:cs typeface="Arial" panose="020B0604020202020204" pitchFamily="34" charset="0"/>
              </a:rPr>
              <a:t>arrives at a logical conclusion</a:t>
            </a:r>
          </a:p>
          <a:p>
            <a:pPr lvl="1">
              <a:lnSpc>
                <a:spcPct val="90000"/>
              </a:lnSpc>
            </a:pPr>
            <a:r>
              <a:rPr lang="en-US" sz="2200" dirty="0">
                <a:solidFill>
                  <a:schemeClr val="accent2">
                    <a:lumMod val="75000"/>
                  </a:schemeClr>
                </a:solidFill>
                <a:latin typeface="Arial" panose="020B0604020202020204" pitchFamily="34" charset="0"/>
                <a:cs typeface="Arial" panose="020B0604020202020204" pitchFamily="34" charset="0"/>
              </a:rPr>
              <a:t>includes a specific statement of caveats/limitations</a:t>
            </a:r>
          </a:p>
          <a:p>
            <a:pPr lvl="1">
              <a:lnSpc>
                <a:spcPct val="90000"/>
              </a:lnSpc>
            </a:pPr>
            <a:r>
              <a:rPr lang="en-US" sz="2200" dirty="0">
                <a:solidFill>
                  <a:schemeClr val="accent2">
                    <a:lumMod val="75000"/>
                  </a:schemeClr>
                </a:solidFill>
                <a:latin typeface="Arial" panose="020B0604020202020204" pitchFamily="34" charset="0"/>
                <a:cs typeface="Arial" panose="020B0604020202020204" pitchFamily="34" charset="0"/>
              </a:rPr>
              <a:t>points to future research</a:t>
            </a:r>
          </a:p>
          <a:p>
            <a:pPr lvl="1"/>
            <a:r>
              <a:rPr lang="en-US" sz="2200" dirty="0">
                <a:solidFill>
                  <a:schemeClr val="accent2">
                    <a:lumMod val="75000"/>
                  </a:schemeClr>
                </a:solidFill>
                <a:latin typeface="Arial" panose="020B0604020202020204" pitchFamily="34" charset="0"/>
                <a:cs typeface="Arial" panose="020B0604020202020204" pitchFamily="34" charset="0"/>
              </a:rPr>
              <a:t>is thoroughly reported so that its content is understood </a:t>
            </a:r>
          </a:p>
          <a:p>
            <a:pPr marL="457200" lvl="1" indent="0">
              <a:buNone/>
            </a:pPr>
            <a:r>
              <a:rPr lang="en-US" sz="2200" dirty="0">
                <a:solidFill>
                  <a:schemeClr val="accent2">
                    <a:lumMod val="75000"/>
                  </a:schemeClr>
                </a:solidFill>
                <a:latin typeface="Arial" panose="020B0604020202020204" pitchFamily="34" charset="0"/>
                <a:cs typeface="Arial" panose="020B0604020202020204" pitchFamily="34" charset="0"/>
              </a:rPr>
              <a:t>   and its procedures replicable if desired.</a:t>
            </a:r>
          </a:p>
        </p:txBody>
      </p:sp>
      <p:sp>
        <p:nvSpPr>
          <p:cNvPr id="2" name="Slide Number Placeholder 1"/>
          <p:cNvSpPr>
            <a:spLocks noGrp="1"/>
          </p:cNvSpPr>
          <p:nvPr>
            <p:ph type="sldNum" sz="quarter" idx="12"/>
          </p:nvPr>
        </p:nvSpPr>
        <p:spPr/>
        <p:txBody>
          <a:bodyPr/>
          <a:lstStyle/>
          <a:p>
            <a:pPr>
              <a:defRPr/>
            </a:pPr>
            <a:fld id="{79B8DB39-84DE-4940-9000-9A408EF11FF1}" type="slidenum">
              <a:rPr lang="en-US" smtClean="0"/>
              <a:pPr>
                <a:defRPr/>
              </a:pPr>
              <a:t>10</a:t>
            </a:fld>
            <a:endParaRPr lang="en-US" dirty="0"/>
          </a:p>
        </p:txBody>
      </p:sp>
    </p:spTree>
    <p:extLst>
      <p:ext uri="{BB962C8B-B14F-4D97-AF65-F5344CB8AC3E}">
        <p14:creationId xmlns:p14="http://schemas.microsoft.com/office/powerpoint/2010/main" val="176715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88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88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88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88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88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BA7764-E89C-C248-BA25-61315D6A1F5E}"/>
              </a:ext>
            </a:extLst>
          </p:cNvPr>
          <p:cNvSpPr>
            <a:spLocks noGrp="1"/>
          </p:cNvSpPr>
          <p:nvPr>
            <p:ph type="title"/>
          </p:nvPr>
        </p:nvSpPr>
        <p:spPr>
          <a:xfrm>
            <a:off x="838199" y="816946"/>
            <a:ext cx="10515600" cy="979581"/>
          </a:xfrm>
        </p:spPr>
        <p:txBody>
          <a:bodyPr/>
          <a:lstStyle/>
          <a:p>
            <a:pPr algn="ctr"/>
            <a:r>
              <a:rPr lang="en-US" b="1" dirty="0">
                <a:solidFill>
                  <a:srgbClr val="011893"/>
                </a:solidFill>
                <a:latin typeface="Arial" panose="020B0604020202020204" pitchFamily="34" charset="0"/>
                <a:cs typeface="Arial" panose="020B0604020202020204" pitchFamily="34" charset="0"/>
              </a:rPr>
              <a:t>Educational Research </a:t>
            </a:r>
          </a:p>
        </p:txBody>
      </p:sp>
      <p:sp>
        <p:nvSpPr>
          <p:cNvPr id="7" name="Slide Number Placeholder 6">
            <a:extLst>
              <a:ext uri="{FF2B5EF4-FFF2-40B4-BE49-F238E27FC236}">
                <a16:creationId xmlns:a16="http://schemas.microsoft.com/office/drawing/2014/main" id="{C3D8A7E5-0016-A547-9D5C-80C5E8D1C53D}"/>
              </a:ext>
            </a:extLst>
          </p:cNvPr>
          <p:cNvSpPr>
            <a:spLocks noGrp="1"/>
          </p:cNvSpPr>
          <p:nvPr>
            <p:ph type="sldNum" sz="quarter" idx="12"/>
          </p:nvPr>
        </p:nvSpPr>
        <p:spPr/>
        <p:txBody>
          <a:bodyPr/>
          <a:lstStyle/>
          <a:p>
            <a:fld id="{DCFCC653-52D4-3544-BBED-D928D6011599}" type="slidenum">
              <a:rPr lang="en-US" smtClean="0"/>
              <a:t>11</a:t>
            </a:fld>
            <a:endParaRPr lang="en-US"/>
          </a:p>
        </p:txBody>
      </p:sp>
      <p:sp>
        <p:nvSpPr>
          <p:cNvPr id="6" name="TextBox 5">
            <a:extLst>
              <a:ext uri="{FF2B5EF4-FFF2-40B4-BE49-F238E27FC236}">
                <a16:creationId xmlns:a16="http://schemas.microsoft.com/office/drawing/2014/main" id="{10095096-E5B2-0C43-8E25-2B9073491A32}"/>
              </a:ext>
            </a:extLst>
          </p:cNvPr>
          <p:cNvSpPr txBox="1"/>
          <p:nvPr/>
        </p:nvSpPr>
        <p:spPr>
          <a:xfrm>
            <a:off x="2841252" y="2676868"/>
            <a:ext cx="6509495" cy="646331"/>
          </a:xfrm>
          <a:prstGeom prst="rect">
            <a:avLst/>
          </a:prstGeom>
          <a:noFill/>
        </p:spPr>
        <p:txBody>
          <a:bodyPr wrap="square" rtlCol="0">
            <a:spAutoFit/>
          </a:bodyPr>
          <a:lstStyle/>
          <a:p>
            <a:pPr algn="ctr"/>
            <a:r>
              <a:rPr lang="en-US" sz="3600" b="1" dirty="0">
                <a:solidFill>
                  <a:srgbClr val="C00000"/>
                </a:solidFill>
                <a:latin typeface="Arial" panose="020B0604020202020204" pitchFamily="34" charset="0"/>
                <a:cs typeface="Arial" panose="020B0604020202020204" pitchFamily="34" charset="0"/>
              </a:rPr>
              <a:t>is unique because . . . </a:t>
            </a:r>
          </a:p>
        </p:txBody>
      </p:sp>
    </p:spTree>
    <p:extLst>
      <p:ext uri="{BB962C8B-B14F-4D97-AF65-F5344CB8AC3E}">
        <p14:creationId xmlns:p14="http://schemas.microsoft.com/office/powerpoint/2010/main" val="708845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241E7A-389C-184C-A948-34AD20331729}"/>
              </a:ext>
            </a:extLst>
          </p:cNvPr>
          <p:cNvSpPr/>
          <p:nvPr/>
        </p:nvSpPr>
        <p:spPr>
          <a:xfrm>
            <a:off x="2972696" y="813769"/>
            <a:ext cx="7795708" cy="5078313"/>
          </a:xfrm>
          <a:prstGeom prst="rect">
            <a:avLst/>
          </a:prstGeom>
        </p:spPr>
        <p:txBody>
          <a:bodyPr wrap="square">
            <a:spAutoFit/>
          </a:bodyPr>
          <a:lstStyle/>
          <a:p>
            <a:r>
              <a:rPr lang="en-US" sz="3200" b="1" dirty="0">
                <a:solidFill>
                  <a:srgbClr val="C00000"/>
                </a:solidFill>
                <a:latin typeface="Arial" panose="020B0604020202020204" pitchFamily="34" charset="0"/>
                <a:cs typeface="Arial" panose="020B0604020202020204" pitchFamily="34" charset="0"/>
              </a:rPr>
              <a:t>People</a:t>
            </a:r>
          </a:p>
          <a:p>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accent2">
                    <a:lumMod val="75000"/>
                  </a:schemeClr>
                </a:solidFill>
                <a:latin typeface="Arial" panose="020B0604020202020204" pitchFamily="34" charset="0"/>
                <a:cs typeface="Arial" panose="020B0604020202020204" pitchFamily="34" charset="0"/>
              </a:rPr>
              <a:t>are NOT laboratory rats,</a:t>
            </a:r>
          </a:p>
          <a:p>
            <a:pPr marL="342900" indent="-342900">
              <a:buFont typeface="Arial" panose="020B0604020202020204" pitchFamily="34" charset="0"/>
              <a:buChar char="•"/>
            </a:pPr>
            <a:r>
              <a:rPr lang="en-US" sz="2200" dirty="0">
                <a:solidFill>
                  <a:schemeClr val="accent2">
                    <a:lumMod val="75000"/>
                  </a:schemeClr>
                </a:solidFill>
                <a:latin typeface="Arial" panose="020B0604020202020204" pitchFamily="34" charset="0"/>
                <a:cs typeface="Arial" panose="020B0604020202020204" pitchFamily="34" charset="0"/>
              </a:rPr>
              <a:t>do NOT fit in test tubes,</a:t>
            </a:r>
          </a:p>
          <a:p>
            <a:pPr marL="342900" indent="-342900">
              <a:buFont typeface="Arial" panose="020B0604020202020204" pitchFamily="34" charset="0"/>
              <a:buChar char="•"/>
            </a:pPr>
            <a:r>
              <a:rPr lang="en-US" sz="2200" dirty="0">
                <a:solidFill>
                  <a:schemeClr val="accent2">
                    <a:lumMod val="75000"/>
                  </a:schemeClr>
                </a:solidFill>
                <a:latin typeface="Arial" panose="020B0604020202020204" pitchFamily="34" charset="0"/>
                <a:cs typeface="Arial" panose="020B0604020202020204" pitchFamily="34" charset="0"/>
              </a:rPr>
              <a:t>and behave in unpredictable ways!</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US" sz="3200" b="1" dirty="0">
                <a:solidFill>
                  <a:srgbClr val="C00000"/>
                </a:solidFill>
                <a:latin typeface="Arial" panose="020B0604020202020204" pitchFamily="34" charset="0"/>
                <a:cs typeface="Arial" panose="020B0604020202020204" pitchFamily="34" charset="0"/>
              </a:rPr>
              <a:t>Learning</a:t>
            </a:r>
          </a:p>
          <a:p>
            <a:endParaRPr lang="en-US" sz="2800" dirty="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accent2">
                    <a:lumMod val="75000"/>
                  </a:schemeClr>
                </a:solidFill>
                <a:latin typeface="Arial" panose="020B0604020202020204" pitchFamily="34" charset="0"/>
                <a:cs typeface="Arial" panose="020B0604020202020204" pitchFamily="34" charset="0"/>
              </a:rPr>
              <a:t>is likewise unpredictable and variable,</a:t>
            </a:r>
          </a:p>
          <a:p>
            <a:pPr marL="342900" indent="-342900">
              <a:buFont typeface="Arial" panose="020B0604020202020204" pitchFamily="34" charset="0"/>
              <a:buChar char="•"/>
            </a:pPr>
            <a:r>
              <a:rPr lang="en-US" sz="2200" dirty="0">
                <a:solidFill>
                  <a:schemeClr val="accent2">
                    <a:lumMod val="75000"/>
                  </a:schemeClr>
                </a:solidFill>
                <a:latin typeface="Arial" panose="020B0604020202020204" pitchFamily="34" charset="0"/>
                <a:cs typeface="Arial" panose="020B0604020202020204" pitchFamily="34" charset="0"/>
              </a:rPr>
              <a:t>is affected by social, cognitive, and affective factors,</a:t>
            </a:r>
          </a:p>
          <a:p>
            <a:pPr marL="342900" indent="-342900">
              <a:buFont typeface="Arial" panose="020B0604020202020204" pitchFamily="34" charset="0"/>
              <a:buChar char="•"/>
            </a:pPr>
            <a:r>
              <a:rPr lang="en-US" sz="2200" dirty="0">
                <a:solidFill>
                  <a:schemeClr val="accent2">
                    <a:lumMod val="75000"/>
                  </a:schemeClr>
                </a:solidFill>
                <a:latin typeface="Arial" panose="020B0604020202020204" pitchFamily="34" charset="0"/>
                <a:cs typeface="Arial" panose="020B0604020202020204" pitchFamily="34" charset="0"/>
              </a:rPr>
              <a:t>is beyond complete control of the researcher,</a:t>
            </a:r>
          </a:p>
          <a:p>
            <a:pPr marL="342900" indent="-342900">
              <a:buFont typeface="Arial" panose="020B0604020202020204" pitchFamily="34" charset="0"/>
              <a:buChar char="•"/>
            </a:pPr>
            <a:r>
              <a:rPr lang="en-US" sz="2200" dirty="0">
                <a:solidFill>
                  <a:schemeClr val="accent2">
                    <a:lumMod val="75000"/>
                  </a:schemeClr>
                </a:solidFill>
                <a:latin typeface="Arial" panose="020B0604020202020204" pitchFamily="34" charset="0"/>
                <a:cs typeface="Arial" panose="020B0604020202020204" pitchFamily="34" charset="0"/>
              </a:rPr>
              <a:t>but can be investigated by a variety of means, making use of different approaches and designs.</a:t>
            </a:r>
          </a:p>
        </p:txBody>
      </p:sp>
      <p:sp>
        <p:nvSpPr>
          <p:cNvPr id="3" name="Slide Number Placeholder 2">
            <a:extLst>
              <a:ext uri="{FF2B5EF4-FFF2-40B4-BE49-F238E27FC236}">
                <a16:creationId xmlns:a16="http://schemas.microsoft.com/office/drawing/2014/main" id="{3D3CD7E9-3EC0-4843-8467-672AC8DC5310}"/>
              </a:ext>
            </a:extLst>
          </p:cNvPr>
          <p:cNvSpPr>
            <a:spLocks noGrp="1"/>
          </p:cNvSpPr>
          <p:nvPr>
            <p:ph type="sldNum" sz="quarter" idx="12"/>
          </p:nvPr>
        </p:nvSpPr>
        <p:spPr/>
        <p:txBody>
          <a:bodyPr/>
          <a:lstStyle/>
          <a:p>
            <a:fld id="{DCFCC653-52D4-3544-BBED-D928D6011599}" type="slidenum">
              <a:rPr lang="en-US" smtClean="0"/>
              <a:t>12</a:t>
            </a:fld>
            <a:endParaRPr lang="en-US"/>
          </a:p>
        </p:txBody>
      </p:sp>
    </p:spTree>
    <p:extLst>
      <p:ext uri="{BB962C8B-B14F-4D97-AF65-F5344CB8AC3E}">
        <p14:creationId xmlns:p14="http://schemas.microsoft.com/office/powerpoint/2010/main" val="307782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E8BD-5BC6-4543-9825-20D60D0EB494}"/>
              </a:ext>
            </a:extLst>
          </p:cNvPr>
          <p:cNvSpPr>
            <a:spLocks noGrp="1"/>
          </p:cNvSpPr>
          <p:nvPr>
            <p:ph type="title"/>
          </p:nvPr>
        </p:nvSpPr>
        <p:spPr/>
        <p:txBody>
          <a:bodyPr/>
          <a:lstStyle/>
          <a:p>
            <a:pPr algn="ctr"/>
            <a:r>
              <a:rPr lang="en-US" b="1" dirty="0">
                <a:solidFill>
                  <a:srgbClr val="011893"/>
                </a:solidFill>
                <a:latin typeface="Arial" panose="020B0604020202020204" pitchFamily="34" charset="0"/>
                <a:cs typeface="Arial" panose="020B0604020202020204" pitchFamily="34" charset="0"/>
              </a:rPr>
              <a:t>So, how can research help teachers?</a:t>
            </a:r>
          </a:p>
        </p:txBody>
      </p:sp>
      <p:sp>
        <p:nvSpPr>
          <p:cNvPr id="4" name="Slide Number Placeholder 3">
            <a:extLst>
              <a:ext uri="{FF2B5EF4-FFF2-40B4-BE49-F238E27FC236}">
                <a16:creationId xmlns:a16="http://schemas.microsoft.com/office/drawing/2014/main" id="{338829A4-AD4F-E94A-AC66-36D4196DBF99}"/>
              </a:ext>
            </a:extLst>
          </p:cNvPr>
          <p:cNvSpPr>
            <a:spLocks noGrp="1"/>
          </p:cNvSpPr>
          <p:nvPr>
            <p:ph type="sldNum" sz="quarter" idx="12"/>
          </p:nvPr>
        </p:nvSpPr>
        <p:spPr/>
        <p:txBody>
          <a:bodyPr/>
          <a:lstStyle/>
          <a:p>
            <a:fld id="{DCFCC653-52D4-3544-BBED-D928D6011599}" type="slidenum">
              <a:rPr lang="en-US" smtClean="0"/>
              <a:t>13</a:t>
            </a:fld>
            <a:endParaRPr lang="en-US"/>
          </a:p>
        </p:txBody>
      </p:sp>
      <p:sp>
        <p:nvSpPr>
          <p:cNvPr id="6" name="Rectangle 5">
            <a:extLst>
              <a:ext uri="{FF2B5EF4-FFF2-40B4-BE49-F238E27FC236}">
                <a16:creationId xmlns:a16="http://schemas.microsoft.com/office/drawing/2014/main" id="{BF3F67DA-516B-1B41-B6EB-14CE86B4ECF3}"/>
              </a:ext>
            </a:extLst>
          </p:cNvPr>
          <p:cNvSpPr/>
          <p:nvPr/>
        </p:nvSpPr>
        <p:spPr>
          <a:xfrm>
            <a:off x="730623" y="2087907"/>
            <a:ext cx="9882692" cy="1569660"/>
          </a:xfrm>
          <a:prstGeom prst="rect">
            <a:avLst/>
          </a:prstGeom>
        </p:spPr>
        <p:txBody>
          <a:bodyPr wrap="square">
            <a:spAutoFit/>
          </a:bodyPr>
          <a:lstStyle/>
          <a:p>
            <a:pPr algn="ctr"/>
            <a:r>
              <a:rPr lang="en-CA" sz="2400" dirty="0">
                <a:solidFill>
                  <a:srgbClr val="C00000"/>
                </a:solidFill>
                <a:latin typeface="Arial" panose="020B0604020202020204" pitchFamily="34" charset="0"/>
                <a:cs typeface="Arial" panose="020B0604020202020204" pitchFamily="34" charset="0"/>
              </a:rPr>
              <a:t>Webster’s Dictionary defines </a:t>
            </a:r>
            <a:r>
              <a:rPr lang="en-CA" sz="2400" b="1" dirty="0">
                <a:solidFill>
                  <a:srgbClr val="011893"/>
                </a:solidFill>
                <a:latin typeface="Arial" panose="020B0604020202020204" pitchFamily="34" charset="0"/>
                <a:cs typeface="Arial" panose="020B0604020202020204" pitchFamily="34" charset="0"/>
              </a:rPr>
              <a:t>learn</a:t>
            </a:r>
            <a:r>
              <a:rPr lang="en-CA" sz="2400" dirty="0">
                <a:solidFill>
                  <a:schemeClr val="accent2">
                    <a:lumMod val="75000"/>
                  </a:schemeClr>
                </a:solidFill>
                <a:latin typeface="Arial" panose="020B0604020202020204" pitchFamily="34" charset="0"/>
                <a:cs typeface="Arial" panose="020B0604020202020204" pitchFamily="34" charset="0"/>
              </a:rPr>
              <a:t> </a:t>
            </a:r>
            <a:r>
              <a:rPr lang="en-CA" sz="2400" dirty="0">
                <a:solidFill>
                  <a:srgbClr val="C00000"/>
                </a:solidFill>
                <a:latin typeface="Arial" panose="020B0604020202020204" pitchFamily="34" charset="0"/>
                <a:cs typeface="Arial" panose="020B0604020202020204" pitchFamily="34" charset="0"/>
              </a:rPr>
              <a:t>as follows: </a:t>
            </a:r>
            <a:r>
              <a:rPr lang="en-CA" sz="2400" b="1" dirty="0">
                <a:latin typeface="Arial" panose="020B0604020202020204" pitchFamily="34" charset="0"/>
                <a:cs typeface="Arial" panose="020B0604020202020204" pitchFamily="34" charset="0"/>
              </a:rPr>
              <a:t>“To gain knowledge or information of; to ascertain by inquiry, study, or investigation”</a:t>
            </a:r>
            <a:r>
              <a:rPr lang="en-CA" sz="2400" dirty="0">
                <a:solidFill>
                  <a:srgbClr val="C00000"/>
                </a:solidFill>
                <a:latin typeface="Arial" panose="020B0604020202020204" pitchFamily="34" charset="0"/>
                <a:cs typeface="Arial" panose="020B0604020202020204" pitchFamily="34" charset="0"/>
              </a:rPr>
              <a:t>.</a:t>
            </a:r>
            <a:r>
              <a:rPr lang="en-CA" sz="2400" b="1" baseline="30000" dirty="0">
                <a:solidFill>
                  <a:srgbClr val="011893"/>
                </a:solidFill>
                <a:latin typeface="Arial" panose="020B0604020202020204" pitchFamily="34" charset="0"/>
                <a:cs typeface="Arial" panose="020B0604020202020204" pitchFamily="34" charset="0"/>
              </a:rPr>
              <a:t>1</a:t>
            </a:r>
            <a:r>
              <a:rPr lang="en-CA" sz="2400" dirty="0">
                <a:solidFill>
                  <a:srgbClr val="C00000"/>
                </a:solidFill>
                <a:latin typeface="Arial" panose="020B0604020202020204" pitchFamily="34" charset="0"/>
                <a:cs typeface="Arial" panose="020B0604020202020204" pitchFamily="34" charset="0"/>
              </a:rPr>
              <a:t> </a:t>
            </a:r>
          </a:p>
          <a:p>
            <a:pPr algn="ctr"/>
            <a:endParaRPr lang="en-CA" sz="2400" dirty="0">
              <a:solidFill>
                <a:srgbClr val="C00000"/>
              </a:solidFill>
              <a:latin typeface="Arial" panose="020B0604020202020204" pitchFamily="34" charset="0"/>
              <a:cs typeface="Arial" panose="020B0604020202020204" pitchFamily="34" charset="0"/>
            </a:endParaRPr>
          </a:p>
          <a:p>
            <a:pPr algn="ctr"/>
            <a:r>
              <a:rPr lang="en-CA" sz="2400" dirty="0">
                <a:solidFill>
                  <a:srgbClr val="C00000"/>
                </a:solidFill>
                <a:latin typeface="Arial" panose="020B0604020202020204" pitchFamily="34" charset="0"/>
                <a:cs typeface="Arial" panose="020B0604020202020204" pitchFamily="34" charset="0"/>
              </a:rPr>
              <a:t>Such a definition allows us to view research as a learning activity. </a:t>
            </a:r>
            <a:endParaRPr lang="en-US" sz="2400" dirty="0">
              <a:solidFill>
                <a:srgbClr val="C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244A821-CE42-1649-98E0-993A27910A03}"/>
              </a:ext>
            </a:extLst>
          </p:cNvPr>
          <p:cNvSpPr txBox="1"/>
          <p:nvPr/>
        </p:nvSpPr>
        <p:spPr>
          <a:xfrm>
            <a:off x="1226371" y="5432612"/>
            <a:ext cx="7100048" cy="253916"/>
          </a:xfrm>
          <a:prstGeom prst="rect">
            <a:avLst/>
          </a:prstGeom>
          <a:noFill/>
        </p:spPr>
        <p:txBody>
          <a:bodyPr wrap="square" rtlCol="0">
            <a:spAutoFit/>
          </a:bodyPr>
          <a:lstStyle/>
          <a:p>
            <a:r>
              <a:rPr lang="en-US" sz="1050" b="1" baseline="30000" dirty="0">
                <a:latin typeface="Arial" panose="020B0604020202020204" pitchFamily="34" charset="0"/>
                <a:cs typeface="Arial" panose="020B0604020202020204" pitchFamily="34" charset="0"/>
              </a:rPr>
              <a:t>1</a:t>
            </a:r>
            <a:r>
              <a:rPr lang="en-CA" sz="1050" dirty="0">
                <a:solidFill>
                  <a:schemeClr val="accent6">
                    <a:lumMod val="75000"/>
                  </a:schemeClr>
                </a:solidFill>
                <a:latin typeface="Arial" panose="020B0604020202020204" pitchFamily="34" charset="0"/>
                <a:cs typeface="Arial" panose="020B0604020202020204" pitchFamily="34" charset="0"/>
              </a:rPr>
              <a:t>Webster's 1913 Dictionary (2022, August 10). Learn definition</a:t>
            </a:r>
            <a:r>
              <a:rPr lang="en-CA" sz="1050" dirty="0">
                <a:latin typeface="Arial" panose="020B0604020202020204" pitchFamily="34" charset="0"/>
                <a:cs typeface="Arial" panose="020B0604020202020204" pitchFamily="34" charset="0"/>
              </a:rPr>
              <a:t>. </a:t>
            </a:r>
            <a:r>
              <a:rPr lang="en-CA" sz="1050" u="sng" dirty="0">
                <a:latin typeface="Arial" panose="020B0604020202020204" pitchFamily="34" charset="0"/>
                <a:cs typeface="Arial" panose="020B0604020202020204" pitchFamily="34" charset="0"/>
                <a:hlinkClick r:id="rId2"/>
              </a:rPr>
              <a:t>http://www.webster-dictionary.org/definition/learn</a:t>
            </a:r>
            <a:endParaRPr lang="en-CA"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99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E8BD-5BC6-4543-9825-20D60D0EB494}"/>
              </a:ext>
            </a:extLst>
          </p:cNvPr>
          <p:cNvSpPr>
            <a:spLocks noGrp="1"/>
          </p:cNvSpPr>
          <p:nvPr>
            <p:ph type="title"/>
          </p:nvPr>
        </p:nvSpPr>
        <p:spPr>
          <a:xfrm>
            <a:off x="730624" y="806189"/>
            <a:ext cx="10515600" cy="1325563"/>
          </a:xfrm>
        </p:spPr>
        <p:txBody>
          <a:bodyPr anchor="t">
            <a:normAutofit fontScale="90000"/>
          </a:bodyPr>
          <a:lstStyle/>
          <a:p>
            <a:pPr algn="ctr"/>
            <a:r>
              <a:rPr lang="en-US" sz="3200" dirty="0">
                <a:solidFill>
                  <a:srgbClr val="011893"/>
                </a:solidFill>
                <a:latin typeface="Arial" panose="020B0604020202020204" pitchFamily="34" charset="0"/>
                <a:cs typeface="Arial" panose="020B0604020202020204" pitchFamily="34" charset="0"/>
              </a:rPr>
              <a:t>Research can thus be a valuable source of knowledge for teachers.</a:t>
            </a:r>
            <a:br>
              <a:rPr lang="en-US" sz="3200" b="1" dirty="0">
                <a:solidFill>
                  <a:srgbClr val="011893"/>
                </a:solidFill>
                <a:latin typeface="Arial" panose="020B0604020202020204" pitchFamily="34" charset="0"/>
                <a:cs typeface="Arial" panose="020B0604020202020204" pitchFamily="34" charset="0"/>
              </a:rPr>
            </a:br>
            <a:br>
              <a:rPr lang="en-US" sz="3200" b="1" dirty="0">
                <a:solidFill>
                  <a:srgbClr val="011893"/>
                </a:solidFill>
                <a:latin typeface="Arial" panose="020B0604020202020204" pitchFamily="34" charset="0"/>
                <a:cs typeface="Arial" panose="020B0604020202020204" pitchFamily="34" charset="0"/>
              </a:rPr>
            </a:br>
            <a:r>
              <a:rPr lang="en-US" sz="3200" dirty="0">
                <a:solidFill>
                  <a:srgbClr val="011893"/>
                </a:solidFill>
                <a:latin typeface="Arial" panose="020B0604020202020204" pitchFamily="34" charset="0"/>
                <a:cs typeface="Arial" panose="020B0604020202020204" pitchFamily="34" charset="0"/>
              </a:rPr>
              <a:t>Here is my professional motto, which I share with my students:</a:t>
            </a:r>
            <a:br>
              <a:rPr lang="en-US" sz="3200" dirty="0">
                <a:solidFill>
                  <a:srgbClr val="011893"/>
                </a:solidFill>
                <a:latin typeface="Arial" panose="020B0604020202020204" pitchFamily="34" charset="0"/>
                <a:cs typeface="Arial" panose="020B0604020202020204" pitchFamily="34" charset="0"/>
              </a:rPr>
            </a:br>
            <a:br>
              <a:rPr lang="en-US" sz="3200" b="1" dirty="0">
                <a:solidFill>
                  <a:srgbClr val="011893"/>
                </a:solidFill>
                <a:latin typeface="Arial" panose="020B0604020202020204" pitchFamily="34" charset="0"/>
                <a:cs typeface="Arial" panose="020B0604020202020204" pitchFamily="34" charset="0"/>
              </a:rPr>
            </a:br>
            <a:endParaRPr lang="en-US" sz="3200" b="1" dirty="0">
              <a:solidFill>
                <a:srgbClr val="011893"/>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38829A4-AD4F-E94A-AC66-36D4196DBF99}"/>
              </a:ext>
            </a:extLst>
          </p:cNvPr>
          <p:cNvSpPr>
            <a:spLocks noGrp="1"/>
          </p:cNvSpPr>
          <p:nvPr>
            <p:ph type="sldNum" sz="quarter" idx="12"/>
          </p:nvPr>
        </p:nvSpPr>
        <p:spPr/>
        <p:txBody>
          <a:bodyPr/>
          <a:lstStyle/>
          <a:p>
            <a:fld id="{DCFCC653-52D4-3544-BBED-D928D6011599}" type="slidenum">
              <a:rPr lang="en-US" smtClean="0"/>
              <a:t>14</a:t>
            </a:fld>
            <a:endParaRPr lang="en-US"/>
          </a:p>
        </p:txBody>
      </p:sp>
      <p:sp>
        <p:nvSpPr>
          <p:cNvPr id="6" name="Rectangle 5">
            <a:extLst>
              <a:ext uri="{FF2B5EF4-FFF2-40B4-BE49-F238E27FC236}">
                <a16:creationId xmlns:a16="http://schemas.microsoft.com/office/drawing/2014/main" id="{BF3F67DA-516B-1B41-B6EB-14CE86B4ECF3}"/>
              </a:ext>
            </a:extLst>
          </p:cNvPr>
          <p:cNvSpPr/>
          <p:nvPr/>
        </p:nvSpPr>
        <p:spPr>
          <a:xfrm>
            <a:off x="2273449" y="3034580"/>
            <a:ext cx="9237234" cy="1961691"/>
          </a:xfrm>
          <a:prstGeom prst="rect">
            <a:avLst/>
          </a:prstGeom>
        </p:spPr>
        <p:txBody>
          <a:bodyPr wrap="square">
            <a:spAutoFit/>
          </a:bodyPr>
          <a:lstStyle/>
          <a:p>
            <a:pPr>
              <a:lnSpc>
                <a:spcPct val="150000"/>
              </a:lnSpc>
            </a:pPr>
            <a:r>
              <a:rPr lang="en-CA" sz="2800" dirty="0">
                <a:solidFill>
                  <a:srgbClr val="C00000"/>
                </a:solidFill>
                <a:latin typeface="Arial" panose="020B0604020202020204" pitchFamily="34" charset="0"/>
                <a:cs typeface="Arial" panose="020B0604020202020204" pitchFamily="34" charset="0"/>
              </a:rPr>
              <a:t>Knowledge feeds practice.</a:t>
            </a:r>
            <a:br>
              <a:rPr lang="en-CA" sz="2800" dirty="0">
                <a:solidFill>
                  <a:srgbClr val="C00000"/>
                </a:solidFill>
                <a:latin typeface="Arial" panose="020B0604020202020204" pitchFamily="34" charset="0"/>
                <a:cs typeface="Arial" panose="020B0604020202020204" pitchFamily="34" charset="0"/>
              </a:rPr>
            </a:br>
            <a:r>
              <a:rPr lang="en-CA" sz="2800" dirty="0">
                <a:solidFill>
                  <a:srgbClr val="C00000"/>
                </a:solidFill>
                <a:latin typeface="Arial" panose="020B0604020202020204" pitchFamily="34" charset="0"/>
                <a:cs typeface="Arial" panose="020B0604020202020204" pitchFamily="34" charset="0"/>
              </a:rPr>
              <a:t>Knowledge-based practice builds excellence.</a:t>
            </a:r>
            <a:br>
              <a:rPr lang="en-CA" sz="2800" dirty="0">
                <a:solidFill>
                  <a:srgbClr val="C00000"/>
                </a:solidFill>
                <a:latin typeface="Arial" panose="020B0604020202020204" pitchFamily="34" charset="0"/>
                <a:cs typeface="Arial" panose="020B0604020202020204" pitchFamily="34" charset="0"/>
              </a:rPr>
            </a:br>
            <a:r>
              <a:rPr lang="en-CA" sz="2800" dirty="0">
                <a:solidFill>
                  <a:srgbClr val="C00000"/>
                </a:solidFill>
                <a:latin typeface="Arial" panose="020B0604020202020204" pitchFamily="34" charset="0"/>
                <a:cs typeface="Arial" panose="020B0604020202020204" pitchFamily="34" charset="0"/>
              </a:rPr>
              <a:t>Excellence breeds fruitfulness.</a:t>
            </a:r>
            <a:endParaRPr lang="en-US" sz="2800" dirty="0">
              <a:latin typeface="Arial Regular"/>
            </a:endParaRPr>
          </a:p>
        </p:txBody>
      </p:sp>
    </p:spTree>
    <p:extLst>
      <p:ext uri="{BB962C8B-B14F-4D97-AF65-F5344CB8AC3E}">
        <p14:creationId xmlns:p14="http://schemas.microsoft.com/office/powerpoint/2010/main" val="357538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2DB3-D7C2-F443-A694-771F42C0EC88}"/>
              </a:ext>
            </a:extLst>
          </p:cNvPr>
          <p:cNvSpPr>
            <a:spLocks noGrp="1"/>
          </p:cNvSpPr>
          <p:nvPr>
            <p:ph type="title"/>
          </p:nvPr>
        </p:nvSpPr>
        <p:spPr>
          <a:xfrm>
            <a:off x="838200" y="2086349"/>
            <a:ext cx="10515600" cy="1325563"/>
          </a:xfrm>
        </p:spPr>
        <p:txBody>
          <a:bodyPr anchor="t">
            <a:normAutofit/>
          </a:bodyPr>
          <a:lstStyle/>
          <a:p>
            <a:pPr algn="ctr"/>
            <a:r>
              <a:rPr lang="en-US" dirty="0">
                <a:solidFill>
                  <a:srgbClr val="C00000"/>
                </a:solidFill>
                <a:latin typeface="Arial" panose="020B0604020202020204" pitchFamily="34" charset="0"/>
                <a:cs typeface="Arial" panose="020B0604020202020204" pitchFamily="34" charset="0"/>
              </a:rPr>
              <a:t>“I’m interested in doing some research.</a:t>
            </a:r>
            <a:br>
              <a:rPr lang="en-US" dirty="0">
                <a:solidFill>
                  <a:srgbClr val="C00000"/>
                </a:solidFill>
                <a:latin typeface="Arial" panose="020B0604020202020204" pitchFamily="34" charset="0"/>
                <a:cs typeface="Arial" panose="020B0604020202020204" pitchFamily="34" charset="0"/>
              </a:rPr>
            </a:br>
            <a:r>
              <a:rPr lang="en-US" dirty="0">
                <a:solidFill>
                  <a:srgbClr val="C00000"/>
                </a:solidFill>
                <a:latin typeface="Arial" panose="020B0604020202020204" pitchFamily="34" charset="0"/>
                <a:cs typeface="Arial" panose="020B0604020202020204" pitchFamily="34" charset="0"/>
              </a:rPr>
              <a:t>How do I get started?”</a:t>
            </a:r>
          </a:p>
        </p:txBody>
      </p:sp>
      <p:sp>
        <p:nvSpPr>
          <p:cNvPr id="3" name="Slide Number Placeholder 2">
            <a:extLst>
              <a:ext uri="{FF2B5EF4-FFF2-40B4-BE49-F238E27FC236}">
                <a16:creationId xmlns:a16="http://schemas.microsoft.com/office/drawing/2014/main" id="{32138F16-6165-A04A-AE4E-DF6AD5D57551}"/>
              </a:ext>
            </a:extLst>
          </p:cNvPr>
          <p:cNvSpPr>
            <a:spLocks noGrp="1"/>
          </p:cNvSpPr>
          <p:nvPr>
            <p:ph type="sldNum" sz="quarter" idx="12"/>
          </p:nvPr>
        </p:nvSpPr>
        <p:spPr/>
        <p:txBody>
          <a:bodyPr/>
          <a:lstStyle/>
          <a:p>
            <a:fld id="{DCFCC653-52D4-3544-BBED-D928D6011599}" type="slidenum">
              <a:rPr lang="en-US" smtClean="0"/>
              <a:t>15</a:t>
            </a:fld>
            <a:endParaRPr lang="en-US"/>
          </a:p>
        </p:txBody>
      </p:sp>
    </p:spTree>
    <p:extLst>
      <p:ext uri="{BB962C8B-B14F-4D97-AF65-F5344CB8AC3E}">
        <p14:creationId xmlns:p14="http://schemas.microsoft.com/office/powerpoint/2010/main" val="77206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2DB3-D7C2-F443-A694-771F42C0EC88}"/>
              </a:ext>
            </a:extLst>
          </p:cNvPr>
          <p:cNvSpPr>
            <a:spLocks noGrp="1"/>
          </p:cNvSpPr>
          <p:nvPr>
            <p:ph type="ctrTitle"/>
          </p:nvPr>
        </p:nvSpPr>
        <p:spPr>
          <a:xfrm>
            <a:off x="1524000" y="1122364"/>
            <a:ext cx="9144000" cy="1082218"/>
          </a:xfrm>
        </p:spPr>
        <p:txBody>
          <a:bodyPr anchor="ctr">
            <a:normAutofit fontScale="90000"/>
          </a:bodyPr>
          <a:lstStyle/>
          <a:p>
            <a:pPr algn="ctr"/>
            <a:r>
              <a:rPr lang="en-US" b="1" dirty="0">
                <a:solidFill>
                  <a:srgbClr val="011893"/>
                </a:solidFill>
                <a:latin typeface="Arial" panose="020B0604020202020204" pitchFamily="34" charset="0"/>
                <a:cs typeface="Arial" panose="020B0604020202020204" pitchFamily="34" charset="0"/>
              </a:rPr>
              <a:t>The first question to ask is:</a:t>
            </a:r>
            <a:endParaRPr lang="en-US" dirty="0">
              <a:solidFill>
                <a:srgbClr val="C00000"/>
              </a:solidFill>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6A51D1D3-D947-FD46-83D6-E6EB5ED9F1B4}"/>
              </a:ext>
            </a:extLst>
          </p:cNvPr>
          <p:cNvSpPr>
            <a:spLocks noGrp="1"/>
          </p:cNvSpPr>
          <p:nvPr>
            <p:ph type="subTitle" idx="1"/>
          </p:nvPr>
        </p:nvSpPr>
        <p:spPr>
          <a:xfrm>
            <a:off x="434236" y="2975736"/>
            <a:ext cx="11323527" cy="1646367"/>
          </a:xfrm>
        </p:spPr>
        <p:txBody>
          <a:bodyPr>
            <a:normAutofit/>
          </a:bodyPr>
          <a:lstStyle/>
          <a:p>
            <a:r>
              <a:rPr lang="en-US" sz="3200" b="1" dirty="0">
                <a:solidFill>
                  <a:srgbClr val="C00000"/>
                </a:solidFill>
                <a:latin typeface="Arial" panose="020B0604020202020204" pitchFamily="34" charset="0"/>
                <a:cs typeface="Arial" panose="020B0604020202020204" pitchFamily="34" charset="0"/>
              </a:rPr>
              <a:t>“How can I do research that will get meaningful results?”</a:t>
            </a:r>
            <a:endParaRPr lang="en-US" sz="3200" b="1" dirty="0"/>
          </a:p>
        </p:txBody>
      </p:sp>
      <p:sp>
        <p:nvSpPr>
          <p:cNvPr id="3" name="Slide Number Placeholder 2">
            <a:extLst>
              <a:ext uri="{FF2B5EF4-FFF2-40B4-BE49-F238E27FC236}">
                <a16:creationId xmlns:a16="http://schemas.microsoft.com/office/drawing/2014/main" id="{32138F16-6165-A04A-AE4E-DF6AD5D57551}"/>
              </a:ext>
            </a:extLst>
          </p:cNvPr>
          <p:cNvSpPr>
            <a:spLocks noGrp="1"/>
          </p:cNvSpPr>
          <p:nvPr>
            <p:ph type="sldNum" sz="quarter" idx="12"/>
          </p:nvPr>
        </p:nvSpPr>
        <p:spPr/>
        <p:txBody>
          <a:bodyPr/>
          <a:lstStyle/>
          <a:p>
            <a:fld id="{DCFCC653-52D4-3544-BBED-D928D6011599}" type="slidenum">
              <a:rPr lang="en-US" smtClean="0"/>
              <a:t>16</a:t>
            </a:fld>
            <a:endParaRPr lang="en-US"/>
          </a:p>
        </p:txBody>
      </p:sp>
    </p:spTree>
    <p:extLst>
      <p:ext uri="{BB962C8B-B14F-4D97-AF65-F5344CB8AC3E}">
        <p14:creationId xmlns:p14="http://schemas.microsoft.com/office/powerpoint/2010/main" val="8748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5B15-9681-7545-AFD4-AA60DE51DA50}"/>
              </a:ext>
            </a:extLst>
          </p:cNvPr>
          <p:cNvSpPr>
            <a:spLocks noGrp="1"/>
          </p:cNvSpPr>
          <p:nvPr>
            <p:ph type="ctrTitle"/>
          </p:nvPr>
        </p:nvSpPr>
        <p:spPr/>
        <p:txBody>
          <a:bodyPr>
            <a:normAutofit/>
          </a:bodyPr>
          <a:lstStyle/>
          <a:p>
            <a:r>
              <a:rPr lang="en-US" sz="4000" b="1" dirty="0">
                <a:solidFill>
                  <a:srgbClr val="011893"/>
                </a:solidFill>
                <a:latin typeface="Arial" panose="020B0604020202020204" pitchFamily="34" charset="0"/>
                <a:cs typeface="Arial" panose="020B0604020202020204" pitchFamily="34" charset="0"/>
              </a:rPr>
              <a:t>Meaningful results are obtainable when:</a:t>
            </a:r>
            <a:br>
              <a:rPr lang="en-US" sz="4000" dirty="0">
                <a:solidFill>
                  <a:srgbClr val="011893"/>
                </a:solidFill>
                <a:latin typeface="Arial" panose="020B0604020202020204" pitchFamily="34" charset="0"/>
                <a:cs typeface="Arial" panose="020B0604020202020204" pitchFamily="34" charset="0"/>
              </a:rPr>
            </a:br>
            <a:br>
              <a:rPr lang="en-US" sz="4000" dirty="0">
                <a:solidFill>
                  <a:srgbClr val="011893"/>
                </a:solidFill>
                <a:latin typeface="Arial" panose="020B0604020202020204" pitchFamily="34" charset="0"/>
                <a:cs typeface="Arial" panose="020B0604020202020204" pitchFamily="34" charset="0"/>
              </a:rPr>
            </a:br>
            <a:endParaRPr lang="en-US" sz="4000" dirty="0">
              <a:solidFill>
                <a:srgbClr val="011893"/>
              </a:solidFill>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2C4CC5C7-B52B-3E47-9276-DBC159BD32B5}"/>
              </a:ext>
            </a:extLst>
          </p:cNvPr>
          <p:cNvSpPr>
            <a:spLocks noGrp="1"/>
          </p:cNvSpPr>
          <p:nvPr>
            <p:ph type="subTitle" idx="1"/>
          </p:nvPr>
        </p:nvSpPr>
        <p:spPr>
          <a:xfrm>
            <a:off x="1523999" y="2682081"/>
            <a:ext cx="9829801" cy="2632197"/>
          </a:xfrm>
        </p:spPr>
        <p:txBody>
          <a:bodyPr>
            <a:normAutofit fontScale="85000" lnSpcReduction="20000"/>
          </a:bodyPr>
          <a:lstStyle/>
          <a:p>
            <a:pPr algn="l">
              <a:lnSpc>
                <a:spcPct val="120000"/>
              </a:lnSpc>
            </a:pPr>
            <a:r>
              <a:rPr lang="en-US" dirty="0">
                <a:solidFill>
                  <a:srgbClr val="C00000"/>
                </a:solidFill>
                <a:latin typeface="Arial" panose="020B0604020202020204" pitchFamily="34" charset="0"/>
                <a:cs typeface="Arial" panose="020B0604020202020204" pitchFamily="34" charset="0"/>
              </a:rPr>
              <a:t>1. they contribute to the professional development of the researcher(s) involved and those are impacted by them through</a:t>
            </a:r>
          </a:p>
          <a:p>
            <a:pPr marL="342900" indent="-342900" algn="l">
              <a:lnSpc>
                <a:spcPct val="120000"/>
              </a:lnSpc>
              <a:buFont typeface="Arial" panose="020B0604020202020204" pitchFamily="34" charset="0"/>
              <a:buChar char="•"/>
            </a:pPr>
            <a:r>
              <a:rPr lang="en-US" dirty="0">
                <a:solidFill>
                  <a:schemeClr val="accent2">
                    <a:lumMod val="75000"/>
                  </a:schemeClr>
                </a:solidFill>
                <a:latin typeface="Arial" panose="020B0604020202020204" pitchFamily="34" charset="0"/>
                <a:cs typeface="Arial" panose="020B0604020202020204" pitchFamily="34" charset="0"/>
              </a:rPr>
              <a:t>their application in the classroom.</a:t>
            </a:r>
          </a:p>
          <a:p>
            <a:pPr marL="342900" indent="-342900" algn="l">
              <a:lnSpc>
                <a:spcPct val="120000"/>
              </a:lnSpc>
              <a:buFont typeface="Arial" panose="020B0604020202020204" pitchFamily="34" charset="0"/>
              <a:buChar char="•"/>
            </a:pPr>
            <a:r>
              <a:rPr lang="en-US" dirty="0">
                <a:solidFill>
                  <a:schemeClr val="accent2">
                    <a:lumMod val="75000"/>
                  </a:schemeClr>
                </a:solidFill>
                <a:latin typeface="Arial" panose="020B0604020202020204" pitchFamily="34" charset="0"/>
                <a:cs typeface="Arial" panose="020B0604020202020204" pitchFamily="34" charset="0"/>
              </a:rPr>
              <a:t>their being shared with others in the professional community through workshops, conferences, webinars, and/or articles.</a:t>
            </a:r>
          </a:p>
          <a:p>
            <a:pPr algn="l">
              <a:lnSpc>
                <a:spcPct val="120000"/>
              </a:lnSpc>
            </a:pPr>
            <a:r>
              <a:rPr lang="en-US" dirty="0">
                <a:solidFill>
                  <a:srgbClr val="C00000"/>
                </a:solidFill>
                <a:latin typeface="Arial" panose="020B0604020202020204" pitchFamily="34" charset="0"/>
                <a:cs typeface="Arial" panose="020B0604020202020204" pitchFamily="34" charset="0"/>
              </a:rPr>
              <a:t>2. the research is conducted in a manner that gives it credibility (”believe” ability) in the eyes of the professional community,</a:t>
            </a:r>
          </a:p>
          <a:p>
            <a:pPr marL="342900" indent="-342900" algn="l">
              <a:buFont typeface="Arial" panose="020B0604020202020204" pitchFamily="34" charset="0"/>
              <a:buChar char="•"/>
            </a:pPr>
            <a:endParaRPr lang="en-US" dirty="0">
              <a:solidFill>
                <a:schemeClr val="accent6">
                  <a:lumMod val="75000"/>
                </a:schemeClr>
              </a:solidFill>
            </a:endParaRPr>
          </a:p>
        </p:txBody>
      </p:sp>
      <p:sp>
        <p:nvSpPr>
          <p:cNvPr id="3" name="Slide Number Placeholder 2">
            <a:extLst>
              <a:ext uri="{FF2B5EF4-FFF2-40B4-BE49-F238E27FC236}">
                <a16:creationId xmlns:a16="http://schemas.microsoft.com/office/drawing/2014/main" id="{58ADBA86-84AE-6346-A00C-6BFCCE651067}"/>
              </a:ext>
            </a:extLst>
          </p:cNvPr>
          <p:cNvSpPr>
            <a:spLocks noGrp="1"/>
          </p:cNvSpPr>
          <p:nvPr>
            <p:ph type="sldNum" sz="quarter" idx="12"/>
          </p:nvPr>
        </p:nvSpPr>
        <p:spPr/>
        <p:txBody>
          <a:bodyPr/>
          <a:lstStyle/>
          <a:p>
            <a:fld id="{DCFCC653-52D4-3544-BBED-D928D6011599}" type="slidenum">
              <a:rPr lang="en-US" smtClean="0"/>
              <a:t>17</a:t>
            </a:fld>
            <a:endParaRPr lang="en-US"/>
          </a:p>
        </p:txBody>
      </p:sp>
    </p:spTree>
    <p:extLst>
      <p:ext uri="{BB962C8B-B14F-4D97-AF65-F5344CB8AC3E}">
        <p14:creationId xmlns:p14="http://schemas.microsoft.com/office/powerpoint/2010/main" val="188724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22696-8DDC-B847-B567-E4A6DA89E526}"/>
              </a:ext>
            </a:extLst>
          </p:cNvPr>
          <p:cNvSpPr>
            <a:spLocks noGrp="1"/>
          </p:cNvSpPr>
          <p:nvPr>
            <p:ph type="sldNum" sz="quarter" idx="12"/>
          </p:nvPr>
        </p:nvSpPr>
        <p:spPr/>
        <p:txBody>
          <a:bodyPr/>
          <a:lstStyle/>
          <a:p>
            <a:fld id="{DCFCC653-52D4-3544-BBED-D928D6011599}" type="slidenum">
              <a:rPr lang="en-US" smtClean="0"/>
              <a:t>18</a:t>
            </a:fld>
            <a:endParaRPr lang="en-US"/>
          </a:p>
        </p:txBody>
      </p:sp>
      <p:pic>
        <p:nvPicPr>
          <p:cNvPr id="3" name="Picture 2">
            <a:extLst>
              <a:ext uri="{FF2B5EF4-FFF2-40B4-BE49-F238E27FC236}">
                <a16:creationId xmlns:a16="http://schemas.microsoft.com/office/drawing/2014/main" id="{99B0DCF6-12DF-6449-A9E2-859328D2BCBD}"/>
              </a:ext>
            </a:extLst>
          </p:cNvPr>
          <p:cNvPicPr>
            <a:picLocks noChangeAspect="1"/>
          </p:cNvPicPr>
          <p:nvPr/>
        </p:nvPicPr>
        <p:blipFill>
          <a:blip r:embed="rId2"/>
          <a:stretch>
            <a:fillRect/>
          </a:stretch>
        </p:blipFill>
        <p:spPr>
          <a:xfrm>
            <a:off x="2388198" y="2206114"/>
            <a:ext cx="8035554" cy="3818168"/>
          </a:xfrm>
          <a:prstGeom prst="rect">
            <a:avLst/>
          </a:prstGeom>
        </p:spPr>
      </p:pic>
      <p:sp>
        <p:nvSpPr>
          <p:cNvPr id="4" name="TextBox 3">
            <a:extLst>
              <a:ext uri="{FF2B5EF4-FFF2-40B4-BE49-F238E27FC236}">
                <a16:creationId xmlns:a16="http://schemas.microsoft.com/office/drawing/2014/main" id="{05D2C413-04BA-5E4B-A76A-D94834D621EC}"/>
              </a:ext>
            </a:extLst>
          </p:cNvPr>
          <p:cNvSpPr txBox="1"/>
          <p:nvPr/>
        </p:nvSpPr>
        <p:spPr>
          <a:xfrm>
            <a:off x="1882587" y="839096"/>
            <a:ext cx="9592691" cy="523220"/>
          </a:xfrm>
          <a:prstGeom prst="rect">
            <a:avLst/>
          </a:prstGeom>
          <a:noFill/>
        </p:spPr>
        <p:txBody>
          <a:bodyPr wrap="none" rtlCol="0">
            <a:spAutoFit/>
          </a:bodyPr>
          <a:lstStyle/>
          <a:p>
            <a:r>
              <a:rPr lang="en-US" sz="2800" b="1" dirty="0">
                <a:solidFill>
                  <a:srgbClr val="011893"/>
                </a:solidFill>
                <a:latin typeface="Arial" panose="020B0604020202020204" pitchFamily="34" charset="0"/>
                <a:cs typeface="Arial" panose="020B0604020202020204" pitchFamily="34" charset="0"/>
              </a:rPr>
              <a:t>Promoting professional development through research</a:t>
            </a:r>
          </a:p>
        </p:txBody>
      </p:sp>
    </p:spTree>
    <p:extLst>
      <p:ext uri="{BB962C8B-B14F-4D97-AF65-F5344CB8AC3E}">
        <p14:creationId xmlns:p14="http://schemas.microsoft.com/office/powerpoint/2010/main" val="309995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E72B-EDD1-B24C-8B31-747F3A05DFF3}"/>
              </a:ext>
            </a:extLst>
          </p:cNvPr>
          <p:cNvSpPr>
            <a:spLocks noGrp="1"/>
          </p:cNvSpPr>
          <p:nvPr>
            <p:ph type="title"/>
          </p:nvPr>
        </p:nvSpPr>
        <p:spPr>
          <a:xfrm>
            <a:off x="935019" y="2301502"/>
            <a:ext cx="10515600" cy="1325563"/>
          </a:xfrm>
        </p:spPr>
        <p:txBody>
          <a:bodyPr>
            <a:normAutofit fontScale="90000"/>
          </a:bodyPr>
          <a:lstStyle/>
          <a:p>
            <a:pPr algn="ctr">
              <a:lnSpc>
                <a:spcPct val="100000"/>
              </a:lnSpc>
            </a:pPr>
            <a:r>
              <a:rPr lang="en-US" dirty="0">
                <a:solidFill>
                  <a:srgbClr val="011893"/>
                </a:solidFill>
                <a:latin typeface="Arial" panose="020B0604020202020204" pitchFamily="34" charset="0"/>
                <a:cs typeface="Arial" panose="020B0604020202020204" pitchFamily="34" charset="0"/>
              </a:rPr>
              <a:t>The primary way in which research helps us as teachers is by fostering our </a:t>
            </a:r>
            <a:r>
              <a:rPr lang="en-US" dirty="0">
                <a:solidFill>
                  <a:srgbClr val="C00000"/>
                </a:solidFill>
                <a:latin typeface="Arial" panose="020B0604020202020204" pitchFamily="34" charset="0"/>
                <a:cs typeface="Arial" panose="020B0604020202020204" pitchFamily="34" charset="0"/>
              </a:rPr>
              <a:t>professional development.</a:t>
            </a:r>
          </a:p>
        </p:txBody>
      </p:sp>
      <p:sp>
        <p:nvSpPr>
          <p:cNvPr id="3" name="Slide Number Placeholder 2">
            <a:extLst>
              <a:ext uri="{FF2B5EF4-FFF2-40B4-BE49-F238E27FC236}">
                <a16:creationId xmlns:a16="http://schemas.microsoft.com/office/drawing/2014/main" id="{7D54DC55-1CF8-9644-8B69-4DC5442A6616}"/>
              </a:ext>
            </a:extLst>
          </p:cNvPr>
          <p:cNvSpPr>
            <a:spLocks noGrp="1"/>
          </p:cNvSpPr>
          <p:nvPr>
            <p:ph type="sldNum" sz="quarter" idx="12"/>
          </p:nvPr>
        </p:nvSpPr>
        <p:spPr/>
        <p:txBody>
          <a:bodyPr/>
          <a:lstStyle/>
          <a:p>
            <a:fld id="{DCFCC653-52D4-3544-BBED-D928D6011599}" type="slidenum">
              <a:rPr lang="en-US" smtClean="0"/>
              <a:t>19</a:t>
            </a:fld>
            <a:endParaRPr lang="en-US"/>
          </a:p>
        </p:txBody>
      </p:sp>
    </p:spTree>
    <p:extLst>
      <p:ext uri="{BB962C8B-B14F-4D97-AF65-F5344CB8AC3E}">
        <p14:creationId xmlns:p14="http://schemas.microsoft.com/office/powerpoint/2010/main" val="50825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76199" y="727435"/>
            <a:ext cx="10382027" cy="947309"/>
          </a:xfrm>
          <a:prstGeom prst="rect">
            <a:avLst/>
          </a:prstGeom>
          <a:noFill/>
          <a:ln>
            <a:noFill/>
          </a:ln>
        </p:spPr>
        <p:txBody>
          <a:bodyPr spcFirstLastPara="1" vert="horz" wrap="square" lIns="91433" tIns="45700" rIns="91433" bIns="45700" rtlCol="0" anchor="ctr" anchorCtr="0">
            <a:normAutofit/>
          </a:bodyPr>
          <a:lstStyle/>
          <a:p>
            <a:pPr algn="ctr">
              <a:spcBef>
                <a:spcPts val="0"/>
              </a:spcBef>
              <a:buClr>
                <a:schemeClr val="dk1"/>
              </a:buClr>
              <a:buSzPts val="3300"/>
            </a:pPr>
            <a:r>
              <a:rPr lang="en" b="1" dirty="0"/>
              <a:t> 		</a:t>
            </a:r>
            <a:r>
              <a:rPr lang="en" sz="4800" b="1" dirty="0">
                <a:solidFill>
                  <a:srgbClr val="011893"/>
                </a:solidFill>
                <a:latin typeface="Arial"/>
                <a:ea typeface="Arial"/>
                <a:cs typeface="Arial"/>
                <a:sym typeface="Arial"/>
              </a:rPr>
              <a:t>Presenter</a:t>
            </a:r>
            <a:endParaRPr dirty="0">
              <a:solidFill>
                <a:srgbClr val="011893"/>
              </a:solidFill>
            </a:endParaRPr>
          </a:p>
        </p:txBody>
      </p:sp>
      <p:sp>
        <p:nvSpPr>
          <p:cNvPr id="138" name="Google Shape;138;p26"/>
          <p:cNvSpPr txBox="1">
            <a:spLocks noGrp="1"/>
          </p:cNvSpPr>
          <p:nvPr>
            <p:ph type="sldNum" sz="quarter" idx="12"/>
          </p:nvPr>
        </p:nvSpPr>
        <p:spPr>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2</a:t>
            </a:fld>
            <a:endParaRPr/>
          </a:p>
        </p:txBody>
      </p:sp>
      <p:sp>
        <p:nvSpPr>
          <p:cNvPr id="137" name="Google Shape;137;p26"/>
          <p:cNvSpPr txBox="1"/>
          <p:nvPr/>
        </p:nvSpPr>
        <p:spPr>
          <a:xfrm>
            <a:off x="1495313" y="2013047"/>
            <a:ext cx="9535759" cy="3477835"/>
          </a:xfrm>
          <a:prstGeom prst="rect">
            <a:avLst/>
          </a:prstGeom>
          <a:noFill/>
          <a:ln>
            <a:noFill/>
          </a:ln>
        </p:spPr>
        <p:txBody>
          <a:bodyPr spcFirstLastPara="1" wrap="square" lIns="91433" tIns="45700" rIns="91433" bIns="45700" anchor="t" anchorCtr="0">
            <a:spAutoFit/>
          </a:bodyPr>
          <a:lstStyle/>
          <a:p>
            <a:pPr marL="287859" indent="-279393">
              <a:buClr>
                <a:schemeClr val="dk1"/>
              </a:buClr>
              <a:buSzPts val="1500"/>
              <a:buFont typeface="Arial"/>
              <a:buChar char="•"/>
            </a:pPr>
            <a:r>
              <a:rPr lang="en" sz="2000" dirty="0">
                <a:solidFill>
                  <a:srgbClr val="C00000"/>
                </a:solidFill>
                <a:latin typeface="Arial"/>
                <a:ea typeface="Arial"/>
                <a:cs typeface="Arial"/>
                <a:sym typeface="Arial"/>
              </a:rPr>
              <a:t>born and raised in Vancouver, BC</a:t>
            </a:r>
            <a:endParaRPr sz="1467" dirty="0">
              <a:solidFill>
                <a:srgbClr val="C00000"/>
              </a:solidFill>
              <a:latin typeface="Arial Regular"/>
            </a:endParaRPr>
          </a:p>
          <a:p>
            <a:pPr marL="287859" indent="-279393">
              <a:buClr>
                <a:schemeClr val="dk1"/>
              </a:buClr>
              <a:buSzPts val="1500"/>
              <a:buFont typeface="Arial"/>
              <a:buChar char="•"/>
            </a:pPr>
            <a:r>
              <a:rPr lang="en" sz="2000" dirty="0">
                <a:solidFill>
                  <a:srgbClr val="C00000"/>
                </a:solidFill>
                <a:latin typeface="Arial"/>
                <a:ea typeface="Arial"/>
                <a:cs typeface="Arial"/>
                <a:sym typeface="Arial"/>
              </a:rPr>
              <a:t>over twenty-years experience as an EFL/ESL teacher in Japan and Canada</a:t>
            </a:r>
            <a:endParaRPr sz="1467" dirty="0">
              <a:solidFill>
                <a:srgbClr val="C00000"/>
              </a:solidFill>
              <a:latin typeface="Arial Regular"/>
            </a:endParaRPr>
          </a:p>
          <a:p>
            <a:pPr marL="287859" indent="-279393">
              <a:buClr>
                <a:schemeClr val="dk1"/>
              </a:buClr>
              <a:buSzPts val="1500"/>
              <a:buFont typeface="Arial"/>
              <a:buChar char="•"/>
            </a:pPr>
            <a:r>
              <a:rPr lang="en" sz="2000" dirty="0">
                <a:solidFill>
                  <a:srgbClr val="C00000"/>
                </a:solidFill>
                <a:latin typeface="Arial"/>
                <a:ea typeface="Arial"/>
                <a:cs typeface="Arial"/>
                <a:sym typeface="Arial"/>
              </a:rPr>
              <a:t>taught mostly at college level in Japan teaching courses covering a range of skills (L, S. R. W)</a:t>
            </a:r>
            <a:endParaRPr sz="1467" dirty="0">
              <a:solidFill>
                <a:srgbClr val="C00000"/>
              </a:solidFill>
              <a:latin typeface="Arial Regular"/>
            </a:endParaRPr>
          </a:p>
          <a:p>
            <a:pPr marL="287859" indent="-279393">
              <a:buClr>
                <a:schemeClr val="dk1"/>
              </a:buClr>
              <a:buSzPts val="1500"/>
              <a:buFont typeface="Arial"/>
              <a:buChar char="•"/>
            </a:pPr>
            <a:r>
              <a:rPr lang="en" sz="2000" dirty="0">
                <a:solidFill>
                  <a:srgbClr val="C00000"/>
                </a:solidFill>
                <a:latin typeface="Arial"/>
                <a:ea typeface="Arial"/>
                <a:cs typeface="Arial"/>
                <a:sym typeface="Arial"/>
              </a:rPr>
              <a:t>taught settlement English courses in Metro Vancouver as well as after-school courses for ESL students and ESL for missionary trainees.</a:t>
            </a:r>
            <a:endParaRPr sz="1467" dirty="0">
              <a:solidFill>
                <a:srgbClr val="C00000"/>
              </a:solidFill>
              <a:latin typeface="Arial Regular"/>
            </a:endParaRPr>
          </a:p>
          <a:p>
            <a:pPr marL="287859" indent="-279393">
              <a:buClr>
                <a:schemeClr val="dk1"/>
              </a:buClr>
              <a:buSzPts val="1500"/>
              <a:buFont typeface="Arial"/>
              <a:buChar char="•"/>
            </a:pPr>
            <a:r>
              <a:rPr lang="en" sz="2000" dirty="0">
                <a:solidFill>
                  <a:srgbClr val="C00000"/>
                </a:solidFill>
                <a:latin typeface="Arial"/>
                <a:ea typeface="Arial"/>
                <a:cs typeface="Arial"/>
                <a:sym typeface="Arial"/>
              </a:rPr>
              <a:t>have served as instructor for research methods, assessment, and leadership courses in the MA TESOL Program at TWU for eleven years.</a:t>
            </a:r>
            <a:endParaRPr sz="1467" dirty="0">
              <a:solidFill>
                <a:srgbClr val="C00000"/>
              </a:solidFill>
              <a:latin typeface="Arial Regular"/>
            </a:endParaRPr>
          </a:p>
          <a:p>
            <a:pPr marL="287859" indent="-279393">
              <a:buClr>
                <a:schemeClr val="dk1"/>
              </a:buClr>
              <a:buSzPts val="1500"/>
              <a:buFont typeface="Arial"/>
              <a:buChar char="•"/>
            </a:pPr>
            <a:r>
              <a:rPr lang="en" sz="2000" dirty="0">
                <a:solidFill>
                  <a:srgbClr val="C00000"/>
                </a:solidFill>
                <a:latin typeface="Arial"/>
                <a:ea typeface="Arial"/>
                <a:cs typeface="Arial"/>
                <a:sym typeface="Arial"/>
              </a:rPr>
              <a:t>Professional interests: elements of credibility in assessment and in research, promoting professional development in teachers</a:t>
            </a:r>
            <a:endParaRPr sz="1467" dirty="0">
              <a:solidFill>
                <a:srgbClr val="C00000"/>
              </a:solidFill>
              <a:latin typeface="Arial Regular"/>
            </a:endParaRPr>
          </a:p>
          <a:p>
            <a:pPr marL="287859" indent="-279393">
              <a:buClr>
                <a:schemeClr val="dk1"/>
              </a:buClr>
              <a:buSzPts val="1500"/>
              <a:buFont typeface="Arial"/>
              <a:buChar char="•"/>
            </a:pPr>
            <a:r>
              <a:rPr lang="en" sz="2000" dirty="0">
                <a:solidFill>
                  <a:srgbClr val="C00000"/>
                </a:solidFill>
                <a:latin typeface="Arial"/>
                <a:ea typeface="Arial"/>
                <a:cs typeface="Arial"/>
                <a:sym typeface="Arial"/>
              </a:rPr>
              <a:t>Have a professional blog</a:t>
            </a:r>
            <a:r>
              <a:rPr lang="en" sz="2000" dirty="0">
                <a:solidFill>
                  <a:srgbClr val="FF0000"/>
                </a:solidFill>
                <a:latin typeface="Arial"/>
                <a:ea typeface="Arial"/>
                <a:cs typeface="Arial"/>
                <a:sym typeface="Arial"/>
              </a:rPr>
              <a:t>: </a:t>
            </a:r>
            <a:r>
              <a:rPr lang="en" sz="2000" u="sng" dirty="0">
                <a:solidFill>
                  <a:schemeClr val="hlink"/>
                </a:solidFill>
                <a:latin typeface="Arial"/>
                <a:ea typeface="Arial"/>
                <a:cs typeface="Arial"/>
                <a:sym typeface="Arial"/>
                <a:hlinkClick r:id="rId3"/>
              </a:rPr>
              <a:t>https://tesol.solutions/</a:t>
            </a:r>
            <a:endParaRPr sz="2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0326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9452-8315-E94E-B4F7-C20FE8BA17A9}"/>
              </a:ext>
            </a:extLst>
          </p:cNvPr>
          <p:cNvSpPr>
            <a:spLocks noGrp="1"/>
          </p:cNvSpPr>
          <p:nvPr>
            <p:ph type="title"/>
          </p:nvPr>
        </p:nvSpPr>
        <p:spPr>
          <a:xfrm>
            <a:off x="870474" y="2699535"/>
            <a:ext cx="10515600" cy="1325563"/>
          </a:xfrm>
        </p:spPr>
        <p:txBody>
          <a:bodyPr>
            <a:normAutofit fontScale="90000"/>
          </a:bodyPr>
          <a:lstStyle/>
          <a:p>
            <a:pPr algn="ctr"/>
            <a:r>
              <a:rPr lang="en-US" dirty="0">
                <a:solidFill>
                  <a:srgbClr val="011893"/>
                </a:solidFill>
                <a:latin typeface="Arial" panose="020B0604020202020204" pitchFamily="34" charset="0"/>
                <a:cs typeface="Arial" panose="020B0604020202020204" pitchFamily="34" charset="0"/>
              </a:rPr>
              <a:t>The other three benefits of research identified in the “knife” image–</a:t>
            </a:r>
            <a:r>
              <a:rPr lang="en-US" dirty="0">
                <a:solidFill>
                  <a:srgbClr val="FF0000"/>
                </a:solidFill>
                <a:latin typeface="Arial" panose="020B0604020202020204" pitchFamily="34" charset="0"/>
                <a:cs typeface="Arial" panose="020B0604020202020204" pitchFamily="34" charset="0"/>
              </a:rPr>
              <a:t>knowledge expansion, greater creativity, identification of solutions to learning problems</a:t>
            </a:r>
            <a:r>
              <a:rPr lang="en-US" dirty="0">
                <a:solidFill>
                  <a:srgbClr val="011893"/>
                </a:solidFill>
                <a:latin typeface="Arial" panose="020B0604020202020204" pitchFamily="34" charset="0"/>
                <a:cs typeface="Arial" panose="020B0604020202020204" pitchFamily="34" charset="0"/>
              </a:rPr>
              <a:t>–serve that general purpose </a:t>
            </a:r>
            <a:r>
              <a:rPr lang="en-US" dirty="0">
                <a:solidFill>
                  <a:schemeClr val="accent6">
                    <a:lumMod val="75000"/>
                  </a:schemeClr>
                </a:solidFill>
                <a:latin typeface="Arial" panose="020B0604020202020204" pitchFamily="34" charset="0"/>
                <a:cs typeface="Arial" panose="020B0604020202020204" pitchFamily="34" charset="0"/>
              </a:rPr>
              <a:t>(professional development)</a:t>
            </a:r>
            <a:r>
              <a:rPr lang="en-US" dirty="0">
                <a:solidFill>
                  <a:srgbClr val="011893"/>
                </a:solidFill>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65D37257-C473-4448-B18B-D4070305C9C5}"/>
              </a:ext>
            </a:extLst>
          </p:cNvPr>
          <p:cNvSpPr>
            <a:spLocks noGrp="1"/>
          </p:cNvSpPr>
          <p:nvPr>
            <p:ph type="sldNum" sz="quarter" idx="12"/>
          </p:nvPr>
        </p:nvSpPr>
        <p:spPr/>
        <p:txBody>
          <a:bodyPr/>
          <a:lstStyle/>
          <a:p>
            <a:fld id="{DCFCC653-52D4-3544-BBED-D928D6011599}" type="slidenum">
              <a:rPr lang="en-US" smtClean="0"/>
              <a:t>20</a:t>
            </a:fld>
            <a:endParaRPr lang="en-US"/>
          </a:p>
        </p:txBody>
      </p:sp>
    </p:spTree>
    <p:extLst>
      <p:ext uri="{BB962C8B-B14F-4D97-AF65-F5344CB8AC3E}">
        <p14:creationId xmlns:p14="http://schemas.microsoft.com/office/powerpoint/2010/main" val="188733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07A5-CF2A-8143-8AD0-E5ED919F49C2}"/>
              </a:ext>
            </a:extLst>
          </p:cNvPr>
          <p:cNvSpPr>
            <a:spLocks noGrp="1"/>
          </p:cNvSpPr>
          <p:nvPr>
            <p:ph type="ctrTitle"/>
          </p:nvPr>
        </p:nvSpPr>
        <p:spPr>
          <a:xfrm>
            <a:off x="1513242" y="874938"/>
            <a:ext cx="9144000" cy="878559"/>
          </a:xfrm>
        </p:spPr>
        <p:txBody>
          <a:bodyPr anchor="ctr">
            <a:normAutofit/>
          </a:bodyPr>
          <a:lstStyle/>
          <a:p>
            <a:r>
              <a:rPr lang="en-US" sz="4400" b="1" dirty="0">
                <a:solidFill>
                  <a:srgbClr val="011893"/>
                </a:solidFill>
                <a:latin typeface="Arial" panose="020B0604020202020204" pitchFamily="34" charset="0"/>
                <a:cs typeface="Arial" panose="020B0604020202020204" pitchFamily="34" charset="0"/>
              </a:rPr>
              <a:t>Knowledge expansion</a:t>
            </a:r>
          </a:p>
        </p:txBody>
      </p:sp>
      <p:sp>
        <p:nvSpPr>
          <p:cNvPr id="3" name="Subtitle 2">
            <a:extLst>
              <a:ext uri="{FF2B5EF4-FFF2-40B4-BE49-F238E27FC236}">
                <a16:creationId xmlns:a16="http://schemas.microsoft.com/office/drawing/2014/main" id="{33E46E8E-0B23-484B-BE87-C851B81A2A4E}"/>
              </a:ext>
            </a:extLst>
          </p:cNvPr>
          <p:cNvSpPr>
            <a:spLocks noGrp="1"/>
          </p:cNvSpPr>
          <p:nvPr>
            <p:ph type="subTitle" idx="1"/>
          </p:nvPr>
        </p:nvSpPr>
        <p:spPr>
          <a:xfrm>
            <a:off x="1269402" y="2300362"/>
            <a:ext cx="9631681" cy="2562093"/>
          </a:xfrm>
        </p:spPr>
        <p:txBody>
          <a:bodyPr>
            <a:normAutofit lnSpcReduction="10000"/>
          </a:bodyPr>
          <a:lstStyle/>
          <a:p>
            <a:pPr>
              <a:lnSpc>
                <a:spcPct val="120000"/>
              </a:lnSpc>
              <a:spcBef>
                <a:spcPts val="0"/>
              </a:spcBef>
            </a:pPr>
            <a:r>
              <a:rPr lang="en-US" dirty="0">
                <a:solidFill>
                  <a:srgbClr val="C00000"/>
                </a:solidFill>
              </a:rPr>
              <a:t>Doing research will always help in this area. For example, a good deal of SLA research has taken place in the classroom, focusing on a single learner or learner group. Currently, interest in the pedagogical effects of online instruction, both synchronous and asynchronous, has increased due to classroom-access restrictions during the COVID pandemic. This provides both an opportunity and a need for research.</a:t>
            </a:r>
          </a:p>
        </p:txBody>
      </p:sp>
      <p:sp>
        <p:nvSpPr>
          <p:cNvPr id="4" name="Slide Number Placeholder 3">
            <a:extLst>
              <a:ext uri="{FF2B5EF4-FFF2-40B4-BE49-F238E27FC236}">
                <a16:creationId xmlns:a16="http://schemas.microsoft.com/office/drawing/2014/main" id="{36BCD2C7-708A-1D46-A048-26830D4B394C}"/>
              </a:ext>
            </a:extLst>
          </p:cNvPr>
          <p:cNvSpPr>
            <a:spLocks noGrp="1"/>
          </p:cNvSpPr>
          <p:nvPr>
            <p:ph type="sldNum" sz="quarter" idx="12"/>
          </p:nvPr>
        </p:nvSpPr>
        <p:spPr/>
        <p:txBody>
          <a:bodyPr/>
          <a:lstStyle/>
          <a:p>
            <a:fld id="{DCFCC653-52D4-3544-BBED-D928D6011599}" type="slidenum">
              <a:rPr lang="en-US" smtClean="0"/>
              <a:t>21</a:t>
            </a:fld>
            <a:endParaRPr lang="en-US"/>
          </a:p>
        </p:txBody>
      </p:sp>
    </p:spTree>
    <p:extLst>
      <p:ext uri="{BB962C8B-B14F-4D97-AF65-F5344CB8AC3E}">
        <p14:creationId xmlns:p14="http://schemas.microsoft.com/office/powerpoint/2010/main" val="119955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EE3C-E8C9-F14F-9169-0188A782DE25}"/>
              </a:ext>
            </a:extLst>
          </p:cNvPr>
          <p:cNvSpPr>
            <a:spLocks noGrp="1"/>
          </p:cNvSpPr>
          <p:nvPr>
            <p:ph type="ctrTitle"/>
          </p:nvPr>
        </p:nvSpPr>
        <p:spPr>
          <a:xfrm>
            <a:off x="2667000" y="992313"/>
            <a:ext cx="6858000" cy="521933"/>
          </a:xfrm>
        </p:spPr>
        <p:txBody>
          <a:bodyPr anchor="ctr">
            <a:noAutofit/>
          </a:bodyPr>
          <a:lstStyle/>
          <a:p>
            <a:r>
              <a:rPr lang="en-US" sz="4000" b="1" dirty="0">
                <a:solidFill>
                  <a:srgbClr val="011893"/>
                </a:solidFill>
                <a:latin typeface="Arial" panose="020B0604020202020204" pitchFamily="34" charset="0"/>
                <a:cs typeface="Arial" panose="020B0604020202020204" pitchFamily="34" charset="0"/>
              </a:rPr>
              <a:t>Sample studies</a:t>
            </a:r>
          </a:p>
        </p:txBody>
      </p:sp>
      <p:sp>
        <p:nvSpPr>
          <p:cNvPr id="3" name="Subtitle 2">
            <a:extLst>
              <a:ext uri="{FF2B5EF4-FFF2-40B4-BE49-F238E27FC236}">
                <a16:creationId xmlns:a16="http://schemas.microsoft.com/office/drawing/2014/main" id="{86D21AC7-9ABB-C843-BE05-395DF1EBA445}"/>
              </a:ext>
            </a:extLst>
          </p:cNvPr>
          <p:cNvSpPr>
            <a:spLocks noGrp="1"/>
          </p:cNvSpPr>
          <p:nvPr>
            <p:ph type="subTitle" idx="1"/>
          </p:nvPr>
        </p:nvSpPr>
        <p:spPr>
          <a:xfrm>
            <a:off x="2285998" y="2159409"/>
            <a:ext cx="7871629" cy="1463672"/>
          </a:xfrm>
        </p:spPr>
        <p:txBody>
          <a:bodyPr>
            <a:noAutofit/>
          </a:bodyPr>
          <a:lstStyle/>
          <a:p>
            <a:pPr marL="342900" indent="-342900" algn="l">
              <a:spcBef>
                <a:spcPts val="0"/>
              </a:spcBef>
              <a:buFont typeface="Arial" panose="020B0604020202020204" pitchFamily="34" charset="0"/>
              <a:buChar char="•"/>
            </a:pPr>
            <a:r>
              <a:rPr lang="en-US" dirty="0">
                <a:solidFill>
                  <a:srgbClr val="C00000"/>
                </a:solidFill>
              </a:rPr>
              <a:t>A study in Jordan on the effects of online learning on the social and linguistic aspects of second language development .</a:t>
            </a:r>
            <a:r>
              <a:rPr lang="en-US" b="1" baseline="30000" dirty="0">
                <a:solidFill>
                  <a:srgbClr val="011893"/>
                </a:solidFill>
              </a:rPr>
              <a:t>2</a:t>
            </a:r>
          </a:p>
          <a:p>
            <a:pPr marL="342900" indent="-342900" algn="l">
              <a:spcBef>
                <a:spcPts val="0"/>
              </a:spcBef>
              <a:buFont typeface="Arial" panose="020B0604020202020204" pitchFamily="34" charset="0"/>
              <a:buChar char="•"/>
            </a:pPr>
            <a:r>
              <a:rPr lang="en-US" dirty="0">
                <a:solidFill>
                  <a:srgbClr val="C00000"/>
                </a:solidFill>
              </a:rPr>
              <a:t>A Vietnamese study comparing students’ opinions of task-based teaching to traditional instruction in both online and in-person environments</a:t>
            </a:r>
            <a:r>
              <a:rPr lang="en-US" b="1" baseline="30000" dirty="0">
                <a:solidFill>
                  <a:srgbClr val="011893"/>
                </a:solidFill>
              </a:rPr>
              <a:t>3</a:t>
            </a:r>
            <a:r>
              <a:rPr lang="en-US" dirty="0">
                <a:solidFill>
                  <a:srgbClr val="C00000"/>
                </a:solidFill>
              </a:rPr>
              <a:t> </a:t>
            </a:r>
          </a:p>
        </p:txBody>
      </p:sp>
      <p:sp>
        <p:nvSpPr>
          <p:cNvPr id="5" name="Slide Number Placeholder 4">
            <a:extLst>
              <a:ext uri="{FF2B5EF4-FFF2-40B4-BE49-F238E27FC236}">
                <a16:creationId xmlns:a16="http://schemas.microsoft.com/office/drawing/2014/main" id="{20D520EA-0CE2-934F-91A7-B227C24C6FF2}"/>
              </a:ext>
            </a:extLst>
          </p:cNvPr>
          <p:cNvSpPr>
            <a:spLocks noGrp="1"/>
          </p:cNvSpPr>
          <p:nvPr>
            <p:ph type="sldNum" sz="quarter" idx="12"/>
          </p:nvPr>
        </p:nvSpPr>
        <p:spPr/>
        <p:txBody>
          <a:bodyPr/>
          <a:lstStyle/>
          <a:p>
            <a:fld id="{DCFCC653-52D4-3544-BBED-D928D6011599}" type="slidenum">
              <a:rPr lang="en-US" smtClean="0"/>
              <a:t>22</a:t>
            </a:fld>
            <a:endParaRPr lang="en-US" dirty="0"/>
          </a:p>
        </p:txBody>
      </p:sp>
      <p:sp>
        <p:nvSpPr>
          <p:cNvPr id="6" name="TextBox 5">
            <a:extLst>
              <a:ext uri="{FF2B5EF4-FFF2-40B4-BE49-F238E27FC236}">
                <a16:creationId xmlns:a16="http://schemas.microsoft.com/office/drawing/2014/main" id="{0828B9A2-D19B-7341-A210-4E1C3E44B207}"/>
              </a:ext>
            </a:extLst>
          </p:cNvPr>
          <p:cNvSpPr txBox="1"/>
          <p:nvPr/>
        </p:nvSpPr>
        <p:spPr>
          <a:xfrm>
            <a:off x="2034372" y="5024806"/>
            <a:ext cx="8123255" cy="1223412"/>
          </a:xfrm>
          <a:prstGeom prst="rect">
            <a:avLst/>
          </a:prstGeom>
          <a:noFill/>
        </p:spPr>
        <p:txBody>
          <a:bodyPr wrap="square" rtlCol="0">
            <a:spAutoFit/>
          </a:bodyPr>
          <a:lstStyle/>
          <a:p>
            <a:r>
              <a:rPr lang="en-CA" sz="1050" b="1" baseline="30000" dirty="0">
                <a:solidFill>
                  <a:srgbClr val="011893"/>
                </a:solidFill>
                <a:latin typeface="Arial" panose="020B0604020202020204" pitchFamily="34" charset="0"/>
                <a:cs typeface="Arial" panose="020B0604020202020204" pitchFamily="34" charset="0"/>
              </a:rPr>
              <a:t>2</a:t>
            </a:r>
            <a:r>
              <a:rPr lang="en-CA" sz="1050" dirty="0">
                <a:solidFill>
                  <a:schemeClr val="accent6">
                    <a:lumMod val="75000"/>
                  </a:schemeClr>
                </a:solidFill>
                <a:latin typeface="Arial" panose="020B0604020202020204" pitchFamily="34" charset="0"/>
                <a:cs typeface="Arial" panose="020B0604020202020204" pitchFamily="34" charset="0"/>
              </a:rPr>
              <a:t>Attiyat, N. M. A., Abu-Snoubar, T. K., Al-Shboul, Y., &amp; Ismael, M. M. H. (2022). COVID-19 Outbreak, State of a Questionable Dilemma, or a Learning Escape: Second Language Acquisition Within Virtual Learning and Social Contact. </a:t>
            </a:r>
            <a:r>
              <a:rPr lang="en-CA" sz="1050" i="1" dirty="0">
                <a:solidFill>
                  <a:schemeClr val="accent6">
                    <a:lumMod val="75000"/>
                  </a:schemeClr>
                </a:solidFill>
                <a:latin typeface="Arial" panose="020B0604020202020204" pitchFamily="34" charset="0"/>
                <a:cs typeface="Arial" panose="020B0604020202020204" pitchFamily="34" charset="0"/>
              </a:rPr>
              <a:t>Theory &amp; Practice in Language Studies</a:t>
            </a:r>
            <a:r>
              <a:rPr lang="en-CA" sz="1050" dirty="0">
                <a:solidFill>
                  <a:schemeClr val="accent6">
                    <a:lumMod val="75000"/>
                  </a:schemeClr>
                </a:solidFill>
                <a:latin typeface="Arial" panose="020B0604020202020204" pitchFamily="34" charset="0"/>
                <a:cs typeface="Arial" panose="020B0604020202020204" pitchFamily="34" charset="0"/>
              </a:rPr>
              <a:t>, </a:t>
            </a:r>
            <a:r>
              <a:rPr lang="en-CA" sz="1050" i="1" dirty="0">
                <a:solidFill>
                  <a:schemeClr val="accent6">
                    <a:lumMod val="75000"/>
                  </a:schemeClr>
                </a:solidFill>
                <a:latin typeface="Arial" panose="020B0604020202020204" pitchFamily="34" charset="0"/>
                <a:cs typeface="Arial" panose="020B0604020202020204" pitchFamily="34" charset="0"/>
              </a:rPr>
              <a:t>12</a:t>
            </a:r>
            <a:r>
              <a:rPr lang="en-CA" sz="1050" dirty="0">
                <a:solidFill>
                  <a:schemeClr val="accent6">
                    <a:lumMod val="75000"/>
                  </a:schemeClr>
                </a:solidFill>
                <a:latin typeface="Arial" panose="020B0604020202020204" pitchFamily="34" charset="0"/>
                <a:cs typeface="Arial" panose="020B0604020202020204" pitchFamily="34" charset="0"/>
              </a:rPr>
              <a:t>(6), 1098–1106. </a:t>
            </a:r>
            <a:r>
              <a:rPr lang="en-CA" sz="1050" dirty="0">
                <a:solidFill>
                  <a:schemeClr val="accent6">
                    <a:lumMod val="75000"/>
                  </a:schemeClr>
                </a:solidFill>
                <a:latin typeface="Arial" panose="020B0604020202020204" pitchFamily="34" charset="0"/>
                <a:cs typeface="Arial" panose="020B0604020202020204" pitchFamily="34" charset="0"/>
                <a:hlinkClick r:id="rId2"/>
              </a:rPr>
              <a:t>https://doi-org.twu.idm.oclc.org/10.17507/tpls.1206.09</a:t>
            </a:r>
            <a:endParaRPr lang="en-CA" sz="1050" dirty="0">
              <a:solidFill>
                <a:schemeClr val="accent6">
                  <a:lumMod val="75000"/>
                </a:schemeClr>
              </a:solidFill>
              <a:latin typeface="Arial" panose="020B0604020202020204" pitchFamily="34" charset="0"/>
              <a:cs typeface="Arial" panose="020B0604020202020204" pitchFamily="34" charset="0"/>
            </a:endParaRPr>
          </a:p>
          <a:p>
            <a:endParaRPr lang="en-CA" sz="1050" dirty="0">
              <a:solidFill>
                <a:schemeClr val="accent6">
                  <a:lumMod val="75000"/>
                </a:schemeClr>
              </a:solidFill>
              <a:latin typeface="Arial" panose="020B0604020202020204" pitchFamily="34" charset="0"/>
              <a:cs typeface="Arial" panose="020B0604020202020204" pitchFamily="34" charset="0"/>
            </a:endParaRPr>
          </a:p>
          <a:p>
            <a:r>
              <a:rPr lang="en-CA" sz="1050" b="1" baseline="30000" dirty="0">
                <a:solidFill>
                  <a:srgbClr val="011893"/>
                </a:solidFill>
                <a:latin typeface="Arial" panose="020B0604020202020204" pitchFamily="34" charset="0"/>
                <a:cs typeface="Arial" panose="020B0604020202020204" pitchFamily="34" charset="0"/>
              </a:rPr>
              <a:t>3</a:t>
            </a:r>
            <a:r>
              <a:rPr lang="en-CA" sz="1050" dirty="0">
                <a:solidFill>
                  <a:schemeClr val="accent6">
                    <a:lumMod val="75000"/>
                  </a:schemeClr>
                </a:solidFill>
                <a:latin typeface="Arial" panose="020B0604020202020204" pitchFamily="34" charset="0"/>
                <a:cs typeface="Arial" panose="020B0604020202020204" pitchFamily="34" charset="0"/>
              </a:rPr>
              <a:t>Nguyễn </a:t>
            </a:r>
            <a:r>
              <a:rPr lang="en-CA" sz="1050" dirty="0" err="1">
                <a:solidFill>
                  <a:schemeClr val="accent6">
                    <a:lumMod val="75000"/>
                  </a:schemeClr>
                </a:solidFill>
                <a:latin typeface="Arial" panose="020B0604020202020204" pitchFamily="34" charset="0"/>
                <a:cs typeface="Arial" panose="020B0604020202020204" pitchFamily="34" charset="0"/>
              </a:rPr>
              <a:t>Nhật</a:t>
            </a:r>
            <a:r>
              <a:rPr lang="en-CA" sz="1050" dirty="0">
                <a:solidFill>
                  <a:schemeClr val="accent6">
                    <a:lumMod val="75000"/>
                  </a:schemeClr>
                </a:solidFill>
                <a:latin typeface="Arial" panose="020B0604020202020204" pitchFamily="34" charset="0"/>
                <a:cs typeface="Arial" panose="020B0604020202020204" pitchFamily="34" charset="0"/>
              </a:rPr>
              <a:t> Quang, </a:t>
            </a:r>
            <a:r>
              <a:rPr lang="en-CA" sz="1050" dirty="0" err="1">
                <a:solidFill>
                  <a:schemeClr val="accent6">
                    <a:lumMod val="75000"/>
                  </a:schemeClr>
                </a:solidFill>
                <a:latin typeface="Arial" panose="020B0604020202020204" pitchFamily="34" charset="0"/>
                <a:cs typeface="Arial" panose="020B0604020202020204" pitchFamily="34" charset="0"/>
              </a:rPr>
              <a:t>Phạm</a:t>
            </a:r>
            <a:r>
              <a:rPr lang="en-CA" sz="1050" dirty="0">
                <a:solidFill>
                  <a:schemeClr val="accent6">
                    <a:lumMod val="75000"/>
                  </a:schemeClr>
                </a:solidFill>
                <a:latin typeface="Arial" panose="020B0604020202020204" pitchFamily="34" charset="0"/>
                <a:cs typeface="Arial" panose="020B0604020202020204" pitchFamily="34" charset="0"/>
              </a:rPr>
              <a:t> </a:t>
            </a:r>
            <a:r>
              <a:rPr lang="en-CA" sz="1050" dirty="0" err="1">
                <a:solidFill>
                  <a:schemeClr val="accent6">
                    <a:lumMod val="75000"/>
                  </a:schemeClr>
                </a:solidFill>
                <a:latin typeface="Arial" panose="020B0604020202020204" pitchFamily="34" charset="0"/>
                <a:cs typeface="Arial" panose="020B0604020202020204" pitchFamily="34" charset="0"/>
              </a:rPr>
              <a:t>Nhật</a:t>
            </a:r>
            <a:r>
              <a:rPr lang="en-CA" sz="1050" dirty="0">
                <a:solidFill>
                  <a:schemeClr val="accent6">
                    <a:lumMod val="75000"/>
                  </a:schemeClr>
                </a:solidFill>
                <a:latin typeface="Arial" panose="020B0604020202020204" pitchFamily="34" charset="0"/>
                <a:cs typeface="Arial" panose="020B0604020202020204" pitchFamily="34" charset="0"/>
              </a:rPr>
              <a:t> Linh, &amp; </a:t>
            </a:r>
            <a:r>
              <a:rPr lang="en-CA" sz="1050" dirty="0" err="1">
                <a:solidFill>
                  <a:schemeClr val="accent6">
                    <a:lumMod val="75000"/>
                  </a:schemeClr>
                </a:solidFill>
                <a:latin typeface="Arial" panose="020B0604020202020204" pitchFamily="34" charset="0"/>
                <a:cs typeface="Arial" panose="020B0604020202020204" pitchFamily="34" charset="0"/>
              </a:rPr>
              <a:t>Nguyễn</a:t>
            </a:r>
            <a:r>
              <a:rPr lang="en-CA" sz="1050" dirty="0">
                <a:solidFill>
                  <a:schemeClr val="accent6">
                    <a:lumMod val="75000"/>
                  </a:schemeClr>
                </a:solidFill>
                <a:latin typeface="Arial" panose="020B0604020202020204" pitchFamily="34" charset="0"/>
                <a:cs typeface="Arial" panose="020B0604020202020204" pitchFamily="34" charset="0"/>
              </a:rPr>
              <a:t> </a:t>
            </a:r>
            <a:r>
              <a:rPr lang="en-CA" sz="1050" dirty="0" err="1">
                <a:solidFill>
                  <a:schemeClr val="accent6">
                    <a:lumMod val="75000"/>
                  </a:schemeClr>
                </a:solidFill>
                <a:latin typeface="Arial" panose="020B0604020202020204" pitchFamily="34" charset="0"/>
                <a:cs typeface="Arial" panose="020B0604020202020204" pitchFamily="34" charset="0"/>
              </a:rPr>
              <a:t>Thị</a:t>
            </a:r>
            <a:r>
              <a:rPr lang="en-CA" sz="1050" dirty="0">
                <a:solidFill>
                  <a:schemeClr val="accent6">
                    <a:lumMod val="75000"/>
                  </a:schemeClr>
                </a:solidFill>
                <a:latin typeface="Arial" panose="020B0604020202020204" pitchFamily="34" charset="0"/>
                <a:cs typeface="Arial" panose="020B0604020202020204" pitchFamily="34" charset="0"/>
              </a:rPr>
              <a:t> Thu </a:t>
            </a:r>
            <a:r>
              <a:rPr lang="en-CA" sz="1050" dirty="0" err="1">
                <a:solidFill>
                  <a:schemeClr val="accent6">
                    <a:lumMod val="75000"/>
                  </a:schemeClr>
                </a:solidFill>
                <a:latin typeface="Arial" panose="020B0604020202020204" pitchFamily="34" charset="0"/>
                <a:cs typeface="Arial" panose="020B0604020202020204" pitchFamily="34" charset="0"/>
              </a:rPr>
              <a:t>Hiền</a:t>
            </a:r>
            <a:r>
              <a:rPr lang="en-CA" sz="1050" dirty="0">
                <a:solidFill>
                  <a:schemeClr val="accent6">
                    <a:lumMod val="75000"/>
                  </a:schemeClr>
                </a:solidFill>
                <a:latin typeface="Arial" panose="020B0604020202020204" pitchFamily="34" charset="0"/>
                <a:cs typeface="Arial" panose="020B0604020202020204" pitchFamily="34" charset="0"/>
              </a:rPr>
              <a:t>. (2022). Tasks, self-efficacy, and L2 motivational self system in an online emergency EFL speaking class: A mixed-methods study. </a:t>
            </a:r>
            <a:r>
              <a:rPr lang="en-CA" sz="1050" i="1" dirty="0">
                <a:solidFill>
                  <a:schemeClr val="accent6">
                    <a:lumMod val="75000"/>
                  </a:schemeClr>
                </a:solidFill>
                <a:latin typeface="Arial" panose="020B0604020202020204" pitchFamily="34" charset="0"/>
                <a:cs typeface="Arial" panose="020B0604020202020204" pitchFamily="34" charset="0"/>
              </a:rPr>
              <a:t>Japan Association for Language Teaching Computer Assisted Language Learning Journal (JALT CALL Journal)</a:t>
            </a:r>
            <a:r>
              <a:rPr lang="en-CA" sz="1050" dirty="0">
                <a:solidFill>
                  <a:schemeClr val="accent6">
                    <a:lumMod val="75000"/>
                  </a:schemeClr>
                </a:solidFill>
                <a:latin typeface="Arial" panose="020B0604020202020204" pitchFamily="34" charset="0"/>
                <a:cs typeface="Arial" panose="020B0604020202020204" pitchFamily="34" charset="0"/>
              </a:rPr>
              <a:t>, </a:t>
            </a:r>
            <a:r>
              <a:rPr lang="en-CA" sz="1050" i="1" dirty="0">
                <a:solidFill>
                  <a:schemeClr val="accent6">
                    <a:lumMod val="75000"/>
                  </a:schemeClr>
                </a:solidFill>
                <a:latin typeface="Arial" panose="020B0604020202020204" pitchFamily="34" charset="0"/>
                <a:cs typeface="Arial" panose="020B0604020202020204" pitchFamily="34" charset="0"/>
              </a:rPr>
              <a:t>18</a:t>
            </a:r>
            <a:r>
              <a:rPr lang="en-CA" sz="1050" dirty="0">
                <a:solidFill>
                  <a:schemeClr val="accent6">
                    <a:lumMod val="75000"/>
                  </a:schemeClr>
                </a:solidFill>
                <a:latin typeface="Arial" panose="020B0604020202020204" pitchFamily="34" charset="0"/>
                <a:cs typeface="Arial" panose="020B0604020202020204" pitchFamily="34" charset="0"/>
              </a:rPr>
              <a:t>(1), 1–33. </a:t>
            </a:r>
            <a:r>
              <a:rPr lang="en-CA" sz="1050" dirty="0">
                <a:solidFill>
                  <a:schemeClr val="accent6">
                    <a:lumMod val="75000"/>
                  </a:schemeClr>
                </a:solidFill>
                <a:latin typeface="Arial" panose="020B0604020202020204" pitchFamily="34" charset="0"/>
                <a:cs typeface="Arial" panose="020B0604020202020204" pitchFamily="34" charset="0"/>
                <a:hlinkClick r:id="rId3"/>
              </a:rPr>
              <a:t>https://doi-org.twu.idm.oclc.org/10.29140/jaltcall.v18n1.518</a:t>
            </a:r>
            <a:endParaRPr lang="en-CA" sz="105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0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36D5-7219-AE49-A447-EBB0D6232123}"/>
              </a:ext>
            </a:extLst>
          </p:cNvPr>
          <p:cNvSpPr>
            <a:spLocks noGrp="1"/>
          </p:cNvSpPr>
          <p:nvPr>
            <p:ph type="ctrTitle"/>
          </p:nvPr>
        </p:nvSpPr>
        <p:spPr>
          <a:xfrm>
            <a:off x="1524000" y="1122363"/>
            <a:ext cx="8932433" cy="835529"/>
          </a:xfrm>
        </p:spPr>
        <p:txBody>
          <a:bodyPr anchor="ctr">
            <a:normAutofit/>
          </a:bodyPr>
          <a:lstStyle/>
          <a:p>
            <a:r>
              <a:rPr lang="en-US" sz="4400" b="1" dirty="0">
                <a:solidFill>
                  <a:srgbClr val="011893"/>
                </a:solidFill>
                <a:latin typeface="Arial" panose="020B0604020202020204" pitchFamily="34" charset="0"/>
                <a:cs typeface="Arial" panose="020B0604020202020204" pitchFamily="34" charset="0"/>
              </a:rPr>
              <a:t>Pedagogical Creativity</a:t>
            </a:r>
          </a:p>
        </p:txBody>
      </p:sp>
      <p:sp>
        <p:nvSpPr>
          <p:cNvPr id="3" name="Subtitle 2">
            <a:extLst>
              <a:ext uri="{FF2B5EF4-FFF2-40B4-BE49-F238E27FC236}">
                <a16:creationId xmlns:a16="http://schemas.microsoft.com/office/drawing/2014/main" id="{0E5B39C5-78E6-7049-86F7-7A188DF14063}"/>
              </a:ext>
            </a:extLst>
          </p:cNvPr>
          <p:cNvSpPr>
            <a:spLocks noGrp="1"/>
          </p:cNvSpPr>
          <p:nvPr>
            <p:ph type="subTitle" idx="1"/>
          </p:nvPr>
        </p:nvSpPr>
        <p:spPr>
          <a:xfrm>
            <a:off x="1418215" y="2612334"/>
            <a:ext cx="9328673" cy="1884361"/>
          </a:xfrm>
        </p:spPr>
        <p:txBody>
          <a:bodyPr>
            <a:noAutofit/>
          </a:bodyPr>
          <a:lstStyle/>
          <a:p>
            <a:pPr>
              <a:lnSpc>
                <a:spcPct val="100000"/>
              </a:lnSpc>
            </a:pPr>
            <a:r>
              <a:rPr lang="en-US" dirty="0">
                <a:solidFill>
                  <a:srgbClr val="C00000"/>
                </a:solidFill>
              </a:rPr>
              <a:t>Creativity is critical to teacher success, as a means of using more effective ways of enhancing learner engagement and skill development. Experimenting with materials and task ideas can be very helpful for helping teachers to increase their pedagogical skills.</a:t>
            </a:r>
          </a:p>
        </p:txBody>
      </p:sp>
      <p:sp>
        <p:nvSpPr>
          <p:cNvPr id="4" name="Slide Number Placeholder 3">
            <a:extLst>
              <a:ext uri="{FF2B5EF4-FFF2-40B4-BE49-F238E27FC236}">
                <a16:creationId xmlns:a16="http://schemas.microsoft.com/office/drawing/2014/main" id="{7DD37558-3943-B04B-BAD5-B768F2991607}"/>
              </a:ext>
            </a:extLst>
          </p:cNvPr>
          <p:cNvSpPr>
            <a:spLocks noGrp="1"/>
          </p:cNvSpPr>
          <p:nvPr>
            <p:ph type="sldNum" sz="quarter" idx="12"/>
          </p:nvPr>
        </p:nvSpPr>
        <p:spPr/>
        <p:txBody>
          <a:bodyPr/>
          <a:lstStyle/>
          <a:p>
            <a:fld id="{DCFCC653-52D4-3544-BBED-D928D6011599}" type="slidenum">
              <a:rPr lang="en-US" smtClean="0"/>
              <a:t>23</a:t>
            </a:fld>
            <a:endParaRPr lang="en-US"/>
          </a:p>
        </p:txBody>
      </p:sp>
    </p:spTree>
    <p:extLst>
      <p:ext uri="{BB962C8B-B14F-4D97-AF65-F5344CB8AC3E}">
        <p14:creationId xmlns:p14="http://schemas.microsoft.com/office/powerpoint/2010/main" val="410146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EE3C-E8C9-F14F-9169-0188A782DE25}"/>
              </a:ext>
            </a:extLst>
          </p:cNvPr>
          <p:cNvSpPr>
            <a:spLocks noGrp="1"/>
          </p:cNvSpPr>
          <p:nvPr>
            <p:ph type="ctrTitle"/>
          </p:nvPr>
        </p:nvSpPr>
        <p:spPr>
          <a:xfrm>
            <a:off x="2583595" y="860995"/>
            <a:ext cx="6844553" cy="481419"/>
          </a:xfrm>
        </p:spPr>
        <p:txBody>
          <a:bodyPr anchor="ctr">
            <a:noAutofit/>
          </a:bodyPr>
          <a:lstStyle/>
          <a:p>
            <a:r>
              <a:rPr lang="en-US" sz="4000" b="1" dirty="0">
                <a:solidFill>
                  <a:srgbClr val="011893"/>
                </a:solidFill>
                <a:latin typeface="Arial" panose="020B0604020202020204" pitchFamily="34" charset="0"/>
                <a:cs typeface="Arial" panose="020B0604020202020204" pitchFamily="34" charset="0"/>
              </a:rPr>
              <a:t>Sample studies</a:t>
            </a:r>
          </a:p>
        </p:txBody>
      </p:sp>
      <p:sp>
        <p:nvSpPr>
          <p:cNvPr id="3" name="Subtitle 2">
            <a:extLst>
              <a:ext uri="{FF2B5EF4-FFF2-40B4-BE49-F238E27FC236}">
                <a16:creationId xmlns:a16="http://schemas.microsoft.com/office/drawing/2014/main" id="{86D21AC7-9ABB-C843-BE05-395DF1EBA445}"/>
              </a:ext>
            </a:extLst>
          </p:cNvPr>
          <p:cNvSpPr>
            <a:spLocks noGrp="1"/>
          </p:cNvSpPr>
          <p:nvPr>
            <p:ph type="subTitle" idx="1"/>
          </p:nvPr>
        </p:nvSpPr>
        <p:spPr>
          <a:xfrm>
            <a:off x="1393946" y="1974601"/>
            <a:ext cx="9223849" cy="3343285"/>
          </a:xfrm>
        </p:spPr>
        <p:txBody>
          <a:bodyPr>
            <a:noAutofit/>
          </a:bodyPr>
          <a:lstStyle/>
          <a:p>
            <a:pPr marL="285750" indent="-285750" algn="l">
              <a:lnSpc>
                <a:spcPct val="110000"/>
              </a:lnSpc>
              <a:spcBef>
                <a:spcPts val="0"/>
              </a:spcBef>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a study of the impact of an online flipped learning approach on assessment and learning in a graduate nursing program in the U.S.</a:t>
            </a:r>
            <a:r>
              <a:rPr lang="en-US" sz="2000" baseline="30000" dirty="0">
                <a:solidFill>
                  <a:srgbClr val="011893"/>
                </a:solidFill>
                <a:latin typeface="Arial" panose="020B0604020202020204" pitchFamily="34" charset="0"/>
                <a:cs typeface="Arial" panose="020B0604020202020204" pitchFamily="34" charset="0"/>
              </a:rPr>
              <a:t>4</a:t>
            </a:r>
          </a:p>
          <a:p>
            <a:pPr marL="285750" indent="-285750" algn="l">
              <a:lnSpc>
                <a:spcPct val="110000"/>
              </a:lnSpc>
              <a:spcBef>
                <a:spcPts val="0"/>
              </a:spcBef>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a professor in a blended geography course at an English university used technology and a learning management system to promote effective interaction between online and in-class students</a:t>
            </a:r>
            <a:r>
              <a:rPr lang="en-US" sz="2000" baseline="30000" dirty="0">
                <a:solidFill>
                  <a:srgbClr val="011893"/>
                </a:solidFill>
                <a:latin typeface="Arial" panose="020B0604020202020204" pitchFamily="34" charset="0"/>
                <a:cs typeface="Arial" panose="020B0604020202020204" pitchFamily="34" charset="0"/>
              </a:rPr>
              <a:t>5</a:t>
            </a:r>
          </a:p>
        </p:txBody>
      </p:sp>
      <p:sp>
        <p:nvSpPr>
          <p:cNvPr id="6" name="Slide Number Placeholder 5">
            <a:extLst>
              <a:ext uri="{FF2B5EF4-FFF2-40B4-BE49-F238E27FC236}">
                <a16:creationId xmlns:a16="http://schemas.microsoft.com/office/drawing/2014/main" id="{C2286D02-DD5D-E144-8F7C-926E1AF23458}"/>
              </a:ext>
            </a:extLst>
          </p:cNvPr>
          <p:cNvSpPr>
            <a:spLocks noGrp="1"/>
          </p:cNvSpPr>
          <p:nvPr>
            <p:ph type="sldNum" sz="quarter" idx="12"/>
          </p:nvPr>
        </p:nvSpPr>
        <p:spPr/>
        <p:txBody>
          <a:bodyPr/>
          <a:lstStyle/>
          <a:p>
            <a:fld id="{DCFCC653-52D4-3544-BBED-D928D6011599}" type="slidenum">
              <a:rPr lang="en-US" smtClean="0"/>
              <a:t>24</a:t>
            </a:fld>
            <a:endParaRPr lang="en-US" dirty="0"/>
          </a:p>
        </p:txBody>
      </p:sp>
      <p:sp>
        <p:nvSpPr>
          <p:cNvPr id="4" name="TextBox 3">
            <a:extLst>
              <a:ext uri="{FF2B5EF4-FFF2-40B4-BE49-F238E27FC236}">
                <a16:creationId xmlns:a16="http://schemas.microsoft.com/office/drawing/2014/main" id="{B83C56C2-FE97-4C4E-BCB6-9D20C5A7E5B6}"/>
              </a:ext>
            </a:extLst>
          </p:cNvPr>
          <p:cNvSpPr txBox="1"/>
          <p:nvPr/>
        </p:nvSpPr>
        <p:spPr>
          <a:xfrm>
            <a:off x="1583135" y="4271041"/>
            <a:ext cx="7737437" cy="900246"/>
          </a:xfrm>
          <a:prstGeom prst="rect">
            <a:avLst/>
          </a:prstGeom>
          <a:noFill/>
        </p:spPr>
        <p:txBody>
          <a:bodyPr wrap="square" rtlCol="0">
            <a:spAutoFit/>
          </a:bodyPr>
          <a:lstStyle/>
          <a:p>
            <a:r>
              <a:rPr lang="en-CA" sz="1050" b="1" baseline="30000" dirty="0">
                <a:solidFill>
                  <a:srgbClr val="011893"/>
                </a:solidFill>
                <a:latin typeface="Arial" panose="020B0604020202020204" pitchFamily="34" charset="0"/>
                <a:cs typeface="Arial" panose="020B0604020202020204" pitchFamily="34" charset="0"/>
              </a:rPr>
              <a:t>4</a:t>
            </a:r>
            <a:r>
              <a:rPr lang="en-CA" sz="1050" dirty="0">
                <a:solidFill>
                  <a:schemeClr val="accent6">
                    <a:lumMod val="75000"/>
                  </a:schemeClr>
                </a:solidFill>
                <a:latin typeface="Arial" panose="020B0604020202020204" pitchFamily="34" charset="0"/>
                <a:cs typeface="Arial" panose="020B0604020202020204" pitchFamily="34" charset="0"/>
              </a:rPr>
              <a:t>Murphy, N., Strong, C., &amp; Jones, G. (2022). Flipped learning: A shift in graduate nursing education. </a:t>
            </a:r>
            <a:r>
              <a:rPr lang="en-CA" sz="1050" i="1" dirty="0">
                <a:solidFill>
                  <a:schemeClr val="accent6">
                    <a:lumMod val="75000"/>
                  </a:schemeClr>
                </a:solidFill>
                <a:latin typeface="Arial" panose="020B0604020202020204" pitchFamily="34" charset="0"/>
                <a:cs typeface="Arial" panose="020B0604020202020204" pitchFamily="34" charset="0"/>
              </a:rPr>
              <a:t>Journal of the American Association of Nurse Practitioners</a:t>
            </a:r>
            <a:r>
              <a:rPr lang="en-CA" sz="1050" dirty="0">
                <a:solidFill>
                  <a:schemeClr val="accent6">
                    <a:lumMod val="75000"/>
                  </a:schemeClr>
                </a:solidFill>
                <a:latin typeface="Arial" panose="020B0604020202020204" pitchFamily="34" charset="0"/>
                <a:cs typeface="Arial" panose="020B0604020202020204" pitchFamily="34" charset="0"/>
              </a:rPr>
              <a:t>, </a:t>
            </a:r>
            <a:r>
              <a:rPr lang="en-CA" sz="1050" i="1" dirty="0">
                <a:solidFill>
                  <a:schemeClr val="accent6">
                    <a:lumMod val="75000"/>
                  </a:schemeClr>
                </a:solidFill>
                <a:latin typeface="Arial" panose="020B0604020202020204" pitchFamily="34" charset="0"/>
                <a:cs typeface="Arial" panose="020B0604020202020204" pitchFamily="34" charset="0"/>
              </a:rPr>
              <a:t>34</a:t>
            </a:r>
            <a:r>
              <a:rPr lang="en-CA" sz="1050" dirty="0">
                <a:solidFill>
                  <a:schemeClr val="accent6">
                    <a:lumMod val="75000"/>
                  </a:schemeClr>
                </a:solidFill>
                <a:latin typeface="Arial" panose="020B0604020202020204" pitchFamily="34" charset="0"/>
                <a:cs typeface="Arial" panose="020B0604020202020204" pitchFamily="34" charset="0"/>
              </a:rPr>
              <a:t>(1), 135–141. </a:t>
            </a:r>
            <a:r>
              <a:rPr lang="en-CA" sz="1050" dirty="0">
                <a:solidFill>
                  <a:schemeClr val="accent6">
                    <a:lumMod val="75000"/>
                  </a:schemeClr>
                </a:solidFill>
                <a:latin typeface="Arial" panose="020B0604020202020204" pitchFamily="34" charset="0"/>
                <a:cs typeface="Arial" panose="020B0604020202020204" pitchFamily="34" charset="0"/>
                <a:hlinkClick r:id="rId2"/>
              </a:rPr>
              <a:t>https://doi-org.twu.idm.oclc.org/10.1097/JXX.0000000000000581</a:t>
            </a:r>
            <a:endParaRPr lang="en-CA" sz="1050" dirty="0">
              <a:solidFill>
                <a:schemeClr val="accent6">
                  <a:lumMod val="75000"/>
                </a:schemeClr>
              </a:solidFill>
              <a:latin typeface="Arial" panose="020B0604020202020204" pitchFamily="34" charset="0"/>
              <a:cs typeface="Arial" panose="020B0604020202020204" pitchFamily="34" charset="0"/>
            </a:endParaRPr>
          </a:p>
          <a:p>
            <a:r>
              <a:rPr lang="en-CA" sz="1050" b="1" baseline="30000" dirty="0">
                <a:solidFill>
                  <a:srgbClr val="011893"/>
                </a:solidFill>
                <a:latin typeface="Arial" panose="020B0604020202020204" pitchFamily="34" charset="0"/>
                <a:cs typeface="Arial" panose="020B0604020202020204" pitchFamily="34" charset="0"/>
              </a:rPr>
              <a:t>5</a:t>
            </a:r>
            <a:r>
              <a:rPr lang="en-CA" sz="1050" dirty="0">
                <a:solidFill>
                  <a:schemeClr val="accent6">
                    <a:lumMod val="75000"/>
                  </a:schemeClr>
                </a:solidFill>
                <a:latin typeface="Arial" panose="020B0604020202020204" pitchFamily="34" charset="0"/>
                <a:cs typeface="Arial" panose="020B0604020202020204" pitchFamily="34" charset="0"/>
              </a:rPr>
              <a:t>Thomas, M., &amp; Bryson, J. R. (2021). Combining Proximate with Online Learning in Real-Time: Ambidextrous Teaching and Pathways towards Inclusion during COVID-19 Restrictions and Beyond. </a:t>
            </a:r>
            <a:r>
              <a:rPr lang="en-CA" sz="1050" i="1" dirty="0">
                <a:solidFill>
                  <a:schemeClr val="accent6">
                    <a:lumMod val="75000"/>
                  </a:schemeClr>
                </a:solidFill>
                <a:latin typeface="Arial" panose="020B0604020202020204" pitchFamily="34" charset="0"/>
                <a:cs typeface="Arial" panose="020B0604020202020204" pitchFamily="34" charset="0"/>
              </a:rPr>
              <a:t>Journal of Geography in Higher Education</a:t>
            </a:r>
            <a:r>
              <a:rPr lang="en-CA" sz="1050" dirty="0">
                <a:solidFill>
                  <a:schemeClr val="accent6">
                    <a:lumMod val="75000"/>
                  </a:schemeClr>
                </a:solidFill>
                <a:latin typeface="Arial" panose="020B0604020202020204" pitchFamily="34" charset="0"/>
                <a:cs typeface="Arial" panose="020B0604020202020204" pitchFamily="34" charset="0"/>
              </a:rPr>
              <a:t>, </a:t>
            </a:r>
            <a:r>
              <a:rPr lang="en-CA" sz="1050" i="1" dirty="0">
                <a:solidFill>
                  <a:schemeClr val="accent6">
                    <a:lumMod val="75000"/>
                  </a:schemeClr>
                </a:solidFill>
                <a:latin typeface="Arial" panose="020B0604020202020204" pitchFamily="34" charset="0"/>
                <a:cs typeface="Arial" panose="020B0604020202020204" pitchFamily="34" charset="0"/>
              </a:rPr>
              <a:t>45</a:t>
            </a:r>
            <a:r>
              <a:rPr lang="en-CA" sz="1050" dirty="0">
                <a:solidFill>
                  <a:schemeClr val="accent6">
                    <a:lumMod val="75000"/>
                  </a:schemeClr>
                </a:solidFill>
                <a:latin typeface="Arial" panose="020B0604020202020204" pitchFamily="34" charset="0"/>
                <a:cs typeface="Arial" panose="020B0604020202020204" pitchFamily="34" charset="0"/>
              </a:rPr>
              <a:t>(3), 446–464.</a:t>
            </a:r>
            <a:endParaRPr lang="en-US" sz="1050" dirty="0">
              <a:solidFill>
                <a:schemeClr val="accent6">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381D937-BE99-6F4D-8DD0-677196222E56}"/>
              </a:ext>
            </a:extLst>
          </p:cNvPr>
          <p:cNvSpPr txBox="1"/>
          <p:nvPr/>
        </p:nvSpPr>
        <p:spPr>
          <a:xfrm>
            <a:off x="2011680" y="3991087"/>
            <a:ext cx="184731" cy="369332"/>
          </a:xfrm>
          <a:prstGeom prst="rect">
            <a:avLst/>
          </a:prstGeom>
          <a:noFill/>
        </p:spPr>
        <p:txBody>
          <a:bodyPr wrap="none" rtlCol="0">
            <a:spAutoFit/>
          </a:bodyPr>
          <a:lstStyle/>
          <a:p>
            <a:endParaRPr lang="en-US" dirty="0">
              <a:latin typeface="Arial Regular"/>
            </a:endParaRPr>
          </a:p>
        </p:txBody>
      </p:sp>
    </p:spTree>
    <p:extLst>
      <p:ext uri="{BB962C8B-B14F-4D97-AF65-F5344CB8AC3E}">
        <p14:creationId xmlns:p14="http://schemas.microsoft.com/office/powerpoint/2010/main" val="406823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36D5-7219-AE49-A447-EBB0D6232123}"/>
              </a:ext>
            </a:extLst>
          </p:cNvPr>
          <p:cNvSpPr>
            <a:spLocks noGrp="1"/>
          </p:cNvSpPr>
          <p:nvPr>
            <p:ph type="ctrTitle"/>
          </p:nvPr>
        </p:nvSpPr>
        <p:spPr>
          <a:xfrm>
            <a:off x="1524000" y="1122363"/>
            <a:ext cx="8932433" cy="835529"/>
          </a:xfrm>
        </p:spPr>
        <p:txBody>
          <a:bodyPr anchor="ctr">
            <a:normAutofit/>
          </a:bodyPr>
          <a:lstStyle/>
          <a:p>
            <a:r>
              <a:rPr lang="en-US" sz="4400" b="1" dirty="0">
                <a:solidFill>
                  <a:srgbClr val="011893"/>
                </a:solidFill>
                <a:latin typeface="Arial" panose="020B0604020202020204" pitchFamily="34" charset="0"/>
                <a:cs typeface="Arial" panose="020B0604020202020204" pitchFamily="34" charset="0"/>
              </a:rPr>
              <a:t>Learning Solutions</a:t>
            </a:r>
          </a:p>
        </p:txBody>
      </p:sp>
      <p:sp>
        <p:nvSpPr>
          <p:cNvPr id="3" name="Subtitle 2">
            <a:extLst>
              <a:ext uri="{FF2B5EF4-FFF2-40B4-BE49-F238E27FC236}">
                <a16:creationId xmlns:a16="http://schemas.microsoft.com/office/drawing/2014/main" id="{0E5B39C5-78E6-7049-86F7-7A188DF14063}"/>
              </a:ext>
            </a:extLst>
          </p:cNvPr>
          <p:cNvSpPr>
            <a:spLocks noGrp="1"/>
          </p:cNvSpPr>
          <p:nvPr>
            <p:ph type="subTitle" idx="1"/>
          </p:nvPr>
        </p:nvSpPr>
        <p:spPr>
          <a:xfrm>
            <a:off x="1364426" y="2590818"/>
            <a:ext cx="9662161" cy="2228607"/>
          </a:xfrm>
        </p:spPr>
        <p:txBody>
          <a:bodyPr>
            <a:noAutofit/>
          </a:bodyPr>
          <a:lstStyle/>
          <a:p>
            <a:pPr>
              <a:lnSpc>
                <a:spcPct val="100000"/>
              </a:lnSpc>
            </a:pPr>
            <a:r>
              <a:rPr lang="en-US" dirty="0">
                <a:solidFill>
                  <a:srgbClr val="C00000"/>
                </a:solidFill>
                <a:latin typeface="Arial" panose="020B0604020202020204" pitchFamily="34" charset="0"/>
                <a:cs typeface="Arial" panose="020B0604020202020204" pitchFamily="34" charset="0"/>
              </a:rPr>
              <a:t>Perhaps the best known benefit of classroom research is its potential at helping teachers find solutions to issues impacting learning in their classrooms. This form of research is generally referred to as </a:t>
            </a:r>
            <a:r>
              <a:rPr lang="en-US" b="1" dirty="0">
                <a:latin typeface="Arial" panose="020B0604020202020204" pitchFamily="34" charset="0"/>
                <a:cs typeface="Arial" panose="020B0604020202020204" pitchFamily="34" charset="0"/>
              </a:rPr>
              <a:t>“action research”</a:t>
            </a:r>
            <a:r>
              <a:rPr lang="en-US" dirty="0">
                <a:solidFill>
                  <a:srgbClr val="C00000"/>
                </a:solidFill>
                <a:latin typeface="Arial" panose="020B0604020202020204" pitchFamily="34" charset="0"/>
                <a:cs typeface="Arial" panose="020B0604020202020204" pitchFamily="34" charset="0"/>
              </a:rPr>
              <a:t>. Rather than being knowledge focused, as most research is, it is solution oriented, as a teacher attempts to address an issue hindering learning in a particular class.</a:t>
            </a:r>
          </a:p>
        </p:txBody>
      </p:sp>
      <p:sp>
        <p:nvSpPr>
          <p:cNvPr id="4" name="Slide Number Placeholder 3">
            <a:extLst>
              <a:ext uri="{FF2B5EF4-FFF2-40B4-BE49-F238E27FC236}">
                <a16:creationId xmlns:a16="http://schemas.microsoft.com/office/drawing/2014/main" id="{7DD37558-3943-B04B-BAD5-B768F2991607}"/>
              </a:ext>
            </a:extLst>
          </p:cNvPr>
          <p:cNvSpPr>
            <a:spLocks noGrp="1"/>
          </p:cNvSpPr>
          <p:nvPr>
            <p:ph type="sldNum" sz="quarter" idx="12"/>
          </p:nvPr>
        </p:nvSpPr>
        <p:spPr/>
        <p:txBody>
          <a:bodyPr/>
          <a:lstStyle/>
          <a:p>
            <a:fld id="{DCFCC653-52D4-3544-BBED-D928D6011599}" type="slidenum">
              <a:rPr lang="en-US" smtClean="0"/>
              <a:t>25</a:t>
            </a:fld>
            <a:endParaRPr lang="en-US"/>
          </a:p>
        </p:txBody>
      </p:sp>
    </p:spTree>
    <p:extLst>
      <p:ext uri="{BB962C8B-B14F-4D97-AF65-F5344CB8AC3E}">
        <p14:creationId xmlns:p14="http://schemas.microsoft.com/office/powerpoint/2010/main" val="199945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EE3C-E8C9-F14F-9169-0188A782DE25}"/>
              </a:ext>
            </a:extLst>
          </p:cNvPr>
          <p:cNvSpPr>
            <a:spLocks noGrp="1"/>
          </p:cNvSpPr>
          <p:nvPr>
            <p:ph type="ctrTitle"/>
          </p:nvPr>
        </p:nvSpPr>
        <p:spPr>
          <a:xfrm>
            <a:off x="2669688" y="795730"/>
            <a:ext cx="6852621" cy="610510"/>
          </a:xfrm>
        </p:spPr>
        <p:txBody>
          <a:bodyPr anchor="ctr">
            <a:noAutofit/>
          </a:bodyPr>
          <a:lstStyle/>
          <a:p>
            <a:r>
              <a:rPr lang="en-US" sz="3600" b="1" dirty="0">
                <a:solidFill>
                  <a:srgbClr val="011893"/>
                </a:solidFill>
                <a:latin typeface="Arial" panose="020B0604020202020204" pitchFamily="34" charset="0"/>
                <a:cs typeface="Arial" panose="020B0604020202020204" pitchFamily="34" charset="0"/>
              </a:rPr>
              <a:t>Sample studies</a:t>
            </a:r>
          </a:p>
        </p:txBody>
      </p:sp>
      <p:sp>
        <p:nvSpPr>
          <p:cNvPr id="3" name="Subtitle 2">
            <a:extLst>
              <a:ext uri="{FF2B5EF4-FFF2-40B4-BE49-F238E27FC236}">
                <a16:creationId xmlns:a16="http://schemas.microsoft.com/office/drawing/2014/main" id="{86D21AC7-9ABB-C843-BE05-395DF1EBA445}"/>
              </a:ext>
            </a:extLst>
          </p:cNvPr>
          <p:cNvSpPr>
            <a:spLocks noGrp="1"/>
          </p:cNvSpPr>
          <p:nvPr>
            <p:ph type="subTitle" idx="1"/>
          </p:nvPr>
        </p:nvSpPr>
        <p:spPr>
          <a:xfrm>
            <a:off x="1650596" y="1997879"/>
            <a:ext cx="9422412" cy="2494150"/>
          </a:xfrm>
        </p:spPr>
        <p:txBody>
          <a:bodyPr>
            <a:normAutofit/>
          </a:bodyPr>
          <a:lstStyle/>
          <a:p>
            <a:pPr marL="342900" indent="-342900" algn="l">
              <a:lnSpc>
                <a:spcPct val="100000"/>
              </a:lnSpc>
              <a:spcBef>
                <a:spcPts val="0"/>
              </a:spcBef>
              <a:buFont typeface="Arial" panose="020B0604020202020204" pitchFamily="34" charset="0"/>
              <a:buChar char="•"/>
            </a:pPr>
            <a:r>
              <a:rPr lang="en-US" sz="2000" dirty="0">
                <a:solidFill>
                  <a:srgbClr val="C00000"/>
                </a:solidFill>
              </a:rPr>
              <a:t>An Ecuadorian study revealed that exchanging letters with </a:t>
            </a:r>
            <a:r>
              <a:rPr lang="en-US" sz="2000" dirty="0" err="1">
                <a:solidFill>
                  <a:srgbClr val="C00000"/>
                </a:solidFill>
              </a:rPr>
              <a:t>epals</a:t>
            </a:r>
            <a:r>
              <a:rPr lang="en-US" sz="2000" dirty="0">
                <a:solidFill>
                  <a:srgbClr val="C00000"/>
                </a:solidFill>
              </a:rPr>
              <a:t> had a positive effect on the writing skills of EFL high-school students.</a:t>
            </a:r>
            <a:r>
              <a:rPr lang="en-US" sz="2000" b="1" baseline="30000" dirty="0">
                <a:solidFill>
                  <a:srgbClr val="011893"/>
                </a:solidFill>
              </a:rPr>
              <a:t>6</a:t>
            </a:r>
          </a:p>
          <a:p>
            <a:pPr marL="342900" indent="-342900" algn="l">
              <a:lnSpc>
                <a:spcPct val="100000"/>
              </a:lnSpc>
              <a:spcBef>
                <a:spcPts val="0"/>
              </a:spcBef>
              <a:buFont typeface="Arial" panose="020B0604020202020204" pitchFamily="34" charset="0"/>
              <a:buChar char="•"/>
            </a:pPr>
            <a:r>
              <a:rPr lang="en-US" sz="2000" dirty="0">
                <a:solidFill>
                  <a:srgbClr val="C00000"/>
                </a:solidFill>
              </a:rPr>
              <a:t>A study of Thai high schoolers found that crossword puzzles were helpful for improving their knowledge of English vocabulary in the area of science.</a:t>
            </a:r>
            <a:r>
              <a:rPr lang="en-US" sz="2000" b="1" baseline="30000" dirty="0">
                <a:solidFill>
                  <a:srgbClr val="011893"/>
                </a:solidFill>
              </a:rPr>
              <a:t>7</a:t>
            </a:r>
          </a:p>
          <a:p>
            <a:pPr marL="342900" indent="-342900" algn="l">
              <a:lnSpc>
                <a:spcPct val="100000"/>
              </a:lnSpc>
              <a:spcBef>
                <a:spcPts val="0"/>
              </a:spcBef>
              <a:buFont typeface="Arial" panose="020B0604020202020204" pitchFamily="34" charset="0"/>
              <a:buChar char="•"/>
            </a:pPr>
            <a:r>
              <a:rPr lang="en-US" sz="2000" dirty="0">
                <a:solidFill>
                  <a:srgbClr val="C00000"/>
                </a:solidFill>
              </a:rPr>
              <a:t>an Indonesian study of third grade EFL learners found that flash cards were useful for helping learners struggling to learn the simple present tense</a:t>
            </a:r>
            <a:r>
              <a:rPr lang="en-US" sz="2000" b="1" baseline="30000" dirty="0">
                <a:solidFill>
                  <a:srgbClr val="011893"/>
                </a:solidFill>
              </a:rPr>
              <a:t>8</a:t>
            </a:r>
            <a:r>
              <a:rPr lang="en-US" sz="2000" dirty="0">
                <a:solidFill>
                  <a:srgbClr val="FF0000"/>
                </a:solidFill>
              </a:rPr>
              <a:t> </a:t>
            </a:r>
            <a:endParaRPr lang="en-US" sz="2000" baseline="30000" dirty="0">
              <a:solidFill>
                <a:srgbClr val="011893"/>
              </a:solidFill>
            </a:endParaRPr>
          </a:p>
        </p:txBody>
      </p:sp>
      <p:sp>
        <p:nvSpPr>
          <p:cNvPr id="6" name="Slide Number Placeholder 5">
            <a:extLst>
              <a:ext uri="{FF2B5EF4-FFF2-40B4-BE49-F238E27FC236}">
                <a16:creationId xmlns:a16="http://schemas.microsoft.com/office/drawing/2014/main" id="{C2286D02-DD5D-E144-8F7C-926E1AF23458}"/>
              </a:ext>
            </a:extLst>
          </p:cNvPr>
          <p:cNvSpPr>
            <a:spLocks noGrp="1"/>
          </p:cNvSpPr>
          <p:nvPr>
            <p:ph type="sldNum" sz="quarter" idx="12"/>
          </p:nvPr>
        </p:nvSpPr>
        <p:spPr/>
        <p:txBody>
          <a:bodyPr/>
          <a:lstStyle/>
          <a:p>
            <a:fld id="{DCFCC653-52D4-3544-BBED-D928D6011599}" type="slidenum">
              <a:rPr lang="en-US" smtClean="0"/>
              <a:t>26</a:t>
            </a:fld>
            <a:endParaRPr lang="en-US" dirty="0"/>
          </a:p>
        </p:txBody>
      </p:sp>
      <p:sp>
        <p:nvSpPr>
          <p:cNvPr id="5" name="TextBox 4">
            <a:extLst>
              <a:ext uri="{FF2B5EF4-FFF2-40B4-BE49-F238E27FC236}">
                <a16:creationId xmlns:a16="http://schemas.microsoft.com/office/drawing/2014/main" id="{B9CBAFA3-9403-7543-B6FE-6F1D84FC1D73}"/>
              </a:ext>
            </a:extLst>
          </p:cNvPr>
          <p:cNvSpPr txBox="1"/>
          <p:nvPr/>
        </p:nvSpPr>
        <p:spPr>
          <a:xfrm>
            <a:off x="1747414" y="4492029"/>
            <a:ext cx="8882560" cy="1177245"/>
          </a:xfrm>
          <a:prstGeom prst="rect">
            <a:avLst/>
          </a:prstGeom>
          <a:noFill/>
        </p:spPr>
        <p:txBody>
          <a:bodyPr wrap="none" rtlCol="0">
            <a:spAutoFit/>
          </a:bodyPr>
          <a:lstStyle/>
          <a:p>
            <a:r>
              <a:rPr lang="en-CA" sz="1050" b="1" baseline="30000" dirty="0">
                <a:solidFill>
                  <a:srgbClr val="011893"/>
                </a:solidFill>
                <a:latin typeface="Arial" panose="020B0604020202020204" pitchFamily="34" charset="0"/>
                <a:cs typeface="Arial" panose="020B0604020202020204" pitchFamily="34" charset="0"/>
              </a:rPr>
              <a:t>6</a:t>
            </a:r>
            <a:r>
              <a:rPr lang="en-CA" dirty="0">
                <a:latin typeface="Arial Regular"/>
              </a:rPr>
              <a:t> </a:t>
            </a:r>
            <a:r>
              <a:rPr lang="en-CA" sz="1050" dirty="0">
                <a:solidFill>
                  <a:schemeClr val="accent2">
                    <a:lumMod val="75000"/>
                  </a:schemeClr>
                </a:solidFill>
                <a:latin typeface="Arial" panose="020B0604020202020204" pitchFamily="34" charset="0"/>
                <a:cs typeface="Arial" panose="020B0604020202020204" pitchFamily="34" charset="0"/>
              </a:rPr>
              <a:t>Quezada, K. V., &amp; Santillán, J. J. (2021). Effects of epals practices on EFL writing. An action research study with Ecuadorian students. </a:t>
            </a:r>
          </a:p>
          <a:p>
            <a:r>
              <a:rPr lang="en-CA" sz="1050" i="1" dirty="0">
                <a:solidFill>
                  <a:schemeClr val="accent2">
                    <a:lumMod val="75000"/>
                  </a:schemeClr>
                </a:solidFill>
                <a:latin typeface="Arial" panose="020B0604020202020204" pitchFamily="34" charset="0"/>
                <a:cs typeface="Arial" panose="020B0604020202020204" pitchFamily="34" charset="0"/>
              </a:rPr>
              <a:t>Journal of Language &amp; Linguistics Studies</a:t>
            </a:r>
            <a:r>
              <a:rPr lang="en-CA" sz="1050" dirty="0">
                <a:solidFill>
                  <a:schemeClr val="accent2">
                    <a:lumMod val="75000"/>
                  </a:schemeClr>
                </a:solidFill>
                <a:latin typeface="Arial" panose="020B0604020202020204" pitchFamily="34" charset="0"/>
                <a:cs typeface="Arial" panose="020B0604020202020204" pitchFamily="34" charset="0"/>
              </a:rPr>
              <a:t>, </a:t>
            </a:r>
            <a:r>
              <a:rPr lang="en-CA" sz="1050" i="1" dirty="0">
                <a:solidFill>
                  <a:schemeClr val="accent2">
                    <a:lumMod val="75000"/>
                  </a:schemeClr>
                </a:solidFill>
                <a:latin typeface="Arial" panose="020B0604020202020204" pitchFamily="34" charset="0"/>
                <a:cs typeface="Arial" panose="020B0604020202020204" pitchFamily="34" charset="0"/>
              </a:rPr>
              <a:t>17</a:t>
            </a:r>
            <a:r>
              <a:rPr lang="en-CA" sz="1050" dirty="0">
                <a:solidFill>
                  <a:schemeClr val="accent2">
                    <a:lumMod val="75000"/>
                  </a:schemeClr>
                </a:solidFill>
                <a:latin typeface="Arial" panose="020B0604020202020204" pitchFamily="34" charset="0"/>
                <a:cs typeface="Arial" panose="020B0604020202020204" pitchFamily="34" charset="0"/>
              </a:rPr>
              <a:t>, 1–17. https://doi-org.twu.idm.oclc.org/10.17263/jlls.903292</a:t>
            </a:r>
            <a:endParaRPr lang="en-CA" sz="1050" b="1" baseline="30000" dirty="0">
              <a:solidFill>
                <a:schemeClr val="accent2">
                  <a:lumMod val="75000"/>
                </a:schemeClr>
              </a:solidFill>
              <a:latin typeface="Arial" panose="020B0604020202020204" pitchFamily="34" charset="0"/>
              <a:cs typeface="Arial" panose="020B0604020202020204" pitchFamily="34" charset="0"/>
            </a:endParaRPr>
          </a:p>
          <a:p>
            <a:r>
              <a:rPr lang="en-CA" sz="1050" b="1" baseline="30000" dirty="0">
                <a:solidFill>
                  <a:srgbClr val="011893"/>
                </a:solidFill>
                <a:latin typeface="Arial" panose="020B0604020202020204" pitchFamily="34" charset="0"/>
                <a:cs typeface="Arial" panose="020B0604020202020204" pitchFamily="34" charset="0"/>
              </a:rPr>
              <a:t>7 </a:t>
            </a:r>
            <a:r>
              <a:rPr lang="en-CA" sz="1050" dirty="0">
                <a:solidFill>
                  <a:schemeClr val="accent2">
                    <a:lumMod val="75000"/>
                  </a:schemeClr>
                </a:solidFill>
                <a:latin typeface="Arial" panose="020B0604020202020204" pitchFamily="34" charset="0"/>
                <a:cs typeface="Arial" panose="020B0604020202020204" pitchFamily="34" charset="0"/>
              </a:rPr>
              <a:t>Kruawong, T., &amp; Soontornwipast, K. (2021). The Development of Thai EFL Secondary School Students’ English Science Vocabulary Knowledge </a:t>
            </a:r>
          </a:p>
          <a:p>
            <a:r>
              <a:rPr lang="en-CA" sz="1050" dirty="0">
                <a:solidFill>
                  <a:schemeClr val="accent2">
                    <a:lumMod val="75000"/>
                  </a:schemeClr>
                </a:solidFill>
                <a:latin typeface="Arial" panose="020B0604020202020204" pitchFamily="34" charset="0"/>
                <a:cs typeface="Arial" panose="020B0604020202020204" pitchFamily="34" charset="0"/>
              </a:rPr>
              <a:t>through Science </a:t>
            </a:r>
            <a:r>
              <a:rPr lang="en-CA" sz="1050" dirty="0" err="1">
                <a:solidFill>
                  <a:schemeClr val="accent2">
                    <a:lumMod val="75000"/>
                  </a:schemeClr>
                </a:solidFill>
                <a:latin typeface="Arial" panose="020B0604020202020204" pitchFamily="34" charset="0"/>
                <a:cs typeface="Arial" panose="020B0604020202020204" pitchFamily="34" charset="0"/>
              </a:rPr>
              <a:t>Vocabul</a:t>
            </a:r>
            <a:endParaRPr lang="en-CA" sz="1050" dirty="0">
              <a:solidFill>
                <a:schemeClr val="accent2">
                  <a:lumMod val="75000"/>
                </a:schemeClr>
              </a:solidFill>
              <a:latin typeface="Arial" panose="020B0604020202020204" pitchFamily="34" charset="0"/>
              <a:cs typeface="Arial" panose="020B0604020202020204" pitchFamily="34" charset="0"/>
            </a:endParaRPr>
          </a:p>
          <a:p>
            <a:r>
              <a:rPr lang="en-CA" sz="1050" b="1" baseline="30000" dirty="0">
                <a:solidFill>
                  <a:srgbClr val="011893"/>
                </a:solidFill>
                <a:latin typeface="Arial" panose="020B0604020202020204" pitchFamily="34" charset="0"/>
                <a:cs typeface="Arial" panose="020B0604020202020204" pitchFamily="34" charset="0"/>
              </a:rPr>
              <a:t>8</a:t>
            </a:r>
            <a:r>
              <a:rPr lang="en-CA" sz="1050" dirty="0">
                <a:solidFill>
                  <a:schemeClr val="accent2">
                    <a:lumMod val="75000"/>
                  </a:schemeClr>
                </a:solidFill>
                <a:latin typeface="Arial" panose="020B0604020202020204" pitchFamily="34" charset="0"/>
                <a:cs typeface="Arial" panose="020B0604020202020204" pitchFamily="34" charset="0"/>
              </a:rPr>
              <a:t>Sartika, M. (2020). Increasing Third Grade’s Mastery of Simple Present Tense Using Flashcards. </a:t>
            </a:r>
            <a:r>
              <a:rPr lang="en-CA" sz="1050" i="1" dirty="0">
                <a:solidFill>
                  <a:schemeClr val="accent2">
                    <a:lumMod val="75000"/>
                  </a:schemeClr>
                </a:solidFill>
                <a:latin typeface="Arial" panose="020B0604020202020204" pitchFamily="34" charset="0"/>
                <a:cs typeface="Arial" panose="020B0604020202020204" pitchFamily="34" charset="0"/>
              </a:rPr>
              <a:t>Journal of English Teaching</a:t>
            </a:r>
            <a:r>
              <a:rPr lang="en-CA" sz="1050" dirty="0">
                <a:solidFill>
                  <a:schemeClr val="accent2">
                    <a:lumMod val="75000"/>
                  </a:schemeClr>
                </a:solidFill>
                <a:latin typeface="Arial" panose="020B0604020202020204" pitchFamily="34" charset="0"/>
                <a:cs typeface="Arial" panose="020B0604020202020204" pitchFamily="34" charset="0"/>
              </a:rPr>
              <a:t>, </a:t>
            </a:r>
            <a:r>
              <a:rPr lang="en-CA" sz="1050" i="1" dirty="0">
                <a:solidFill>
                  <a:schemeClr val="accent2">
                    <a:lumMod val="75000"/>
                  </a:schemeClr>
                </a:solidFill>
                <a:latin typeface="Arial" panose="020B0604020202020204" pitchFamily="34" charset="0"/>
                <a:cs typeface="Arial" panose="020B0604020202020204" pitchFamily="34" charset="0"/>
              </a:rPr>
              <a:t>6</a:t>
            </a:r>
            <a:r>
              <a:rPr lang="en-CA" sz="1050" dirty="0">
                <a:solidFill>
                  <a:schemeClr val="accent2">
                    <a:lumMod val="75000"/>
                  </a:schemeClr>
                </a:solidFill>
                <a:latin typeface="Arial" panose="020B0604020202020204" pitchFamily="34" charset="0"/>
                <a:cs typeface="Arial" panose="020B0604020202020204" pitchFamily="34" charset="0"/>
              </a:rPr>
              <a:t>(1), 40–49.</a:t>
            </a:r>
            <a:endParaRPr lang="en-US" sz="1050" dirty="0">
              <a:solidFill>
                <a:schemeClr val="accent2">
                  <a:lumMod val="75000"/>
                </a:schemeClr>
              </a:solidFill>
              <a:latin typeface="Arial" panose="020B0604020202020204" pitchFamily="34" charset="0"/>
              <a:cs typeface="Arial" panose="020B0604020202020204" pitchFamily="34" charset="0"/>
            </a:endParaRPr>
          </a:p>
          <a:p>
            <a:r>
              <a:rPr lang="en-CA" sz="1050" dirty="0" err="1">
                <a:solidFill>
                  <a:schemeClr val="accent2">
                    <a:lumMod val="75000"/>
                  </a:schemeClr>
                </a:solidFill>
                <a:latin typeface="Arial" panose="020B0604020202020204" pitchFamily="34" charset="0"/>
                <a:cs typeface="Arial" panose="020B0604020202020204" pitchFamily="34" charset="0"/>
              </a:rPr>
              <a:t>ary</a:t>
            </a:r>
            <a:r>
              <a:rPr lang="en-CA" sz="1050" dirty="0">
                <a:solidFill>
                  <a:schemeClr val="accent2">
                    <a:lumMod val="75000"/>
                  </a:schemeClr>
                </a:solidFill>
                <a:latin typeface="Arial" panose="020B0604020202020204" pitchFamily="34" charset="0"/>
                <a:cs typeface="Arial" panose="020B0604020202020204" pitchFamily="34" charset="0"/>
              </a:rPr>
              <a:t> Crossword Puzzle (SVCP) Practices: Action Research. </a:t>
            </a:r>
            <a:r>
              <a:rPr lang="en-CA" sz="1050" i="1" dirty="0">
                <a:solidFill>
                  <a:schemeClr val="accent2">
                    <a:lumMod val="75000"/>
                  </a:schemeClr>
                </a:solidFill>
                <a:latin typeface="Arial" panose="020B0604020202020204" pitchFamily="34" charset="0"/>
                <a:cs typeface="Arial" panose="020B0604020202020204" pitchFamily="34" charset="0"/>
              </a:rPr>
              <a:t>Shanlax International Journal of Education</a:t>
            </a:r>
            <a:r>
              <a:rPr lang="en-CA" sz="1050" dirty="0">
                <a:solidFill>
                  <a:schemeClr val="accent2">
                    <a:lumMod val="75000"/>
                  </a:schemeClr>
                </a:solidFill>
                <a:latin typeface="Arial" panose="020B0604020202020204" pitchFamily="34" charset="0"/>
                <a:cs typeface="Arial" panose="020B0604020202020204" pitchFamily="34" charset="0"/>
              </a:rPr>
              <a:t>, </a:t>
            </a:r>
            <a:r>
              <a:rPr lang="en-CA" sz="1050" i="1" dirty="0">
                <a:solidFill>
                  <a:schemeClr val="accent2">
                    <a:lumMod val="75000"/>
                  </a:schemeClr>
                </a:solidFill>
                <a:latin typeface="Arial" panose="020B0604020202020204" pitchFamily="34" charset="0"/>
                <a:cs typeface="Arial" panose="020B0604020202020204" pitchFamily="34" charset="0"/>
              </a:rPr>
              <a:t>9 </a:t>
            </a:r>
            <a:r>
              <a:rPr lang="en-CA" sz="1050" dirty="0">
                <a:solidFill>
                  <a:schemeClr val="accent2">
                    <a:lumMod val="75000"/>
                  </a:schemeClr>
                </a:solidFill>
                <a:latin typeface="Arial" panose="020B0604020202020204" pitchFamily="34" charset="0"/>
                <a:cs typeface="Arial" panose="020B0604020202020204" pitchFamily="34" charset="0"/>
              </a:rPr>
              <a:t>(4), 44–54.</a:t>
            </a:r>
          </a:p>
        </p:txBody>
      </p:sp>
    </p:spTree>
    <p:extLst>
      <p:ext uri="{BB962C8B-B14F-4D97-AF65-F5344CB8AC3E}">
        <p14:creationId xmlns:p14="http://schemas.microsoft.com/office/powerpoint/2010/main" val="136485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4FE95-C464-B54E-95EA-FB80560496EE}"/>
              </a:ext>
            </a:extLst>
          </p:cNvPr>
          <p:cNvSpPr>
            <a:spLocks noGrp="1"/>
          </p:cNvSpPr>
          <p:nvPr>
            <p:ph type="title"/>
          </p:nvPr>
        </p:nvSpPr>
        <p:spPr>
          <a:xfrm>
            <a:off x="838200" y="2581202"/>
            <a:ext cx="10515600" cy="1325563"/>
          </a:xfrm>
        </p:spPr>
        <p:txBody>
          <a:bodyPr>
            <a:normAutofit fontScale="90000"/>
          </a:bodyPr>
          <a:lstStyle/>
          <a:p>
            <a:pPr algn="ctr"/>
            <a:r>
              <a:rPr lang="en-US" sz="4000" dirty="0">
                <a:solidFill>
                  <a:srgbClr val="011893"/>
                </a:solidFill>
                <a:latin typeface="Arial" panose="020B0604020202020204" pitchFamily="34" charset="0"/>
                <a:cs typeface="Arial" panose="020B0604020202020204" pitchFamily="34" charset="0"/>
              </a:rPr>
              <a:t>Having discussed the means by which research can contribute significantly </a:t>
            </a:r>
            <a:r>
              <a:rPr lang="en-US" sz="4000" dirty="0">
                <a:solidFill>
                  <a:srgbClr val="C00000"/>
                </a:solidFill>
                <a:latin typeface="Arial" panose="020B0604020202020204" pitchFamily="34" charset="0"/>
                <a:cs typeface="Arial" panose="020B0604020202020204" pitchFamily="34" charset="0"/>
              </a:rPr>
              <a:t>(meaningfully) </a:t>
            </a:r>
            <a:r>
              <a:rPr lang="en-US" sz="4000" dirty="0">
                <a:solidFill>
                  <a:srgbClr val="011893"/>
                </a:solidFill>
                <a:latin typeface="Arial" panose="020B0604020202020204" pitchFamily="34" charset="0"/>
                <a:cs typeface="Arial" panose="020B0604020202020204" pitchFamily="34" charset="0"/>
              </a:rPr>
              <a:t>to a teacher’s professional development, I will now focus on the matter of research credibility, that is, the important of obtaining results that are believable to the minds of those evaluating the overall quality of a study.</a:t>
            </a:r>
          </a:p>
        </p:txBody>
      </p:sp>
      <p:sp>
        <p:nvSpPr>
          <p:cNvPr id="3" name="Slide Number Placeholder 2">
            <a:extLst>
              <a:ext uri="{FF2B5EF4-FFF2-40B4-BE49-F238E27FC236}">
                <a16:creationId xmlns:a16="http://schemas.microsoft.com/office/drawing/2014/main" id="{AA7AABEA-E553-7340-9805-5D1AE366C6DA}"/>
              </a:ext>
            </a:extLst>
          </p:cNvPr>
          <p:cNvSpPr>
            <a:spLocks noGrp="1"/>
          </p:cNvSpPr>
          <p:nvPr>
            <p:ph type="sldNum" sz="quarter" idx="12"/>
          </p:nvPr>
        </p:nvSpPr>
        <p:spPr/>
        <p:txBody>
          <a:bodyPr/>
          <a:lstStyle/>
          <a:p>
            <a:fld id="{DCFCC653-52D4-3544-BBED-D928D6011599}" type="slidenum">
              <a:rPr lang="en-US" smtClean="0"/>
              <a:t>27</a:t>
            </a:fld>
            <a:endParaRPr lang="en-US"/>
          </a:p>
        </p:txBody>
      </p:sp>
    </p:spTree>
    <p:extLst>
      <p:ext uri="{BB962C8B-B14F-4D97-AF65-F5344CB8AC3E}">
        <p14:creationId xmlns:p14="http://schemas.microsoft.com/office/powerpoint/2010/main" val="2389138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E34F-22D1-0C4A-BFE1-B0552369CA48}"/>
              </a:ext>
            </a:extLst>
          </p:cNvPr>
          <p:cNvSpPr>
            <a:spLocks noGrp="1"/>
          </p:cNvSpPr>
          <p:nvPr>
            <p:ph type="title"/>
          </p:nvPr>
        </p:nvSpPr>
        <p:spPr>
          <a:xfrm>
            <a:off x="838200" y="2215440"/>
            <a:ext cx="10515600" cy="1325563"/>
          </a:xfrm>
        </p:spPr>
        <p:txBody>
          <a:bodyPr>
            <a:normAutofit fontScale="90000"/>
          </a:bodyPr>
          <a:lstStyle/>
          <a:p>
            <a:pPr algn="ctr"/>
            <a:r>
              <a:rPr lang="en-US" sz="4000" dirty="0">
                <a:solidFill>
                  <a:srgbClr val="011893"/>
                </a:solidFill>
                <a:latin typeface="Arial" panose="020B0604020202020204" pitchFamily="34" charset="0"/>
                <a:cs typeface="Arial" panose="020B0604020202020204" pitchFamily="34" charset="0"/>
              </a:rPr>
              <a:t>Research credibility depends on the quality of the </a:t>
            </a:r>
            <a:r>
              <a:rPr lang="en-US" sz="4000" dirty="0">
                <a:solidFill>
                  <a:srgbClr val="C00000"/>
                </a:solidFill>
                <a:latin typeface="Arial" panose="020B0604020202020204" pitchFamily="34" charset="0"/>
                <a:cs typeface="Arial" panose="020B0604020202020204" pitchFamily="34" charset="0"/>
              </a:rPr>
              <a:t>process</a:t>
            </a:r>
            <a:r>
              <a:rPr lang="en-US" sz="4000" dirty="0">
                <a:solidFill>
                  <a:srgbClr val="011893"/>
                </a:solidFill>
                <a:latin typeface="Arial" panose="020B0604020202020204" pitchFamily="34" charset="0"/>
                <a:cs typeface="Arial" panose="020B0604020202020204" pitchFamily="34" charset="0"/>
              </a:rPr>
              <a:t>: that is, on making the right choices when planning and carrying out a study, and on drawing the right conclusion(s) when reviewing the results.</a:t>
            </a:r>
          </a:p>
        </p:txBody>
      </p:sp>
      <p:sp>
        <p:nvSpPr>
          <p:cNvPr id="3" name="Slide Number Placeholder 2">
            <a:extLst>
              <a:ext uri="{FF2B5EF4-FFF2-40B4-BE49-F238E27FC236}">
                <a16:creationId xmlns:a16="http://schemas.microsoft.com/office/drawing/2014/main" id="{D2E786CC-25F5-1B4C-BA98-C75F228278BF}"/>
              </a:ext>
            </a:extLst>
          </p:cNvPr>
          <p:cNvSpPr>
            <a:spLocks noGrp="1"/>
          </p:cNvSpPr>
          <p:nvPr>
            <p:ph type="sldNum" sz="quarter" idx="12"/>
          </p:nvPr>
        </p:nvSpPr>
        <p:spPr/>
        <p:txBody>
          <a:bodyPr/>
          <a:lstStyle/>
          <a:p>
            <a:fld id="{DCFCC653-52D4-3544-BBED-D928D6011599}" type="slidenum">
              <a:rPr lang="en-US" smtClean="0"/>
              <a:t>28</a:t>
            </a:fld>
            <a:endParaRPr lang="en-US"/>
          </a:p>
        </p:txBody>
      </p:sp>
    </p:spTree>
    <p:extLst>
      <p:ext uri="{BB962C8B-B14F-4D97-AF65-F5344CB8AC3E}">
        <p14:creationId xmlns:p14="http://schemas.microsoft.com/office/powerpoint/2010/main" val="1007379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D401-4702-6E4A-A5B0-ED63AAF4AFC7}"/>
              </a:ext>
            </a:extLst>
          </p:cNvPr>
          <p:cNvSpPr>
            <a:spLocks noGrp="1"/>
          </p:cNvSpPr>
          <p:nvPr>
            <p:ph type="ctrTitle"/>
          </p:nvPr>
        </p:nvSpPr>
        <p:spPr>
          <a:xfrm>
            <a:off x="1688950" y="670542"/>
            <a:ext cx="8814099" cy="1470230"/>
          </a:xfrm>
        </p:spPr>
        <p:txBody>
          <a:bodyPr anchor="ctr">
            <a:normAutofit fontScale="90000"/>
          </a:bodyPr>
          <a:lstStyle/>
          <a:p>
            <a:r>
              <a:rPr lang="en-US" sz="4000" dirty="0">
                <a:solidFill>
                  <a:srgbClr val="011893"/>
                </a:solidFill>
                <a:latin typeface="Arial" panose="020B0604020202020204" pitchFamily="34" charset="0"/>
                <a:cs typeface="Arial" panose="020B0604020202020204" pitchFamily="34" charset="0"/>
              </a:rPr>
              <a:t>Here are the criteria that need to be fulfilled–the steps to follow–for doing research that has high credibility </a:t>
            </a:r>
          </a:p>
        </p:txBody>
      </p:sp>
      <p:sp>
        <p:nvSpPr>
          <p:cNvPr id="3" name="Subtitle 2">
            <a:extLst>
              <a:ext uri="{FF2B5EF4-FFF2-40B4-BE49-F238E27FC236}">
                <a16:creationId xmlns:a16="http://schemas.microsoft.com/office/drawing/2014/main" id="{43B5E65E-46B4-8043-B302-CD6C3DE14E8A}"/>
              </a:ext>
            </a:extLst>
          </p:cNvPr>
          <p:cNvSpPr>
            <a:spLocks noGrp="1"/>
          </p:cNvSpPr>
          <p:nvPr>
            <p:ph type="subTitle" idx="1"/>
          </p:nvPr>
        </p:nvSpPr>
        <p:spPr>
          <a:xfrm>
            <a:off x="1625300" y="2741425"/>
            <a:ext cx="9728500" cy="2712701"/>
          </a:xfrm>
        </p:spPr>
        <p:txBody>
          <a:bodyPr>
            <a:normAutofit fontScale="32500" lnSpcReduction="20000"/>
          </a:bodyPr>
          <a:lstStyle/>
          <a:p>
            <a:pPr algn="l"/>
            <a:r>
              <a:rPr lang="en-CA" sz="5600" b="1" dirty="0">
                <a:solidFill>
                  <a:schemeClr val="accent2">
                    <a:lumMod val="75000"/>
                  </a:schemeClr>
                </a:solidFill>
              </a:rPr>
              <a:t>Criterion #1: </a:t>
            </a:r>
            <a:r>
              <a:rPr lang="en-CA" sz="5600" dirty="0">
                <a:solidFill>
                  <a:schemeClr val="accent2">
                    <a:lumMod val="75000"/>
                  </a:schemeClr>
                </a:solidFill>
              </a:rPr>
              <a:t>selecting the right research approach</a:t>
            </a:r>
          </a:p>
          <a:p>
            <a:pPr algn="l"/>
            <a:r>
              <a:rPr lang="en-CA" sz="5600" b="1" dirty="0">
                <a:solidFill>
                  <a:schemeClr val="accent2">
                    <a:lumMod val="75000"/>
                  </a:schemeClr>
                </a:solidFill>
              </a:rPr>
              <a:t>Criterion #2: </a:t>
            </a:r>
            <a:r>
              <a:rPr lang="en-CA" sz="5600" dirty="0">
                <a:solidFill>
                  <a:schemeClr val="accent2">
                    <a:lumMod val="75000"/>
                  </a:schemeClr>
                </a:solidFill>
              </a:rPr>
              <a:t>selecting the right research design</a:t>
            </a:r>
          </a:p>
          <a:p>
            <a:pPr algn="l"/>
            <a:r>
              <a:rPr lang="en-CA" sz="5600" b="1" dirty="0">
                <a:solidFill>
                  <a:schemeClr val="accent2">
                    <a:lumMod val="75000"/>
                  </a:schemeClr>
                </a:solidFill>
              </a:rPr>
              <a:t>Criterion #3: </a:t>
            </a:r>
            <a:r>
              <a:rPr lang="en-CA" sz="5600" dirty="0">
                <a:solidFill>
                  <a:schemeClr val="accent2">
                    <a:lumMod val="75000"/>
                  </a:schemeClr>
                </a:solidFill>
              </a:rPr>
              <a:t>displaying knowledge of relevant theory, research, and research gap</a:t>
            </a:r>
          </a:p>
          <a:p>
            <a:pPr algn="l"/>
            <a:r>
              <a:rPr lang="en-CA" sz="5600" b="1" dirty="0">
                <a:solidFill>
                  <a:schemeClr val="accent2">
                    <a:lumMod val="75000"/>
                  </a:schemeClr>
                </a:solidFill>
              </a:rPr>
              <a:t>Criterion #4: </a:t>
            </a:r>
            <a:r>
              <a:rPr lang="en-CA" sz="5600" dirty="0">
                <a:solidFill>
                  <a:schemeClr val="accent2">
                    <a:lumMod val="75000"/>
                  </a:schemeClr>
                </a:solidFill>
              </a:rPr>
              <a:t>stating appropriate research questions/statements and hypotheses</a:t>
            </a:r>
          </a:p>
          <a:p>
            <a:pPr algn="l"/>
            <a:r>
              <a:rPr lang="en-CA" sz="5600" b="1" dirty="0">
                <a:solidFill>
                  <a:schemeClr val="accent2">
                    <a:lumMod val="75000"/>
                  </a:schemeClr>
                </a:solidFill>
              </a:rPr>
              <a:t>Criterion #5: d</a:t>
            </a:r>
            <a:r>
              <a:rPr lang="en-CA" sz="5600" dirty="0">
                <a:solidFill>
                  <a:schemeClr val="accent2">
                    <a:lumMod val="75000"/>
                  </a:schemeClr>
                </a:solidFill>
              </a:rPr>
              <a:t>esigning or adapting appropriate and well-constructed data-collection tools</a:t>
            </a:r>
          </a:p>
          <a:p>
            <a:pPr algn="l"/>
            <a:r>
              <a:rPr lang="en-CA" sz="5600" b="1" dirty="0">
                <a:solidFill>
                  <a:schemeClr val="accent2">
                    <a:lumMod val="75000"/>
                  </a:schemeClr>
                </a:solidFill>
              </a:rPr>
              <a:t>Criterion #6: c</a:t>
            </a:r>
            <a:r>
              <a:rPr lang="en-CA" sz="5600" dirty="0">
                <a:solidFill>
                  <a:schemeClr val="accent2">
                    <a:lumMod val="75000"/>
                  </a:schemeClr>
                </a:solidFill>
              </a:rPr>
              <a:t>arrying out suitable and sound research procedures</a:t>
            </a:r>
          </a:p>
          <a:p>
            <a:pPr algn="l"/>
            <a:r>
              <a:rPr lang="en-CA" sz="5600" b="1" dirty="0">
                <a:solidFill>
                  <a:schemeClr val="accent2">
                    <a:lumMod val="75000"/>
                  </a:schemeClr>
                </a:solidFill>
              </a:rPr>
              <a:t>Criterion #7: c</a:t>
            </a:r>
            <a:r>
              <a:rPr lang="en-CA" sz="5600" dirty="0">
                <a:solidFill>
                  <a:schemeClr val="accent2">
                    <a:lumMod val="75000"/>
                  </a:schemeClr>
                </a:solidFill>
              </a:rPr>
              <a:t>onducting appropriate data analyses</a:t>
            </a:r>
          </a:p>
          <a:p>
            <a:pPr algn="l"/>
            <a:r>
              <a:rPr lang="en-CA" sz="5600" b="1" dirty="0">
                <a:solidFill>
                  <a:schemeClr val="accent2">
                    <a:lumMod val="75000"/>
                  </a:schemeClr>
                </a:solidFill>
              </a:rPr>
              <a:t>Criterion #8: m</a:t>
            </a:r>
            <a:r>
              <a:rPr lang="en-CA" sz="5600" dirty="0">
                <a:solidFill>
                  <a:schemeClr val="accent2">
                    <a:lumMod val="75000"/>
                  </a:schemeClr>
                </a:solidFill>
              </a:rPr>
              <a:t>aking appropriate interpretations and conclusions</a:t>
            </a:r>
          </a:p>
          <a:p>
            <a:pPr algn="l"/>
            <a:endParaRPr lang="en-US" dirty="0"/>
          </a:p>
        </p:txBody>
      </p:sp>
      <p:sp>
        <p:nvSpPr>
          <p:cNvPr id="4" name="Slide Number Placeholder 3">
            <a:extLst>
              <a:ext uri="{FF2B5EF4-FFF2-40B4-BE49-F238E27FC236}">
                <a16:creationId xmlns:a16="http://schemas.microsoft.com/office/drawing/2014/main" id="{E20BE587-02CE-054C-BD0A-5C654DE7BF88}"/>
              </a:ext>
            </a:extLst>
          </p:cNvPr>
          <p:cNvSpPr>
            <a:spLocks noGrp="1"/>
          </p:cNvSpPr>
          <p:nvPr>
            <p:ph type="sldNum" sz="quarter" idx="12"/>
          </p:nvPr>
        </p:nvSpPr>
        <p:spPr/>
        <p:txBody>
          <a:bodyPr/>
          <a:lstStyle/>
          <a:p>
            <a:fld id="{DCFCC653-52D4-3544-BBED-D928D6011599}" type="slidenum">
              <a:rPr lang="en-US" smtClean="0"/>
              <a:t>29</a:t>
            </a:fld>
            <a:endParaRPr lang="en-US"/>
          </a:p>
        </p:txBody>
      </p:sp>
    </p:spTree>
    <p:extLst>
      <p:ext uri="{BB962C8B-B14F-4D97-AF65-F5344CB8AC3E}">
        <p14:creationId xmlns:p14="http://schemas.microsoft.com/office/powerpoint/2010/main" val="36790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401618" y="824254"/>
            <a:ext cx="10382027" cy="947309"/>
          </a:xfrm>
          <a:prstGeom prst="rect">
            <a:avLst/>
          </a:prstGeom>
          <a:noFill/>
          <a:ln>
            <a:noFill/>
          </a:ln>
        </p:spPr>
        <p:txBody>
          <a:bodyPr spcFirstLastPara="1" vert="horz" wrap="square" lIns="91433" tIns="45700" rIns="91433" bIns="45700" rtlCol="0" anchor="ctr" anchorCtr="0">
            <a:normAutofit/>
          </a:bodyPr>
          <a:lstStyle/>
          <a:p>
            <a:pPr algn="ctr">
              <a:spcBef>
                <a:spcPts val="0"/>
              </a:spcBef>
              <a:buClr>
                <a:schemeClr val="dk1"/>
              </a:buClr>
              <a:buSzPts val="3300"/>
            </a:pPr>
            <a:r>
              <a:rPr lang="en" b="1" dirty="0"/>
              <a:t> 		</a:t>
            </a:r>
            <a:r>
              <a:rPr lang="en" sz="4800" b="1" dirty="0">
                <a:solidFill>
                  <a:srgbClr val="011893"/>
                </a:solidFill>
                <a:latin typeface="Arial"/>
                <a:ea typeface="Arial"/>
                <a:cs typeface="Arial"/>
                <a:sym typeface="Arial"/>
              </a:rPr>
              <a:t>Research experience</a:t>
            </a:r>
            <a:endParaRPr dirty="0">
              <a:solidFill>
                <a:srgbClr val="011893"/>
              </a:solidFill>
            </a:endParaRPr>
          </a:p>
        </p:txBody>
      </p:sp>
      <p:sp>
        <p:nvSpPr>
          <p:cNvPr id="138" name="Google Shape;138;p26"/>
          <p:cNvSpPr txBox="1">
            <a:spLocks noGrp="1"/>
          </p:cNvSpPr>
          <p:nvPr>
            <p:ph type="sldNum" sz="quarter" idx="12"/>
          </p:nvPr>
        </p:nvSpPr>
        <p:spPr>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
              <a:pPr/>
              <a:t>3</a:t>
            </a:fld>
            <a:endParaRPr/>
          </a:p>
        </p:txBody>
      </p:sp>
      <p:sp>
        <p:nvSpPr>
          <p:cNvPr id="137" name="Google Shape;137;p26"/>
          <p:cNvSpPr txBox="1"/>
          <p:nvPr/>
        </p:nvSpPr>
        <p:spPr>
          <a:xfrm>
            <a:off x="1264022" y="2325018"/>
            <a:ext cx="10326446" cy="1631175"/>
          </a:xfrm>
          <a:prstGeom prst="rect">
            <a:avLst/>
          </a:prstGeom>
          <a:noFill/>
          <a:ln>
            <a:noFill/>
          </a:ln>
        </p:spPr>
        <p:txBody>
          <a:bodyPr spcFirstLastPara="1" wrap="square" lIns="91433" tIns="45700" rIns="91433" bIns="45700" anchor="t" anchorCtr="0">
            <a:spAutoFit/>
          </a:bodyPr>
          <a:lstStyle/>
          <a:p>
            <a:pPr marL="287859" indent="-279393">
              <a:buClr>
                <a:schemeClr val="dk1"/>
              </a:buClr>
              <a:buSzPts val="1500"/>
              <a:buFont typeface="Arial"/>
              <a:buChar char="•"/>
            </a:pPr>
            <a:r>
              <a:rPr lang="en" sz="2000" dirty="0">
                <a:solidFill>
                  <a:srgbClr val="C00000"/>
                </a:solidFill>
                <a:latin typeface="Arial"/>
                <a:ea typeface="Arial"/>
                <a:cs typeface="Arial"/>
                <a:sym typeface="Arial"/>
              </a:rPr>
              <a:t>Perceptual learning style preferences of Japanese university students </a:t>
            </a:r>
          </a:p>
          <a:p>
            <a:pPr marL="287859" indent="-279393">
              <a:buClr>
                <a:schemeClr val="dk1"/>
              </a:buClr>
              <a:buSzPts val="1500"/>
              <a:buFont typeface="Arial"/>
              <a:buChar char="•"/>
            </a:pPr>
            <a:r>
              <a:rPr lang="en" sz="2000" dirty="0">
                <a:solidFill>
                  <a:srgbClr val="C00000"/>
                </a:solidFill>
                <a:latin typeface="Arial" panose="020B0604020202020204" pitchFamily="34" charset="0"/>
                <a:ea typeface="Arial"/>
                <a:cs typeface="Arial" panose="020B0604020202020204" pitchFamily="34" charset="0"/>
                <a:sym typeface="Arial"/>
              </a:rPr>
              <a:t>An evaluation of language policy in a bilingual school (Dissertation) </a:t>
            </a:r>
          </a:p>
          <a:p>
            <a:pPr marL="287859" indent="-279393">
              <a:buClr>
                <a:schemeClr val="dk1"/>
              </a:buClr>
              <a:buSzPts val="1500"/>
              <a:buFont typeface="Arial"/>
              <a:buChar char="•"/>
            </a:pPr>
            <a:r>
              <a:rPr lang="en-CA" sz="2000" dirty="0">
                <a:solidFill>
                  <a:srgbClr val="C00000"/>
                </a:solidFill>
                <a:latin typeface="Arial" panose="020B0604020202020204" pitchFamily="34" charset="0"/>
                <a:cs typeface="Arial" panose="020B0604020202020204" pitchFamily="34" charset="0"/>
              </a:rPr>
              <a:t>An Investigation into the effects of COVID-related school policies on the teaching and learning of English </a:t>
            </a:r>
          </a:p>
          <a:p>
            <a:pPr marL="287859" indent="-279393">
              <a:buClr>
                <a:schemeClr val="dk1"/>
              </a:buClr>
              <a:buSzPts val="1500"/>
              <a:buFont typeface="Arial"/>
              <a:buChar char="•"/>
            </a:pPr>
            <a:r>
              <a:rPr lang="en-CA" sz="2000" dirty="0">
                <a:solidFill>
                  <a:srgbClr val="C00000"/>
                </a:solidFill>
                <a:latin typeface="Arial" panose="020B0604020202020204" pitchFamily="34" charset="0"/>
                <a:cs typeface="Arial" panose="020B0604020202020204" pitchFamily="34" charset="0"/>
              </a:rPr>
              <a:t>A Survey of Volunteers working in church-based ESL Programs</a:t>
            </a:r>
          </a:p>
        </p:txBody>
      </p:sp>
    </p:spTree>
    <p:extLst>
      <p:ext uri="{BB962C8B-B14F-4D97-AF65-F5344CB8AC3E}">
        <p14:creationId xmlns:p14="http://schemas.microsoft.com/office/powerpoint/2010/main" val="247665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0A65-B02E-5C46-AB7C-6682D72D566B}"/>
              </a:ext>
            </a:extLst>
          </p:cNvPr>
          <p:cNvSpPr>
            <a:spLocks noGrp="1"/>
          </p:cNvSpPr>
          <p:nvPr>
            <p:ph type="ctrTitle"/>
          </p:nvPr>
        </p:nvSpPr>
        <p:spPr>
          <a:xfrm>
            <a:off x="509643" y="735087"/>
            <a:ext cx="11172713" cy="1061439"/>
          </a:xfrm>
        </p:spPr>
        <p:txBody>
          <a:bodyPr anchor="ctr">
            <a:normAutofit fontScale="90000"/>
          </a:bodyPr>
          <a:lstStyle/>
          <a:p>
            <a:r>
              <a:rPr lang="en-CA" sz="4000" b="1" dirty="0">
                <a:solidFill>
                  <a:srgbClr val="011893"/>
                </a:solidFill>
                <a:latin typeface="Arial" panose="020B0604020202020204" pitchFamily="34" charset="0"/>
                <a:cs typeface="Arial" panose="020B0604020202020204" pitchFamily="34" charset="0"/>
              </a:rPr>
              <a:t>Criterion #1: selecting the right research approach</a:t>
            </a:r>
            <a:endParaRPr lang="en-US" sz="4000" b="1" dirty="0">
              <a:solidFill>
                <a:srgbClr val="011893"/>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FBB1BDC-3B46-4446-B733-BF194522CAD3}"/>
              </a:ext>
            </a:extLst>
          </p:cNvPr>
          <p:cNvSpPr>
            <a:spLocks noGrp="1"/>
          </p:cNvSpPr>
          <p:nvPr>
            <p:ph type="subTitle" idx="1"/>
          </p:nvPr>
        </p:nvSpPr>
        <p:spPr>
          <a:xfrm>
            <a:off x="1233542" y="2225059"/>
            <a:ext cx="9751783" cy="2572409"/>
          </a:xfrm>
        </p:spPr>
        <p:txBody>
          <a:bodyPr>
            <a:normAutofit fontScale="92500"/>
          </a:bodyPr>
          <a:lstStyle/>
          <a:p>
            <a:pPr fontAlgn="base">
              <a:lnSpc>
                <a:spcPct val="100000"/>
              </a:lnSpc>
              <a:spcBef>
                <a:spcPct val="0"/>
              </a:spcBef>
              <a:spcAft>
                <a:spcPct val="0"/>
              </a:spcAft>
            </a:pPr>
            <a:r>
              <a:rPr lang="en-US" sz="2800" dirty="0">
                <a:solidFill>
                  <a:srgbClr val="C00000"/>
                </a:solidFill>
                <a:ea typeface="ＭＳ Ｐゴシック" pitchFamily="127" charset="-128"/>
              </a:rPr>
              <a:t>The researcher’s first question when planning a study must be:</a:t>
            </a:r>
          </a:p>
          <a:p>
            <a:pPr fontAlgn="base">
              <a:lnSpc>
                <a:spcPct val="100000"/>
              </a:lnSpc>
              <a:spcBef>
                <a:spcPct val="0"/>
              </a:spcBef>
              <a:spcAft>
                <a:spcPct val="0"/>
              </a:spcAft>
            </a:pPr>
            <a:r>
              <a:rPr lang="en-US" sz="2800" b="1" dirty="0">
                <a:solidFill>
                  <a:srgbClr val="C00000"/>
                </a:solidFill>
                <a:ea typeface="ＭＳ Ｐゴシック" pitchFamily="127" charset="-128"/>
              </a:rPr>
              <a:t>“What do I want to do?”</a:t>
            </a:r>
          </a:p>
          <a:p>
            <a:pPr fontAlgn="base">
              <a:lnSpc>
                <a:spcPct val="100000"/>
              </a:lnSpc>
              <a:spcBef>
                <a:spcPct val="0"/>
              </a:spcBef>
              <a:spcAft>
                <a:spcPct val="0"/>
              </a:spcAft>
            </a:pPr>
            <a:endParaRPr lang="en-US" sz="2800" dirty="0">
              <a:solidFill>
                <a:srgbClr val="C00000"/>
              </a:solidFill>
              <a:ea typeface="ＭＳ Ｐゴシック" pitchFamily="127" charset="-128"/>
            </a:endParaRPr>
          </a:p>
          <a:p>
            <a:pPr fontAlgn="base">
              <a:lnSpc>
                <a:spcPct val="100000"/>
              </a:lnSpc>
              <a:spcBef>
                <a:spcPct val="0"/>
              </a:spcBef>
              <a:spcAft>
                <a:spcPct val="0"/>
              </a:spcAft>
            </a:pPr>
            <a:r>
              <a:rPr lang="en-US" dirty="0">
                <a:solidFill>
                  <a:schemeClr val="accent2">
                    <a:lumMod val="75000"/>
                  </a:schemeClr>
                </a:solidFill>
                <a:ea typeface="ＭＳ Ｐゴシック" pitchFamily="127" charset="-128"/>
              </a:rPr>
              <a:t>This question leads to the </a:t>
            </a:r>
            <a:r>
              <a:rPr lang="en-US" b="1" dirty="0">
                <a:solidFill>
                  <a:schemeClr val="accent2">
                    <a:lumMod val="50000"/>
                  </a:schemeClr>
                </a:solidFill>
                <a:ea typeface="ＭＳ Ｐゴシック" pitchFamily="127" charset="-128"/>
              </a:rPr>
              <a:t>approach</a:t>
            </a:r>
            <a:r>
              <a:rPr lang="en-US" dirty="0">
                <a:solidFill>
                  <a:schemeClr val="accent2">
                    <a:lumMod val="75000"/>
                  </a:schemeClr>
                </a:solidFill>
                <a:ea typeface="ＭＳ Ｐゴシック" pitchFamily="127" charset="-128"/>
              </a:rPr>
              <a:t>, which may lend itself </a:t>
            </a:r>
          </a:p>
          <a:p>
            <a:pPr fontAlgn="base">
              <a:lnSpc>
                <a:spcPct val="100000"/>
              </a:lnSpc>
              <a:spcBef>
                <a:spcPct val="0"/>
              </a:spcBef>
              <a:spcAft>
                <a:spcPct val="0"/>
              </a:spcAft>
            </a:pPr>
            <a:r>
              <a:rPr lang="en-US" dirty="0">
                <a:solidFill>
                  <a:schemeClr val="accent2">
                    <a:lumMod val="75000"/>
                  </a:schemeClr>
                </a:solidFill>
                <a:ea typeface="ＭＳ Ｐゴシック" pitchFamily="127" charset="-128"/>
              </a:rPr>
              <a:t>to a qualitative or quantitative design. A mixed methods </a:t>
            </a:r>
          </a:p>
          <a:p>
            <a:pPr fontAlgn="base">
              <a:lnSpc>
                <a:spcPct val="100000"/>
              </a:lnSpc>
              <a:spcBef>
                <a:spcPct val="0"/>
              </a:spcBef>
              <a:spcAft>
                <a:spcPct val="0"/>
              </a:spcAft>
            </a:pPr>
            <a:r>
              <a:rPr lang="en-US" dirty="0">
                <a:solidFill>
                  <a:schemeClr val="accent2">
                    <a:lumMod val="75000"/>
                  </a:schemeClr>
                </a:solidFill>
                <a:ea typeface="ＭＳ Ｐゴシック" pitchFamily="127" charset="-128"/>
              </a:rPr>
              <a:t>design is also possible, depending on the study.  </a:t>
            </a:r>
          </a:p>
          <a:p>
            <a:endParaRPr lang="en-US" dirty="0"/>
          </a:p>
        </p:txBody>
      </p:sp>
      <p:sp>
        <p:nvSpPr>
          <p:cNvPr id="4" name="Slide Number Placeholder 3">
            <a:extLst>
              <a:ext uri="{FF2B5EF4-FFF2-40B4-BE49-F238E27FC236}">
                <a16:creationId xmlns:a16="http://schemas.microsoft.com/office/drawing/2014/main" id="{43BF2714-FE25-3646-8F10-5A07A94AA3FA}"/>
              </a:ext>
            </a:extLst>
          </p:cNvPr>
          <p:cNvSpPr>
            <a:spLocks noGrp="1"/>
          </p:cNvSpPr>
          <p:nvPr>
            <p:ph type="sldNum" sz="quarter" idx="12"/>
          </p:nvPr>
        </p:nvSpPr>
        <p:spPr/>
        <p:txBody>
          <a:bodyPr/>
          <a:lstStyle/>
          <a:p>
            <a:fld id="{DCFCC653-52D4-3544-BBED-D928D6011599}" type="slidenum">
              <a:rPr lang="en-US" smtClean="0"/>
              <a:t>30</a:t>
            </a:fld>
            <a:endParaRPr lang="en-US"/>
          </a:p>
        </p:txBody>
      </p:sp>
    </p:spTree>
    <p:extLst>
      <p:ext uri="{BB962C8B-B14F-4D97-AF65-F5344CB8AC3E}">
        <p14:creationId xmlns:p14="http://schemas.microsoft.com/office/powerpoint/2010/main" val="50493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97643" y="558095"/>
            <a:ext cx="6152488" cy="914812"/>
          </a:xfrm>
          <a:noFill/>
          <a:ln>
            <a:noFill/>
          </a:ln>
        </p:spPr>
        <p:txBody>
          <a:bodyPr anchor="ctr">
            <a:noAutofit/>
          </a:bodyPr>
          <a:lstStyle/>
          <a:p>
            <a:pPr algn="ctr"/>
            <a:r>
              <a:rPr lang="en-US" sz="4400" dirty="0">
                <a:solidFill>
                  <a:srgbClr val="011893"/>
                </a:solidFill>
                <a:latin typeface="Arial" panose="020B0604020202020204" pitchFamily="34" charset="0"/>
                <a:ea typeface="Arial" charset="0"/>
                <a:cs typeface="Arial" panose="020B0604020202020204" pitchFamily="34" charset="0"/>
              </a:rPr>
              <a:t>Research Approaches</a:t>
            </a:r>
          </a:p>
        </p:txBody>
      </p:sp>
      <p:sp>
        <p:nvSpPr>
          <p:cNvPr id="5" name="Subtitle 4"/>
          <p:cNvSpPr>
            <a:spLocks noGrp="1"/>
          </p:cNvSpPr>
          <p:nvPr>
            <p:ph type="subTitle" idx="1"/>
          </p:nvPr>
        </p:nvSpPr>
        <p:spPr>
          <a:xfrm>
            <a:off x="2245049" y="1781380"/>
            <a:ext cx="7657676" cy="4266497"/>
          </a:xfrm>
        </p:spPr>
        <p:txBody>
          <a:bodyPr anchor="t">
            <a:noAutofit/>
          </a:bodyPr>
          <a:lstStyle/>
          <a:p>
            <a:pPr>
              <a:spcBef>
                <a:spcPts val="0"/>
              </a:spcBef>
            </a:pPr>
            <a:r>
              <a:rPr lang="en-US" sz="3200" b="1" dirty="0">
                <a:solidFill>
                  <a:srgbClr val="C00000"/>
                </a:solidFill>
                <a:ea typeface="Arial" charset="0"/>
                <a:cs typeface="Arial" charset="0"/>
              </a:rPr>
              <a:t>What do you want to do?</a:t>
            </a:r>
          </a:p>
          <a:p>
            <a:pPr>
              <a:spcBef>
                <a:spcPts val="0"/>
              </a:spcBef>
            </a:pPr>
            <a:endParaRPr lang="en-US" sz="1950" dirty="0">
              <a:ea typeface="Arial" charset="0"/>
              <a:cs typeface="Arial" charset="0"/>
            </a:endParaRPr>
          </a:p>
          <a:p>
            <a:pPr>
              <a:lnSpc>
                <a:spcPct val="100000"/>
              </a:lnSpc>
              <a:spcBef>
                <a:spcPts val="0"/>
              </a:spcBef>
            </a:pPr>
            <a:r>
              <a:rPr lang="en-US" sz="2000" dirty="0">
                <a:solidFill>
                  <a:schemeClr val="accent2">
                    <a:lumMod val="75000"/>
                  </a:schemeClr>
                </a:solidFill>
                <a:ea typeface="Arial" charset="0"/>
                <a:cs typeface="Arial" charset="0"/>
              </a:rPr>
              <a:t>Study a program or a group of learners as is: </a:t>
            </a:r>
          </a:p>
          <a:p>
            <a:pPr>
              <a:lnSpc>
                <a:spcPct val="100000"/>
              </a:lnSpc>
              <a:spcBef>
                <a:spcPts val="0"/>
              </a:spcBef>
            </a:pPr>
            <a:r>
              <a:rPr lang="en-US" sz="2000" dirty="0">
                <a:solidFill>
                  <a:schemeClr val="accent2">
                    <a:lumMod val="75000"/>
                  </a:schemeClr>
                </a:solidFill>
                <a:ea typeface="Arial" charset="0"/>
                <a:cs typeface="Arial" charset="0"/>
              </a:rPr>
              <a:t>This calls for a </a:t>
            </a:r>
            <a:r>
              <a:rPr lang="en-US" sz="2000" b="1" dirty="0">
                <a:ea typeface="Arial" charset="0"/>
                <a:cs typeface="Arial" charset="0"/>
              </a:rPr>
              <a:t>naturalistic approach</a:t>
            </a:r>
            <a:r>
              <a:rPr lang="en-US" sz="2000" dirty="0">
                <a:solidFill>
                  <a:schemeClr val="accent2">
                    <a:lumMod val="75000"/>
                  </a:schemeClr>
                </a:solidFill>
                <a:ea typeface="Arial" charset="0"/>
                <a:cs typeface="Arial" charset="0"/>
              </a:rPr>
              <a:t>.</a:t>
            </a:r>
          </a:p>
          <a:p>
            <a:pPr>
              <a:lnSpc>
                <a:spcPct val="100000"/>
              </a:lnSpc>
              <a:spcBef>
                <a:spcPts val="0"/>
              </a:spcBef>
            </a:pPr>
            <a:endParaRPr lang="en-US" sz="2000" dirty="0">
              <a:solidFill>
                <a:schemeClr val="accent2">
                  <a:lumMod val="75000"/>
                </a:schemeClr>
              </a:solidFill>
              <a:ea typeface="Arial" charset="0"/>
              <a:cs typeface="Arial" charset="0"/>
            </a:endParaRPr>
          </a:p>
          <a:p>
            <a:pPr>
              <a:lnSpc>
                <a:spcPct val="100000"/>
              </a:lnSpc>
              <a:spcBef>
                <a:spcPts val="0"/>
              </a:spcBef>
            </a:pPr>
            <a:r>
              <a:rPr lang="en-US" sz="2000" dirty="0">
                <a:solidFill>
                  <a:schemeClr val="accent2">
                    <a:lumMod val="75000"/>
                  </a:schemeClr>
                </a:solidFill>
                <a:ea typeface="Arial" charset="0"/>
                <a:cs typeface="Arial" charset="0"/>
              </a:rPr>
              <a:t>Study relationships among factors affecting learning. This requires a </a:t>
            </a:r>
            <a:r>
              <a:rPr lang="en-US" sz="2000" b="1" dirty="0">
                <a:ea typeface="Arial" charset="0"/>
                <a:cs typeface="Arial" charset="0"/>
              </a:rPr>
              <a:t>correlational or multivariate approach</a:t>
            </a:r>
            <a:r>
              <a:rPr lang="en-US" sz="2000" dirty="0">
                <a:solidFill>
                  <a:schemeClr val="accent2">
                    <a:lumMod val="75000"/>
                  </a:schemeClr>
                </a:solidFill>
                <a:ea typeface="Arial" charset="0"/>
                <a:cs typeface="Arial" charset="0"/>
              </a:rPr>
              <a:t>.</a:t>
            </a:r>
          </a:p>
          <a:p>
            <a:pPr>
              <a:lnSpc>
                <a:spcPct val="100000"/>
              </a:lnSpc>
              <a:spcBef>
                <a:spcPts val="0"/>
              </a:spcBef>
            </a:pPr>
            <a:endParaRPr lang="en-US" sz="2000" dirty="0">
              <a:solidFill>
                <a:schemeClr val="accent2">
                  <a:lumMod val="75000"/>
                </a:schemeClr>
              </a:solidFill>
              <a:ea typeface="Arial" charset="0"/>
              <a:cs typeface="Arial" charset="0"/>
            </a:endParaRPr>
          </a:p>
          <a:p>
            <a:pPr>
              <a:lnSpc>
                <a:spcPct val="100000"/>
              </a:lnSpc>
              <a:spcBef>
                <a:spcPts val="0"/>
              </a:spcBef>
            </a:pPr>
            <a:r>
              <a:rPr lang="en-US" sz="2000" dirty="0">
                <a:solidFill>
                  <a:schemeClr val="accent2">
                    <a:lumMod val="75000"/>
                  </a:schemeClr>
                </a:solidFill>
                <a:ea typeface="Arial" charset="0"/>
                <a:cs typeface="Arial" charset="0"/>
              </a:rPr>
              <a:t>Study the effects of a technique or educational material on learning. This requires an </a:t>
            </a:r>
            <a:r>
              <a:rPr lang="en-US" sz="2000" b="1" dirty="0">
                <a:ea typeface="Arial" charset="0"/>
                <a:cs typeface="Arial" charset="0"/>
              </a:rPr>
              <a:t>experimental approach</a:t>
            </a:r>
            <a:r>
              <a:rPr lang="en-US" sz="2000" dirty="0">
                <a:solidFill>
                  <a:schemeClr val="accent2">
                    <a:lumMod val="75000"/>
                  </a:schemeClr>
                </a:solidFill>
                <a:ea typeface="Arial" charset="0"/>
                <a:cs typeface="Arial" charset="0"/>
              </a:rPr>
              <a:t>.</a:t>
            </a:r>
          </a:p>
          <a:p>
            <a:pPr>
              <a:lnSpc>
                <a:spcPct val="100000"/>
              </a:lnSpc>
              <a:spcBef>
                <a:spcPts val="0"/>
              </a:spcBef>
            </a:pPr>
            <a:endParaRPr lang="en-US" sz="2000" dirty="0">
              <a:solidFill>
                <a:schemeClr val="accent2">
                  <a:lumMod val="75000"/>
                </a:schemeClr>
              </a:solidFill>
              <a:ea typeface="Arial" charset="0"/>
              <a:cs typeface="Arial" charset="0"/>
            </a:endParaRPr>
          </a:p>
          <a:p>
            <a:pPr>
              <a:lnSpc>
                <a:spcPct val="100000"/>
              </a:lnSpc>
              <a:spcBef>
                <a:spcPts val="0"/>
              </a:spcBef>
            </a:pPr>
            <a:r>
              <a:rPr lang="en-US" sz="2000" dirty="0">
                <a:solidFill>
                  <a:schemeClr val="accent2">
                    <a:lumMod val="75000"/>
                  </a:schemeClr>
                </a:solidFill>
                <a:ea typeface="Arial" charset="0"/>
                <a:cs typeface="Arial" charset="0"/>
              </a:rPr>
              <a:t>Explore a possible solution to an issue affecting learning in your classroom. This calls for an </a:t>
            </a:r>
            <a:r>
              <a:rPr lang="en-US" sz="2000" b="1" dirty="0">
                <a:ea typeface="Arial" charset="0"/>
                <a:cs typeface="Arial" charset="0"/>
              </a:rPr>
              <a:t>action research approach</a:t>
            </a:r>
            <a:r>
              <a:rPr lang="en-US" sz="2000" dirty="0">
                <a:solidFill>
                  <a:schemeClr val="accent2">
                    <a:lumMod val="75000"/>
                  </a:schemeClr>
                </a:solidFill>
                <a:ea typeface="Arial" charset="0"/>
                <a:cs typeface="Arial" charset="0"/>
              </a:rPr>
              <a:t>.</a:t>
            </a: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FE5983F-D5E9-43AB-9B82-9DF936FF91CF}" type="slidenum">
              <a:rPr lang="en-US">
                <a:ea typeface="ＭＳ Ｐゴシック" pitchFamily="127" charset="-128"/>
              </a:rPr>
              <a:pPr fontAlgn="base">
                <a:spcBef>
                  <a:spcPct val="0"/>
                </a:spcBef>
                <a:spcAft>
                  <a:spcPct val="0"/>
                </a:spcAft>
              </a:pPr>
              <a:t>31</a:t>
            </a:fld>
            <a:endParaRPr lang="en-US" dirty="0">
              <a:ea typeface="ＭＳ Ｐゴシック" pitchFamily="127" charset="-128"/>
            </a:endParaRPr>
          </a:p>
        </p:txBody>
      </p:sp>
    </p:spTree>
    <p:extLst>
      <p:ext uri="{BB962C8B-B14F-4D97-AF65-F5344CB8AC3E}">
        <p14:creationId xmlns:p14="http://schemas.microsoft.com/office/powerpoint/2010/main" val="338589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775B77-7CA9-6C46-9EDC-E494D5CB85E2}"/>
              </a:ext>
            </a:extLst>
          </p:cNvPr>
          <p:cNvSpPr>
            <a:spLocks noGrp="1"/>
          </p:cNvSpPr>
          <p:nvPr>
            <p:ph type="sldNum" sz="quarter" idx="12"/>
          </p:nvPr>
        </p:nvSpPr>
        <p:spPr/>
        <p:txBody>
          <a:bodyPr/>
          <a:lstStyle/>
          <a:p>
            <a:pPr fontAlgn="base">
              <a:spcBef>
                <a:spcPct val="0"/>
              </a:spcBef>
              <a:spcAft>
                <a:spcPct val="0"/>
              </a:spcAft>
            </a:pPr>
            <a:fld id="{517F1417-7226-4EE6-B76D-E89444DF6EBB}" type="slidenum">
              <a:rPr lang="en-US">
                <a:ea typeface="ＭＳ Ｐゴシック" pitchFamily="127" charset="-128"/>
              </a:rPr>
              <a:pPr fontAlgn="base">
                <a:spcBef>
                  <a:spcPct val="0"/>
                </a:spcBef>
                <a:spcAft>
                  <a:spcPct val="0"/>
                </a:spcAft>
              </a:pPr>
              <a:t>32</a:t>
            </a:fld>
            <a:endParaRPr lang="en-US" dirty="0">
              <a:ea typeface="ＭＳ Ｐゴシック" pitchFamily="127" charset="-128"/>
            </a:endParaRPr>
          </a:p>
        </p:txBody>
      </p:sp>
      <p:sp>
        <p:nvSpPr>
          <p:cNvPr id="3" name="TextBox 2">
            <a:extLst>
              <a:ext uri="{FF2B5EF4-FFF2-40B4-BE49-F238E27FC236}">
                <a16:creationId xmlns:a16="http://schemas.microsoft.com/office/drawing/2014/main" id="{58DC63AA-C065-A140-8525-5A573529895A}"/>
              </a:ext>
            </a:extLst>
          </p:cNvPr>
          <p:cNvSpPr txBox="1"/>
          <p:nvPr/>
        </p:nvSpPr>
        <p:spPr>
          <a:xfrm>
            <a:off x="442127" y="583744"/>
            <a:ext cx="11032369" cy="892552"/>
          </a:xfrm>
          <a:prstGeom prst="rect">
            <a:avLst/>
          </a:prstGeom>
          <a:noFill/>
        </p:spPr>
        <p:txBody>
          <a:bodyPr wrap="square" rtlCol="0">
            <a:spAutoFit/>
          </a:bodyPr>
          <a:lstStyle/>
          <a:p>
            <a:pPr algn="ctr" fontAlgn="base">
              <a:spcBef>
                <a:spcPct val="0"/>
              </a:spcBef>
              <a:spcAft>
                <a:spcPct val="0"/>
              </a:spcAft>
            </a:pPr>
            <a:r>
              <a:rPr lang="en-US" sz="3200" b="1" dirty="0">
                <a:solidFill>
                  <a:srgbClr val="C00000"/>
                </a:solidFill>
                <a:latin typeface="Arial Regular"/>
                <a:ea typeface="ＭＳ Ｐゴシック" pitchFamily="127" charset="-128"/>
              </a:rPr>
              <a:t>Research Approaches</a:t>
            </a:r>
            <a:endParaRPr lang="en-US" sz="800" dirty="0">
              <a:solidFill>
                <a:srgbClr val="C00000"/>
              </a:solidFill>
              <a:latin typeface="Arial Regular"/>
              <a:ea typeface="ＭＳ Ｐゴシック" pitchFamily="127" charset="-128"/>
            </a:endParaRPr>
          </a:p>
          <a:p>
            <a:pPr algn="ctr" fontAlgn="base">
              <a:spcBef>
                <a:spcPct val="0"/>
              </a:spcBef>
              <a:spcAft>
                <a:spcPct val="0"/>
              </a:spcAft>
            </a:pPr>
            <a:r>
              <a:rPr lang="en-US" sz="2000" dirty="0">
                <a:solidFill>
                  <a:srgbClr val="011893"/>
                </a:solidFill>
                <a:latin typeface="Arial Regular"/>
                <a:ea typeface="ＭＳ Ｐゴシック" pitchFamily="127" charset="-128"/>
              </a:rPr>
              <a:t>Each research approach has particular strengths.</a:t>
            </a:r>
          </a:p>
        </p:txBody>
      </p:sp>
      <p:graphicFrame>
        <p:nvGraphicFramePr>
          <p:cNvPr id="4" name="Table 3">
            <a:extLst>
              <a:ext uri="{FF2B5EF4-FFF2-40B4-BE49-F238E27FC236}">
                <a16:creationId xmlns:a16="http://schemas.microsoft.com/office/drawing/2014/main" id="{A99CF8DB-9423-6743-A1A5-4F8B51DB19AE}"/>
              </a:ext>
            </a:extLst>
          </p:cNvPr>
          <p:cNvGraphicFramePr>
            <a:graphicFrameLocks noGrp="1"/>
          </p:cNvGraphicFramePr>
          <p:nvPr>
            <p:extLst>
              <p:ext uri="{D42A27DB-BD31-4B8C-83A1-F6EECF244321}">
                <p14:modId xmlns:p14="http://schemas.microsoft.com/office/powerpoint/2010/main" val="3887502799"/>
              </p:ext>
            </p:extLst>
          </p:nvPr>
        </p:nvGraphicFramePr>
        <p:xfrm>
          <a:off x="376156" y="1879009"/>
          <a:ext cx="11446727" cy="3708870"/>
        </p:xfrm>
        <a:graphic>
          <a:graphicData uri="http://schemas.openxmlformats.org/drawingml/2006/table">
            <a:tbl>
              <a:tblPr firstRow="1" bandRow="1">
                <a:tableStyleId>{5C22544A-7EE6-4342-B048-85BDC9FD1C3A}</a:tableStyleId>
              </a:tblPr>
              <a:tblGrid>
                <a:gridCol w="1847241">
                  <a:extLst>
                    <a:ext uri="{9D8B030D-6E8A-4147-A177-3AD203B41FA5}">
                      <a16:colId xmlns:a16="http://schemas.microsoft.com/office/drawing/2014/main" val="2202985568"/>
                    </a:ext>
                  </a:extLst>
                </a:gridCol>
                <a:gridCol w="9599486">
                  <a:extLst>
                    <a:ext uri="{9D8B030D-6E8A-4147-A177-3AD203B41FA5}">
                      <a16:colId xmlns:a16="http://schemas.microsoft.com/office/drawing/2014/main" val="4218768667"/>
                    </a:ext>
                  </a:extLst>
                </a:gridCol>
              </a:tblGrid>
              <a:tr h="356070">
                <a:tc>
                  <a:txBody>
                    <a:bodyPr/>
                    <a:lstStyle/>
                    <a:p>
                      <a:pPr algn="ctr"/>
                      <a:r>
                        <a:rPr lang="en-US" sz="1600" b="1" dirty="0">
                          <a:solidFill>
                            <a:schemeClr val="accent6">
                              <a:lumMod val="75000"/>
                            </a:schemeClr>
                          </a:solidFill>
                          <a:latin typeface="Arial" panose="020B0604020202020204" pitchFamily="34" charset="0"/>
                          <a:cs typeface="Arial" panose="020B0604020202020204" pitchFamily="34" charset="0"/>
                        </a:rPr>
                        <a:t>Approach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chemeClr val="accent6">
                              <a:lumMod val="75000"/>
                            </a:schemeClr>
                          </a:solidFill>
                          <a:latin typeface="Arial" panose="020B0604020202020204" pitchFamily="34" charset="0"/>
                          <a:cs typeface="Arial" panose="020B0604020202020204" pitchFamily="34" charset="0"/>
                        </a:rPr>
                        <a:t>Why choose this approach?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4998506"/>
                  </a:ext>
                </a:extLst>
              </a:tr>
              <a:tr h="889897">
                <a:tc>
                  <a:txBody>
                    <a:bodyPr/>
                    <a:lstStyle/>
                    <a:p>
                      <a:pPr algn="ctr"/>
                      <a:r>
                        <a:rPr lang="en-US" sz="1400" b="0" dirty="0">
                          <a:latin typeface="Arial" panose="020B0604020202020204" pitchFamily="34" charset="0"/>
                          <a:cs typeface="Arial" panose="020B0604020202020204" pitchFamily="34" charset="0"/>
                        </a:rPr>
                        <a:t>Naturalistic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388" indent="-179388" algn="l">
                        <a:buFont typeface="Arial" panose="020B0604020202020204" pitchFamily="34" charset="0"/>
                        <a:buChar char="•"/>
                        <a:tabLst/>
                      </a:pPr>
                      <a:r>
                        <a:rPr lang="en-US" sz="1400" b="0" dirty="0">
                          <a:latin typeface="Arial" panose="020B0604020202020204" pitchFamily="34" charset="0"/>
                          <a:cs typeface="Arial" panose="020B0604020202020204" pitchFamily="34" charset="0"/>
                        </a:rPr>
                        <a:t>Provides opportunity to observe learning as it happens and to understand it “as is”.</a:t>
                      </a:r>
                    </a:p>
                    <a:p>
                      <a:pPr marL="179388" indent="-179388" algn="l">
                        <a:buFont typeface="Arial" panose="020B0604020202020204" pitchFamily="34" charset="0"/>
                        <a:buChar char="•"/>
                        <a:tabLst/>
                      </a:pPr>
                      <a:r>
                        <a:rPr lang="en-US" sz="1400" b="0" dirty="0">
                          <a:latin typeface="Arial" panose="020B0604020202020204" pitchFamily="34" charset="0"/>
                          <a:cs typeface="Arial" panose="020B0604020202020204" pitchFamily="34" charset="0"/>
                        </a:rPr>
                        <a:t>As well, opportunity to gain an emic, insiders’ perspective to gain more insight</a:t>
                      </a:r>
                    </a:p>
                    <a:p>
                      <a:pPr marL="179388" indent="-179388" algn="l">
                        <a:buFont typeface="Arial" panose="020B0604020202020204" pitchFamily="34" charset="0"/>
                        <a:buChar char="•"/>
                        <a:tabLst/>
                      </a:pPr>
                      <a:r>
                        <a:rPr lang="en-US" sz="1400" b="0" dirty="0">
                          <a:latin typeface="Arial" panose="020B0604020202020204" pitchFamily="34" charset="0"/>
                          <a:cs typeface="Arial" panose="020B0604020202020204" pitchFamily="34" charset="0"/>
                        </a:rPr>
                        <a:t>Inductive process permits opportunity to allow the data, insiders’ perspectives to guide understanding</a:t>
                      </a:r>
                    </a:p>
                    <a:p>
                      <a:pPr marL="179388" indent="-179388" algn="l">
                        <a:buFont typeface="Arial" panose="020B0604020202020204" pitchFamily="34" charset="0"/>
                        <a:buChar char="•"/>
                        <a:tabLst/>
                      </a:pPr>
                      <a:r>
                        <a:rPr lang="en-US" sz="1400" b="0" dirty="0">
                          <a:latin typeface="Arial" panose="020B0604020202020204" pitchFamily="34" charset="0"/>
                          <a:cs typeface="Arial" panose="020B0604020202020204" pitchFamily="34" charset="0"/>
                        </a:rPr>
                        <a:t>Both ”big picture” and ”up close and personal” designs possible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9791425"/>
                  </a:ext>
                </a:extLst>
              </a:tr>
              <a:tr h="710005">
                <a:tc>
                  <a:txBody>
                    <a:bodyPr/>
                    <a:lstStyle/>
                    <a:p>
                      <a:pPr algn="ctr"/>
                      <a:r>
                        <a:rPr lang="en-US" sz="1400" b="0" dirty="0" err="1">
                          <a:latin typeface="Arial" panose="020B0604020202020204" pitchFamily="34" charset="0"/>
                          <a:cs typeface="Arial" panose="020B0604020202020204" pitchFamily="34" charset="0"/>
                        </a:rPr>
                        <a:t>Correlationnal</a:t>
                      </a:r>
                      <a:r>
                        <a:rPr lang="en-US" sz="1400" b="0" dirty="0">
                          <a:latin typeface="Arial" panose="020B0604020202020204" pitchFamily="34" charset="0"/>
                          <a:cs typeface="Arial" panose="020B0604020202020204" pitchFamily="34" charset="0"/>
                        </a:rPr>
                        <a:t>/</a:t>
                      </a:r>
                    </a:p>
                    <a:p>
                      <a:pPr algn="ctr"/>
                      <a:r>
                        <a:rPr lang="en-US" sz="1400" b="0" dirty="0">
                          <a:latin typeface="Arial" panose="020B0604020202020204" pitchFamily="34" charset="0"/>
                          <a:cs typeface="Arial" panose="020B0604020202020204" pitchFamily="34" charset="0"/>
                        </a:rPr>
                        <a:t>Multivariate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388" indent="-179388" algn="l">
                        <a:buFont typeface="Arial" panose="020B0604020202020204" pitchFamily="34" charset="0"/>
                        <a:buChar char="•"/>
                        <a:tabLst/>
                      </a:pPr>
                      <a:r>
                        <a:rPr lang="en-US" sz="1400" b="0" dirty="0">
                          <a:latin typeface="Arial" panose="020B0604020202020204" pitchFamily="34" charset="0"/>
                          <a:cs typeface="Arial" panose="020B0604020202020204" pitchFamily="34" charset="0"/>
                        </a:rPr>
                        <a:t>Allows the researcher to exam relationships among multiple factors affecting learning</a:t>
                      </a:r>
                    </a:p>
                    <a:p>
                      <a:pPr marL="179388" indent="-179388" algn="l">
                        <a:buFont typeface="Arial" panose="020B0604020202020204" pitchFamily="34" charset="0"/>
                        <a:buChar char="•"/>
                        <a:tabLst/>
                      </a:pPr>
                      <a:r>
                        <a:rPr lang="en-US" sz="1400" b="0" dirty="0">
                          <a:latin typeface="Arial" panose="020B0604020202020204" pitchFamily="34" charset="0"/>
                          <a:cs typeface="Arial" panose="020B0604020202020204" pitchFamily="34" charset="0"/>
                        </a:rPr>
                        <a:t>Is not much affected by subjective views of informants</a:t>
                      </a:r>
                    </a:p>
                    <a:p>
                      <a:pPr marL="179388" indent="-179388" algn="l">
                        <a:buFont typeface="Arial" panose="020B0604020202020204" pitchFamily="34" charset="0"/>
                        <a:buChar char="•"/>
                        <a:tabLst/>
                      </a:pPr>
                      <a:r>
                        <a:rPr lang="en-US" sz="1400" b="0" dirty="0">
                          <a:latin typeface="Arial" panose="020B0604020202020204" pitchFamily="34" charset="0"/>
                          <a:cs typeface="Arial" panose="020B0604020202020204" pitchFamily="34" charset="0"/>
                        </a:rPr>
                        <a:t>Use of a large number of well-selected participants permits opportunity to make claims for generalizability in many 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2382615"/>
                  </a:ext>
                </a:extLst>
              </a:tr>
              <a:tr h="927654">
                <a:tc>
                  <a:txBody>
                    <a:bodyPr/>
                    <a:lstStyle/>
                    <a:p>
                      <a:pPr algn="ctr"/>
                      <a:r>
                        <a:rPr lang="en-US" sz="1400" b="0" dirty="0">
                          <a:latin typeface="Arial" panose="020B0604020202020204" pitchFamily="34" charset="0"/>
                          <a:cs typeface="Arial" panose="020B0604020202020204" pitchFamily="34" charset="0"/>
                        </a:rPr>
                        <a:t>Experimental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Arial" panose="020B0604020202020204" pitchFamily="34" charset="0"/>
                        <a:buChar char="•"/>
                      </a:pPr>
                      <a:r>
                        <a:rPr lang="en-US" sz="1400" b="0" dirty="0">
                          <a:latin typeface="Arial" panose="020B0604020202020204" pitchFamily="34" charset="0"/>
                          <a:cs typeface="Arial" panose="020B0604020202020204" pitchFamily="34" charset="0"/>
                        </a:rPr>
                        <a:t>Useful for testing effectiveness of a particular technique or teaching material</a:t>
                      </a:r>
                    </a:p>
                    <a:p>
                      <a:pPr marL="171450" indent="-171450" algn="l">
                        <a:buFont typeface="Arial" panose="020B0604020202020204" pitchFamily="34" charset="0"/>
                        <a:buChar char="•"/>
                      </a:pPr>
                      <a:r>
                        <a:rPr lang="en-US" sz="1400" b="0" dirty="0">
                          <a:latin typeface="Arial" panose="020B0604020202020204" pitchFamily="34" charset="0"/>
                          <a:cs typeface="Arial" panose="020B0604020202020204" pitchFamily="34" charset="0"/>
                        </a:rPr>
                        <a:t>A large experiment with well-selected participants permits claims for generalizability</a:t>
                      </a:r>
                    </a:p>
                    <a:p>
                      <a:pPr marL="171450" indent="-171450" algn="l">
                        <a:buFont typeface="Arial" panose="020B0604020202020204" pitchFamily="34" charset="0"/>
                        <a:buChar char="•"/>
                      </a:pPr>
                      <a:r>
                        <a:rPr lang="en-US" sz="1400" b="0" dirty="0">
                          <a:latin typeface="Arial" panose="020B0604020202020204" pitchFamily="34" charset="0"/>
                          <a:cs typeface="Arial" panose="020B0604020202020204" pitchFamily="34" charset="0"/>
                        </a:rPr>
                        <a:t>Allows researcher(s) to test one or more hypotheses related to learning</a:t>
                      </a:r>
                    </a:p>
                    <a:p>
                      <a:pPr marL="171450" indent="-171450" algn="l">
                        <a:buFont typeface="Arial" panose="020B0604020202020204" pitchFamily="34" charset="0"/>
                        <a:buChar char="•"/>
                      </a:pPr>
                      <a:r>
                        <a:rPr lang="en-US" sz="1400" b="0" dirty="0">
                          <a:latin typeface="Arial" panose="020B0604020202020204" pitchFamily="34" charset="0"/>
                          <a:cs typeface="Arial" panose="020B0604020202020204" pitchFamily="34" charset="0"/>
                        </a:rPr>
                        <a:t>Many design options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9471897"/>
                  </a:ext>
                </a:extLst>
              </a:tr>
              <a:tr h="499055">
                <a:tc>
                  <a:txBody>
                    <a:bodyPr/>
                    <a:lstStyle/>
                    <a:p>
                      <a:pPr algn="ctr"/>
                      <a:r>
                        <a:rPr lang="en-US" sz="1400" b="0" dirty="0">
                          <a:latin typeface="Arial" panose="020B0604020202020204" pitchFamily="34" charset="0"/>
                          <a:cs typeface="Arial" panose="020B0604020202020204" pitchFamily="34" charset="0"/>
                        </a:rPr>
                        <a:t>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388" indent="-179388" algn="l">
                        <a:buFont typeface="Arial" panose="020B0604020202020204" pitchFamily="34" charset="0"/>
                        <a:buChar char="•"/>
                        <a:tabLst/>
                      </a:pPr>
                      <a:r>
                        <a:rPr lang="en-US" sz="1400" b="0" dirty="0">
                          <a:latin typeface="Arial" panose="020B0604020202020204" pitchFamily="34" charset="0"/>
                          <a:cs typeface="Arial" panose="020B0604020202020204" pitchFamily="34" charset="0"/>
                        </a:rPr>
                        <a:t>Allows a teacher to explore a potential solution to a learning issue in their own classroom</a:t>
                      </a:r>
                    </a:p>
                    <a:p>
                      <a:pPr marL="179388" indent="-179388" algn="l">
                        <a:buFont typeface="Arial" panose="020B0604020202020204" pitchFamily="34" charset="0"/>
                        <a:buChar char="•"/>
                        <a:tabLst/>
                      </a:pPr>
                      <a:r>
                        <a:rPr lang="en-US" sz="1400" b="0" dirty="0">
                          <a:latin typeface="Arial" panose="020B0604020202020204" pitchFamily="34" charset="0"/>
                          <a:cs typeface="Arial" panose="020B0604020202020204" pitchFamily="34" charset="0"/>
                        </a:rPr>
                        <a:t>An experienced teacher is an expert about their classroom; knowledge a benefit to field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0116944"/>
                  </a:ext>
                </a:extLst>
              </a:tr>
            </a:tbl>
          </a:graphicData>
        </a:graphic>
      </p:graphicFrame>
    </p:spTree>
    <p:extLst>
      <p:ext uri="{BB962C8B-B14F-4D97-AF65-F5344CB8AC3E}">
        <p14:creationId xmlns:p14="http://schemas.microsoft.com/office/powerpoint/2010/main" val="118729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00077-6662-D844-8B9F-94CC050823AF}"/>
              </a:ext>
            </a:extLst>
          </p:cNvPr>
          <p:cNvSpPr>
            <a:spLocks noGrp="1"/>
          </p:cNvSpPr>
          <p:nvPr>
            <p:ph type="ctrTitle"/>
          </p:nvPr>
        </p:nvSpPr>
        <p:spPr>
          <a:xfrm>
            <a:off x="1707775" y="709109"/>
            <a:ext cx="8771068" cy="835529"/>
          </a:xfrm>
        </p:spPr>
        <p:txBody>
          <a:bodyPr anchor="ctr">
            <a:normAutofit fontScale="90000"/>
          </a:bodyPr>
          <a:lstStyle/>
          <a:p>
            <a:r>
              <a:rPr lang="en-US" b="1" dirty="0">
                <a:solidFill>
                  <a:srgbClr val="011893"/>
                </a:solidFill>
                <a:latin typeface="Arial" panose="020B0604020202020204" pitchFamily="34" charset="0"/>
                <a:cs typeface="Arial" panose="020B0604020202020204" pitchFamily="34" charset="0"/>
              </a:rPr>
              <a:t>Sample Multivariate study</a:t>
            </a:r>
          </a:p>
        </p:txBody>
      </p:sp>
      <p:sp>
        <p:nvSpPr>
          <p:cNvPr id="3" name="Subtitle 2">
            <a:extLst>
              <a:ext uri="{FF2B5EF4-FFF2-40B4-BE49-F238E27FC236}">
                <a16:creationId xmlns:a16="http://schemas.microsoft.com/office/drawing/2014/main" id="{8CECEA92-6969-EB4A-A363-7BA56D24DD26}"/>
              </a:ext>
            </a:extLst>
          </p:cNvPr>
          <p:cNvSpPr>
            <a:spLocks noGrp="1"/>
          </p:cNvSpPr>
          <p:nvPr>
            <p:ph type="subTitle" idx="1"/>
          </p:nvPr>
        </p:nvSpPr>
        <p:spPr>
          <a:xfrm>
            <a:off x="817581" y="1963475"/>
            <a:ext cx="10079915" cy="3340045"/>
          </a:xfrm>
        </p:spPr>
        <p:txBody>
          <a:bodyPr>
            <a:normAutofit fontScale="32500" lnSpcReduction="20000"/>
          </a:bodyPr>
          <a:lstStyle/>
          <a:p>
            <a:r>
              <a:rPr lang="en-US" sz="11200" b="1" dirty="0">
                <a:solidFill>
                  <a:srgbClr val="C00000"/>
                </a:solidFill>
              </a:rPr>
              <a:t>Moulden (2021)</a:t>
            </a:r>
            <a:r>
              <a:rPr lang="en-US" sz="11200" b="1" baseline="30000" dirty="0">
                <a:solidFill>
                  <a:srgbClr val="011893"/>
                </a:solidFill>
              </a:rPr>
              <a:t>9</a:t>
            </a:r>
          </a:p>
          <a:p>
            <a:endParaRPr lang="en-US" sz="3400" b="1" dirty="0">
              <a:solidFill>
                <a:srgbClr val="C00000"/>
              </a:solidFill>
            </a:endParaRPr>
          </a:p>
          <a:p>
            <a:pPr algn="l">
              <a:lnSpc>
                <a:spcPct val="120000"/>
              </a:lnSpc>
              <a:spcBef>
                <a:spcPts val="0"/>
              </a:spcBef>
            </a:pPr>
            <a:r>
              <a:rPr lang="en-US" sz="6200" dirty="0">
                <a:solidFill>
                  <a:schemeClr val="accent2">
                    <a:lumMod val="75000"/>
                  </a:schemeClr>
                </a:solidFill>
              </a:rPr>
              <a:t>A  survey examined teachers’ perspectives of the effects of campus-access restrictions imposed during the pandemic on English-language teaching and learning, considering how the effects varied by factors such as:</a:t>
            </a:r>
          </a:p>
          <a:p>
            <a:pPr algn="l">
              <a:lnSpc>
                <a:spcPct val="120000"/>
              </a:lnSpc>
              <a:spcBef>
                <a:spcPts val="0"/>
              </a:spcBef>
            </a:pPr>
            <a:endParaRPr lang="en-US" sz="6200" dirty="0">
              <a:solidFill>
                <a:schemeClr val="accent6">
                  <a:lumMod val="75000"/>
                </a:schemeClr>
              </a:solidFill>
            </a:endParaRPr>
          </a:p>
          <a:p>
            <a:pPr marL="457200" indent="-457200" algn="l">
              <a:buFont typeface="Arial" panose="020B0604020202020204" pitchFamily="34" charset="0"/>
              <a:buChar char="•"/>
            </a:pPr>
            <a:r>
              <a:rPr lang="en-US" sz="5500" dirty="0">
                <a:solidFill>
                  <a:srgbClr val="011893"/>
                </a:solidFill>
              </a:rPr>
              <a:t>Learner age</a:t>
            </a:r>
          </a:p>
          <a:p>
            <a:pPr marL="457200" indent="-457200" algn="l">
              <a:buFont typeface="Arial" panose="020B0604020202020204" pitchFamily="34" charset="0"/>
              <a:buChar char="•"/>
            </a:pPr>
            <a:r>
              <a:rPr lang="en-US" sz="5500" dirty="0">
                <a:solidFill>
                  <a:srgbClr val="011893"/>
                </a:solidFill>
              </a:rPr>
              <a:t>Program type</a:t>
            </a:r>
          </a:p>
          <a:p>
            <a:pPr marL="457200" indent="-457200" algn="l">
              <a:buFont typeface="Arial" panose="020B0604020202020204" pitchFamily="34" charset="0"/>
              <a:buChar char="•"/>
            </a:pPr>
            <a:r>
              <a:rPr lang="en-US" sz="5500" dirty="0">
                <a:solidFill>
                  <a:srgbClr val="011893"/>
                </a:solidFill>
              </a:rPr>
              <a:t>Language skill focus (e.g. writing, speaking)</a:t>
            </a:r>
          </a:p>
          <a:p>
            <a:pPr marL="457200" indent="-457200" algn="l">
              <a:buFont typeface="Arial" panose="020B0604020202020204" pitchFamily="34" charset="0"/>
              <a:buChar char="•"/>
            </a:pPr>
            <a:r>
              <a:rPr lang="en-US" sz="5500" dirty="0">
                <a:solidFill>
                  <a:srgbClr val="011893"/>
                </a:solidFill>
              </a:rPr>
              <a:t>English proficiency level</a:t>
            </a:r>
          </a:p>
          <a:p>
            <a:pPr algn="l"/>
            <a:endParaRPr lang="en-US" sz="5500" dirty="0">
              <a:solidFill>
                <a:srgbClr val="011893"/>
              </a:solidFill>
            </a:endParaRPr>
          </a:p>
          <a:p>
            <a:pPr algn="l"/>
            <a:endParaRPr lang="en-US" sz="5500" dirty="0">
              <a:solidFill>
                <a:srgbClr val="011893"/>
              </a:solidFill>
            </a:endParaRPr>
          </a:p>
          <a:p>
            <a:pPr algn="l"/>
            <a:endParaRPr lang="en-US" sz="5500" dirty="0">
              <a:solidFill>
                <a:srgbClr val="011893"/>
              </a:solidFill>
            </a:endParaRPr>
          </a:p>
          <a:p>
            <a:pPr marL="457200" indent="-457200" algn="l">
              <a:buFont typeface="Arial" panose="020B0604020202020204" pitchFamily="34" charset="0"/>
              <a:buChar char="•"/>
            </a:pPr>
            <a:endParaRPr lang="en-US" sz="5500" dirty="0">
              <a:solidFill>
                <a:srgbClr val="011893"/>
              </a:solidFill>
            </a:endParaRPr>
          </a:p>
        </p:txBody>
      </p:sp>
      <p:sp>
        <p:nvSpPr>
          <p:cNvPr id="4" name="Slide Number Placeholder 3">
            <a:extLst>
              <a:ext uri="{FF2B5EF4-FFF2-40B4-BE49-F238E27FC236}">
                <a16:creationId xmlns:a16="http://schemas.microsoft.com/office/drawing/2014/main" id="{A58C2753-0EDA-E64A-B8E6-B9AD9E5BC5A4}"/>
              </a:ext>
            </a:extLst>
          </p:cNvPr>
          <p:cNvSpPr>
            <a:spLocks noGrp="1"/>
          </p:cNvSpPr>
          <p:nvPr>
            <p:ph type="sldNum" sz="quarter" idx="12"/>
          </p:nvPr>
        </p:nvSpPr>
        <p:spPr/>
        <p:txBody>
          <a:bodyPr/>
          <a:lstStyle/>
          <a:p>
            <a:fld id="{DCFCC653-52D4-3544-BBED-D928D6011599}" type="slidenum">
              <a:rPr lang="en-US" smtClean="0"/>
              <a:t>33</a:t>
            </a:fld>
            <a:endParaRPr lang="en-US"/>
          </a:p>
        </p:txBody>
      </p:sp>
      <p:sp>
        <p:nvSpPr>
          <p:cNvPr id="5" name="TextBox 4">
            <a:extLst>
              <a:ext uri="{FF2B5EF4-FFF2-40B4-BE49-F238E27FC236}">
                <a16:creationId xmlns:a16="http://schemas.microsoft.com/office/drawing/2014/main" id="{01D1EE2F-0D1A-4645-81E4-EFAEB021A497}"/>
              </a:ext>
            </a:extLst>
          </p:cNvPr>
          <p:cNvSpPr txBox="1"/>
          <p:nvPr/>
        </p:nvSpPr>
        <p:spPr>
          <a:xfrm>
            <a:off x="817581" y="5483686"/>
            <a:ext cx="9875520" cy="692497"/>
          </a:xfrm>
          <a:prstGeom prst="rect">
            <a:avLst/>
          </a:prstGeom>
          <a:noFill/>
        </p:spPr>
        <p:txBody>
          <a:bodyPr wrap="square" rtlCol="0">
            <a:spAutoFit/>
          </a:bodyPr>
          <a:lstStyle/>
          <a:p>
            <a:r>
              <a:rPr lang="en-CA" sz="1050" b="1" baseline="30000" dirty="0">
                <a:solidFill>
                  <a:srgbClr val="011893"/>
                </a:solidFill>
                <a:latin typeface="Arial" panose="020B0604020202020204" pitchFamily="34" charset="0"/>
                <a:cs typeface="Arial" panose="020B0604020202020204" pitchFamily="34" charset="0"/>
              </a:rPr>
              <a:t>9</a:t>
            </a:r>
            <a:r>
              <a:rPr lang="en-CA" sz="1050" dirty="0">
                <a:solidFill>
                  <a:schemeClr val="accent2">
                    <a:lumMod val="50000"/>
                  </a:schemeClr>
                </a:solidFill>
                <a:latin typeface="Arial" panose="020B0604020202020204" pitchFamily="34" charset="0"/>
                <a:cs typeface="Arial" panose="020B0604020202020204" pitchFamily="34" charset="0"/>
              </a:rPr>
              <a:t>Moulden, G.A. (2021).</a:t>
            </a:r>
            <a:r>
              <a:rPr lang="en-CA" sz="1050" i="1" dirty="0">
                <a:solidFill>
                  <a:schemeClr val="accent2">
                    <a:lumMod val="50000"/>
                  </a:schemeClr>
                </a:solidFill>
                <a:latin typeface="Arial" panose="020B0604020202020204" pitchFamily="34" charset="0"/>
                <a:cs typeface="Arial" panose="020B0604020202020204" pitchFamily="34" charset="0"/>
              </a:rPr>
              <a:t> An Investigation into the effects of COVID-related school policies on the teaching and learning of English as a second or foreign language</a:t>
            </a:r>
            <a:r>
              <a:rPr lang="en-CA" sz="1050" dirty="0">
                <a:solidFill>
                  <a:schemeClr val="accent2">
                    <a:lumMod val="50000"/>
                  </a:schemeClr>
                </a:solidFill>
                <a:latin typeface="Arial" panose="020B0604020202020204" pitchFamily="34" charset="0"/>
                <a:cs typeface="Arial" panose="020B0604020202020204" pitchFamily="34" charset="0"/>
              </a:rPr>
              <a:t>. In Teaching Culturally and Linguistically Diverse International Students in Open or Online Learning Environments: A Research Symposium. University of Windsor</a:t>
            </a:r>
            <a:r>
              <a:rPr lang="en-CA" sz="1050" dirty="0">
                <a:solidFill>
                  <a:schemeClr val="accent6">
                    <a:lumMod val="75000"/>
                  </a:schemeClr>
                </a:solidFill>
                <a:latin typeface="Arial" panose="020B0604020202020204" pitchFamily="34" charset="0"/>
                <a:cs typeface="Arial" panose="020B0604020202020204" pitchFamily="34" charset="0"/>
              </a:rPr>
              <a:t>.</a:t>
            </a:r>
            <a:endParaRPr lang="en-CA" sz="1050" i="1" dirty="0">
              <a:solidFill>
                <a:schemeClr val="accent6">
                  <a:lumMod val="75000"/>
                </a:schemeClr>
              </a:solidFill>
              <a:latin typeface="Arial" panose="020B0604020202020204" pitchFamily="34" charset="0"/>
              <a:cs typeface="Arial" panose="020B0604020202020204" pitchFamily="34" charset="0"/>
            </a:endParaRPr>
          </a:p>
          <a:p>
            <a:endParaRPr lang="en-US" dirty="0">
              <a:latin typeface="Arial Regular"/>
            </a:endParaRPr>
          </a:p>
        </p:txBody>
      </p:sp>
    </p:spTree>
    <p:extLst>
      <p:ext uri="{BB962C8B-B14F-4D97-AF65-F5344CB8AC3E}">
        <p14:creationId xmlns:p14="http://schemas.microsoft.com/office/powerpoint/2010/main" val="353453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0702-15B8-174F-A172-44AC28B43230}"/>
              </a:ext>
            </a:extLst>
          </p:cNvPr>
          <p:cNvSpPr>
            <a:spLocks noGrp="1"/>
          </p:cNvSpPr>
          <p:nvPr>
            <p:ph type="ctrTitle"/>
          </p:nvPr>
        </p:nvSpPr>
        <p:spPr>
          <a:xfrm>
            <a:off x="722555" y="960999"/>
            <a:ext cx="10746889" cy="1082955"/>
          </a:xfrm>
        </p:spPr>
        <p:txBody>
          <a:bodyPr anchor="ctr">
            <a:normAutofit/>
          </a:bodyPr>
          <a:lstStyle/>
          <a:p>
            <a:r>
              <a:rPr lang="en-CA" sz="3600" b="1" dirty="0">
                <a:solidFill>
                  <a:srgbClr val="011893"/>
                </a:solidFill>
                <a:latin typeface="Arial" panose="020B0604020202020204" pitchFamily="34" charset="0"/>
                <a:cs typeface="Arial" panose="020B0604020202020204" pitchFamily="34" charset="0"/>
              </a:rPr>
              <a:t>Criterion #2: selecting the right research design</a:t>
            </a:r>
            <a:endParaRPr lang="en-US" b="1" dirty="0"/>
          </a:p>
        </p:txBody>
      </p:sp>
      <p:sp>
        <p:nvSpPr>
          <p:cNvPr id="3" name="Subtitle 2">
            <a:extLst>
              <a:ext uri="{FF2B5EF4-FFF2-40B4-BE49-F238E27FC236}">
                <a16:creationId xmlns:a16="http://schemas.microsoft.com/office/drawing/2014/main" id="{4795B960-ABEF-BD4C-B082-D619C65F3B8D}"/>
              </a:ext>
            </a:extLst>
          </p:cNvPr>
          <p:cNvSpPr>
            <a:spLocks noGrp="1"/>
          </p:cNvSpPr>
          <p:nvPr>
            <p:ph type="subTitle" idx="1"/>
          </p:nvPr>
        </p:nvSpPr>
        <p:spPr>
          <a:xfrm>
            <a:off x="1222786" y="2354151"/>
            <a:ext cx="9144000" cy="1655762"/>
          </a:xfrm>
        </p:spPr>
        <p:txBody>
          <a:bodyPr/>
          <a:lstStyle/>
          <a:p>
            <a:r>
              <a:rPr lang="en-US" dirty="0">
                <a:solidFill>
                  <a:srgbClr val="C00000"/>
                </a:solidFill>
              </a:rPr>
              <a:t>The research approach you select is based on </a:t>
            </a:r>
            <a:r>
              <a:rPr lang="en-US" b="1" dirty="0"/>
              <a:t>what</a:t>
            </a:r>
            <a:r>
              <a:rPr lang="en-US" dirty="0">
                <a:solidFill>
                  <a:srgbClr val="C00000"/>
                </a:solidFill>
              </a:rPr>
              <a:t> you want to do. Your research design indicates </a:t>
            </a:r>
            <a:r>
              <a:rPr lang="en-US" b="1" dirty="0"/>
              <a:t>how</a:t>
            </a:r>
            <a:r>
              <a:rPr lang="en-US" dirty="0">
                <a:solidFill>
                  <a:srgbClr val="C00000"/>
                </a:solidFill>
              </a:rPr>
              <a:t> you plan to carry out your study.</a:t>
            </a:r>
          </a:p>
        </p:txBody>
      </p:sp>
      <p:sp>
        <p:nvSpPr>
          <p:cNvPr id="4" name="Slide Number Placeholder 3">
            <a:extLst>
              <a:ext uri="{FF2B5EF4-FFF2-40B4-BE49-F238E27FC236}">
                <a16:creationId xmlns:a16="http://schemas.microsoft.com/office/drawing/2014/main" id="{3691A592-7E2D-924C-A127-30F912EF5197}"/>
              </a:ext>
            </a:extLst>
          </p:cNvPr>
          <p:cNvSpPr>
            <a:spLocks noGrp="1"/>
          </p:cNvSpPr>
          <p:nvPr>
            <p:ph type="sldNum" sz="quarter" idx="12"/>
          </p:nvPr>
        </p:nvSpPr>
        <p:spPr/>
        <p:txBody>
          <a:bodyPr/>
          <a:lstStyle/>
          <a:p>
            <a:fld id="{DCFCC653-52D4-3544-BBED-D928D6011599}" type="slidenum">
              <a:rPr lang="en-US" smtClean="0"/>
              <a:t>34</a:t>
            </a:fld>
            <a:endParaRPr lang="en-US"/>
          </a:p>
        </p:txBody>
      </p:sp>
    </p:spTree>
    <p:extLst>
      <p:ext uri="{BB962C8B-B14F-4D97-AF65-F5344CB8AC3E}">
        <p14:creationId xmlns:p14="http://schemas.microsoft.com/office/powerpoint/2010/main" val="216809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7F1417-7226-4EE6-B76D-E89444DF6EBB}" type="slidenum">
              <a:rPr lang="en-US" smtClean="0"/>
              <a:pPr/>
              <a:t>35</a:t>
            </a:fld>
            <a:endParaRPr lang="en-US" dirty="0"/>
          </a:p>
        </p:txBody>
      </p:sp>
      <p:sp>
        <p:nvSpPr>
          <p:cNvPr id="75778" name="Rectangle 2"/>
          <p:cNvSpPr>
            <a:spLocks noGrp="1" noChangeArrowheads="1"/>
          </p:cNvSpPr>
          <p:nvPr>
            <p:ph type="title" idx="4294967295"/>
          </p:nvPr>
        </p:nvSpPr>
        <p:spPr>
          <a:xfrm>
            <a:off x="1503124" y="735899"/>
            <a:ext cx="8997950" cy="1017588"/>
          </a:xfrm>
          <a:noFill/>
          <a:ln>
            <a:noFill/>
          </a:ln>
        </p:spPr>
        <p:txBody>
          <a:bodyPr anchor="ctr">
            <a:noAutofit/>
          </a:bodyPr>
          <a:lstStyle/>
          <a:p>
            <a:pPr algn="ctr" eaLnBrk="1" hangingPunct="1">
              <a:defRPr/>
            </a:pPr>
            <a:r>
              <a:rPr lang="en-US" sz="4800" b="1" dirty="0">
                <a:ln w="0"/>
                <a:solidFill>
                  <a:srgbClr val="011893"/>
                </a:solidFill>
                <a:effectLst>
                  <a:outerShdw blurRad="38100" dist="19050" dir="2700000" algn="tl" rotWithShape="0">
                    <a:schemeClr val="dk1">
                      <a:alpha val="40000"/>
                    </a:schemeClr>
                  </a:outerShdw>
                </a:effectLst>
                <a:latin typeface="Arial" panose="020B0604020202020204" pitchFamily="34" charset="0"/>
                <a:ea typeface="Arial" charset="0"/>
                <a:cs typeface="Arial" panose="020B0604020202020204" pitchFamily="34" charset="0"/>
              </a:rPr>
              <a:t>Approaches and Designs (1)</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286380464"/>
              </p:ext>
            </p:extLst>
          </p:nvPr>
        </p:nvGraphicFramePr>
        <p:xfrm>
          <a:off x="1803999" y="2004615"/>
          <a:ext cx="8396199" cy="2956560"/>
        </p:xfrm>
        <a:graphic>
          <a:graphicData uri="http://schemas.openxmlformats.org/drawingml/2006/table">
            <a:tbl>
              <a:tblPr firstRow="1" bandRow="1">
                <a:tableStyleId>{5C22544A-7EE6-4342-B048-85BDC9FD1C3A}</a:tableStyleId>
              </a:tblPr>
              <a:tblGrid>
                <a:gridCol w="2798733">
                  <a:extLst>
                    <a:ext uri="{9D8B030D-6E8A-4147-A177-3AD203B41FA5}">
                      <a16:colId xmlns:a16="http://schemas.microsoft.com/office/drawing/2014/main" val="20000"/>
                    </a:ext>
                  </a:extLst>
                </a:gridCol>
                <a:gridCol w="2798733">
                  <a:extLst>
                    <a:ext uri="{9D8B030D-6E8A-4147-A177-3AD203B41FA5}">
                      <a16:colId xmlns:a16="http://schemas.microsoft.com/office/drawing/2014/main" val="20001"/>
                    </a:ext>
                  </a:extLst>
                </a:gridCol>
                <a:gridCol w="2798733">
                  <a:extLst>
                    <a:ext uri="{9D8B030D-6E8A-4147-A177-3AD203B41FA5}">
                      <a16:colId xmlns:a16="http://schemas.microsoft.com/office/drawing/2014/main" val="20002"/>
                    </a:ext>
                  </a:extLst>
                </a:gridCol>
              </a:tblGrid>
              <a:tr h="273630">
                <a:tc>
                  <a:txBody>
                    <a:bodyPr/>
                    <a:lstStyle/>
                    <a:p>
                      <a:pPr algn="ctr"/>
                      <a:r>
                        <a:rPr lang="en-US" sz="2000" b="0" i="0" dirty="0">
                          <a:solidFill>
                            <a:srgbClr val="C00000"/>
                          </a:solidFill>
                          <a:latin typeface="Arial Regular"/>
                          <a:cs typeface="Arial" panose="020B0604020202020204" pitchFamily="34" charset="0"/>
                        </a:rPr>
                        <a:t>Approach</a:t>
                      </a:r>
                    </a:p>
                  </a:txBody>
                  <a:tcPr>
                    <a:noFill/>
                  </a:tcPr>
                </a:tc>
                <a:tc>
                  <a:txBody>
                    <a:bodyPr/>
                    <a:lstStyle/>
                    <a:p>
                      <a:pPr algn="ctr"/>
                      <a:r>
                        <a:rPr lang="en-US" sz="2000" b="0" i="0" dirty="0">
                          <a:solidFill>
                            <a:srgbClr val="C00000"/>
                          </a:solidFill>
                          <a:latin typeface="Arial Regular"/>
                          <a:cs typeface="Arial" panose="020B0604020202020204" pitchFamily="34" charset="0"/>
                        </a:rPr>
                        <a:t>General Design(s)</a:t>
                      </a:r>
                      <a:r>
                        <a:rPr lang="en-US" sz="2000" b="0" i="0" baseline="30000" dirty="0">
                          <a:solidFill>
                            <a:srgbClr val="011893"/>
                          </a:solidFill>
                          <a:latin typeface="Arial Regular"/>
                          <a:cs typeface="Arial" panose="020B0604020202020204" pitchFamily="34" charset="0"/>
                        </a:rPr>
                        <a:t>1</a:t>
                      </a:r>
                      <a:endParaRPr lang="en-US" sz="2000" b="0" i="0" dirty="0">
                        <a:solidFill>
                          <a:srgbClr val="011893"/>
                        </a:solidFill>
                        <a:latin typeface="Arial Regular"/>
                        <a:cs typeface="Arial" panose="020B0604020202020204" pitchFamily="34" charset="0"/>
                      </a:endParaRPr>
                    </a:p>
                  </a:txBody>
                  <a:tcPr anchor="ctr">
                    <a:noFill/>
                  </a:tcPr>
                </a:tc>
                <a:tc>
                  <a:txBody>
                    <a:bodyPr/>
                    <a:lstStyle/>
                    <a:p>
                      <a:pPr algn="ctr"/>
                      <a:r>
                        <a:rPr lang="en-US" sz="2000" b="0" i="0" dirty="0">
                          <a:solidFill>
                            <a:srgbClr val="C00000"/>
                          </a:solidFill>
                          <a:latin typeface="Arial Regular"/>
                          <a:cs typeface="Arial" panose="020B0604020202020204" pitchFamily="34" charset="0"/>
                        </a:rPr>
                        <a:t>Options</a:t>
                      </a:r>
                    </a:p>
                  </a:txBody>
                  <a:tcPr>
                    <a:noFill/>
                  </a:tcPr>
                </a:tc>
                <a:extLst>
                  <a:ext uri="{0D108BD9-81ED-4DB2-BD59-A6C34878D82A}">
                    <a16:rowId xmlns:a16="http://schemas.microsoft.com/office/drawing/2014/main" val="10000"/>
                  </a:ext>
                </a:extLst>
              </a:tr>
              <a:tr h="345638">
                <a:tc>
                  <a:txBody>
                    <a:bodyPr/>
                    <a:lstStyle/>
                    <a:p>
                      <a:pPr algn="ctr"/>
                      <a:r>
                        <a:rPr lang="en-US" sz="1800" b="0" i="0" dirty="0">
                          <a:solidFill>
                            <a:schemeClr val="tx1"/>
                          </a:solidFill>
                          <a:latin typeface="Arial Regular"/>
                          <a:cs typeface="Arial" panose="020B0604020202020204" pitchFamily="34" charset="0"/>
                        </a:rPr>
                        <a:t>Naturalistic</a:t>
                      </a:r>
                    </a:p>
                  </a:txBody>
                  <a:tcPr anchor="ctr">
                    <a:noFill/>
                  </a:tcPr>
                </a:tc>
                <a:tc>
                  <a:txBody>
                    <a:bodyPr/>
                    <a:lstStyle/>
                    <a:p>
                      <a:pPr algn="ctr"/>
                      <a:r>
                        <a:rPr lang="en-US" sz="1800" b="0" i="0" dirty="0">
                          <a:solidFill>
                            <a:schemeClr val="tx1"/>
                          </a:solidFill>
                          <a:latin typeface="Arial Regular"/>
                          <a:cs typeface="Arial" panose="020B0604020202020204" pitchFamily="34" charset="0"/>
                        </a:rPr>
                        <a:t>Qualitative,</a:t>
                      </a:r>
                    </a:p>
                    <a:p>
                      <a:pPr algn="ctr"/>
                      <a:r>
                        <a:rPr lang="en-US" sz="1800" b="0" i="0" dirty="0">
                          <a:solidFill>
                            <a:schemeClr val="tx1"/>
                          </a:solidFill>
                          <a:latin typeface="Arial Regular"/>
                          <a:cs typeface="Arial" panose="020B0604020202020204" pitchFamily="34" charset="0"/>
                        </a:rPr>
                        <a:t> Mixed Methods</a:t>
                      </a:r>
                    </a:p>
                  </a:txBody>
                  <a:tcPr anchor="ctr">
                    <a:noFill/>
                  </a:tcPr>
                </a:tc>
                <a:tc>
                  <a:txBody>
                    <a:bodyPr/>
                    <a:lstStyle/>
                    <a:p>
                      <a:pPr algn="ctr"/>
                      <a:r>
                        <a:rPr lang="en-US" sz="1800" b="0" i="0" dirty="0">
                          <a:solidFill>
                            <a:schemeClr val="tx1"/>
                          </a:solidFill>
                          <a:latin typeface="Arial Regular"/>
                          <a:cs typeface="Arial" panose="020B0604020202020204" pitchFamily="34" charset="0"/>
                        </a:rPr>
                        <a:t>Ethnography,</a:t>
                      </a:r>
                      <a:r>
                        <a:rPr lang="en-US" sz="1800" b="0" i="0" baseline="0" dirty="0">
                          <a:solidFill>
                            <a:schemeClr val="tx1"/>
                          </a:solidFill>
                          <a:latin typeface="Arial Regular"/>
                          <a:cs typeface="Arial" panose="020B0604020202020204" pitchFamily="34" charset="0"/>
                        </a:rPr>
                        <a:t> case study</a:t>
                      </a:r>
                    </a:p>
                    <a:p>
                      <a:pPr algn="ctr"/>
                      <a:r>
                        <a:rPr lang="en-US" sz="1800" b="0" i="0" baseline="0" dirty="0">
                          <a:solidFill>
                            <a:schemeClr val="tx1"/>
                          </a:solidFill>
                          <a:latin typeface="Arial Regular"/>
                          <a:cs typeface="Arial" panose="020B0604020202020204" pitchFamily="34" charset="0"/>
                        </a:rPr>
                        <a:t>Descriptive study</a:t>
                      </a:r>
                      <a:endParaRPr lang="en-US" sz="1800" b="0" i="0" dirty="0">
                        <a:solidFill>
                          <a:schemeClr val="tx1"/>
                        </a:solidFill>
                        <a:latin typeface="Arial Regular"/>
                        <a:cs typeface="Arial" panose="020B0604020202020204" pitchFamily="34" charset="0"/>
                      </a:endParaRPr>
                    </a:p>
                  </a:txBody>
                  <a:tcPr anchor="ctr">
                    <a:noFill/>
                  </a:tcPr>
                </a:tc>
                <a:extLst>
                  <a:ext uri="{0D108BD9-81ED-4DB2-BD59-A6C34878D82A}">
                    <a16:rowId xmlns:a16="http://schemas.microsoft.com/office/drawing/2014/main" val="10001"/>
                  </a:ext>
                </a:extLst>
              </a:tr>
              <a:tr h="345638">
                <a:tc>
                  <a:txBody>
                    <a:bodyPr/>
                    <a:lstStyle/>
                    <a:p>
                      <a:pPr algn="ctr"/>
                      <a:r>
                        <a:rPr lang="en-US" sz="1800" b="0" i="0" dirty="0">
                          <a:solidFill>
                            <a:schemeClr val="tx1"/>
                          </a:solidFill>
                          <a:latin typeface="Arial Regular"/>
                          <a:cs typeface="Arial" panose="020B0604020202020204" pitchFamily="34" charset="0"/>
                        </a:rPr>
                        <a:t>Multivariate</a:t>
                      </a:r>
                    </a:p>
                  </a:txBody>
                  <a:tcPr anchor="ctr">
                    <a:noFill/>
                  </a:tcPr>
                </a:tc>
                <a:tc>
                  <a:txBody>
                    <a:bodyPr/>
                    <a:lstStyle/>
                    <a:p>
                      <a:pPr algn="ctr"/>
                      <a:r>
                        <a:rPr lang="en-US" sz="1800" b="0" i="0" dirty="0">
                          <a:solidFill>
                            <a:schemeClr val="tx1"/>
                          </a:solidFill>
                          <a:latin typeface="Arial Regular"/>
                          <a:cs typeface="Arial" panose="020B0604020202020204" pitchFamily="34" charset="0"/>
                        </a:rPr>
                        <a:t>Quantitative, </a:t>
                      </a:r>
                    </a:p>
                    <a:p>
                      <a:pPr algn="ctr"/>
                      <a:r>
                        <a:rPr lang="en-US" sz="1800" b="0" i="0" dirty="0">
                          <a:solidFill>
                            <a:schemeClr val="tx1"/>
                          </a:solidFill>
                          <a:latin typeface="Arial Regular"/>
                          <a:cs typeface="Arial" panose="020B0604020202020204" pitchFamily="34" charset="0"/>
                        </a:rPr>
                        <a:t>Mixed Methods</a:t>
                      </a:r>
                    </a:p>
                  </a:txBody>
                  <a:tcPr anchor="ctr">
                    <a:noFill/>
                  </a:tcPr>
                </a:tc>
                <a:tc>
                  <a:txBody>
                    <a:bodyPr/>
                    <a:lstStyle/>
                    <a:p>
                      <a:pPr algn="ctr"/>
                      <a:r>
                        <a:rPr lang="en-US" sz="1800" b="0" i="0" dirty="0">
                          <a:solidFill>
                            <a:schemeClr val="tx1"/>
                          </a:solidFill>
                          <a:latin typeface="Arial Regular"/>
                          <a:cs typeface="Arial" panose="020B0604020202020204" pitchFamily="34" charset="0"/>
                        </a:rPr>
                        <a:t>Correlational</a:t>
                      </a:r>
                      <a:r>
                        <a:rPr lang="en-US" sz="1800" b="0" i="0" baseline="0" dirty="0">
                          <a:solidFill>
                            <a:schemeClr val="tx1"/>
                          </a:solidFill>
                          <a:latin typeface="Arial Regular"/>
                          <a:cs typeface="Arial" panose="020B0604020202020204" pitchFamily="34" charset="0"/>
                        </a:rPr>
                        <a:t> study,</a:t>
                      </a:r>
                    </a:p>
                    <a:p>
                      <a:pPr algn="ctr"/>
                      <a:r>
                        <a:rPr lang="en-US" sz="1800" b="0" i="0" baseline="0" dirty="0">
                          <a:solidFill>
                            <a:schemeClr val="tx1"/>
                          </a:solidFill>
                          <a:latin typeface="Arial Regular"/>
                          <a:cs typeface="Arial" panose="020B0604020202020204" pitchFamily="34" charset="0"/>
                        </a:rPr>
                        <a:t>Multivariate designs</a:t>
                      </a:r>
                      <a:endParaRPr lang="en-US" sz="1800" b="0" i="0" dirty="0">
                        <a:solidFill>
                          <a:schemeClr val="tx1"/>
                        </a:solidFill>
                        <a:latin typeface="Arial Regular"/>
                        <a:cs typeface="Arial" panose="020B0604020202020204" pitchFamily="34" charset="0"/>
                      </a:endParaRPr>
                    </a:p>
                  </a:txBody>
                  <a:tcPr anchor="ctr">
                    <a:noFill/>
                  </a:tcPr>
                </a:tc>
                <a:extLst>
                  <a:ext uri="{0D108BD9-81ED-4DB2-BD59-A6C34878D82A}">
                    <a16:rowId xmlns:a16="http://schemas.microsoft.com/office/drawing/2014/main" val="10002"/>
                  </a:ext>
                </a:extLst>
              </a:tr>
              <a:tr h="345638">
                <a:tc>
                  <a:txBody>
                    <a:bodyPr/>
                    <a:lstStyle/>
                    <a:p>
                      <a:pPr algn="ctr"/>
                      <a:r>
                        <a:rPr lang="en-US" sz="1800" b="0" i="0" dirty="0">
                          <a:solidFill>
                            <a:schemeClr val="tx1"/>
                          </a:solidFill>
                          <a:latin typeface="Arial Regular"/>
                          <a:cs typeface="Arial" panose="020B0604020202020204" pitchFamily="34" charset="0"/>
                        </a:rPr>
                        <a:t>Experimental</a:t>
                      </a:r>
                    </a:p>
                  </a:txBody>
                  <a:tcPr anchor="ctr">
                    <a:noFill/>
                  </a:tcPr>
                </a:tc>
                <a:tc>
                  <a:txBody>
                    <a:bodyPr/>
                    <a:lstStyle/>
                    <a:p>
                      <a:pPr algn="ctr"/>
                      <a:r>
                        <a:rPr lang="en-US" sz="1800" b="0" i="0" dirty="0">
                          <a:solidFill>
                            <a:schemeClr val="tx1"/>
                          </a:solidFill>
                          <a:latin typeface="Arial Regular"/>
                          <a:cs typeface="Arial" panose="020B0604020202020204" pitchFamily="34" charset="0"/>
                        </a:rPr>
                        <a:t>Quantitative, </a:t>
                      </a:r>
                    </a:p>
                    <a:p>
                      <a:pPr algn="ctr"/>
                      <a:r>
                        <a:rPr lang="en-US" sz="1800" b="0" i="0" dirty="0">
                          <a:solidFill>
                            <a:schemeClr val="tx1"/>
                          </a:solidFill>
                          <a:latin typeface="Arial Regular"/>
                          <a:cs typeface="Arial" panose="020B0604020202020204" pitchFamily="34" charset="0"/>
                        </a:rPr>
                        <a:t>Mixed Methods</a:t>
                      </a:r>
                    </a:p>
                  </a:txBody>
                  <a:tcPr anchor="ctr">
                    <a:noFill/>
                  </a:tcPr>
                </a:tc>
                <a:tc>
                  <a:txBody>
                    <a:bodyPr/>
                    <a:lstStyle/>
                    <a:p>
                      <a:pPr algn="ctr"/>
                      <a:r>
                        <a:rPr lang="en-US" sz="1800" b="0" i="0" dirty="0">
                          <a:solidFill>
                            <a:schemeClr val="tx1"/>
                          </a:solidFill>
                          <a:latin typeface="Arial Regular"/>
                          <a:cs typeface="Arial" panose="020B0604020202020204" pitchFamily="34" charset="0"/>
                        </a:rPr>
                        <a:t>One-group,</a:t>
                      </a:r>
                      <a:r>
                        <a:rPr lang="en-US" sz="1800" b="0" i="0" baseline="0" dirty="0">
                          <a:solidFill>
                            <a:schemeClr val="tx1"/>
                          </a:solidFill>
                          <a:latin typeface="Arial Regular"/>
                          <a:cs typeface="Arial" panose="020B0604020202020204" pitchFamily="34" charset="0"/>
                        </a:rPr>
                        <a:t> Quasi-, pure Experimental studies</a:t>
                      </a:r>
                      <a:endParaRPr lang="en-US" sz="1800" b="0" i="0" dirty="0">
                        <a:solidFill>
                          <a:schemeClr val="tx1"/>
                        </a:solidFill>
                        <a:latin typeface="Arial Regular"/>
                        <a:cs typeface="Arial" panose="020B0604020202020204" pitchFamily="34" charset="0"/>
                      </a:endParaRPr>
                    </a:p>
                  </a:txBody>
                  <a:tcPr anchor="ctr">
                    <a:noFill/>
                  </a:tcPr>
                </a:tc>
                <a:extLst>
                  <a:ext uri="{0D108BD9-81ED-4DB2-BD59-A6C34878D82A}">
                    <a16:rowId xmlns:a16="http://schemas.microsoft.com/office/drawing/2014/main" val="10003"/>
                  </a:ext>
                </a:extLst>
              </a:tr>
              <a:tr h="345638">
                <a:tc>
                  <a:txBody>
                    <a:bodyPr/>
                    <a:lstStyle/>
                    <a:p>
                      <a:pPr algn="ctr"/>
                      <a:r>
                        <a:rPr lang="en-US" sz="1800" b="0" i="0" dirty="0">
                          <a:solidFill>
                            <a:schemeClr val="tx1"/>
                          </a:solidFill>
                          <a:latin typeface="Arial Regular"/>
                          <a:cs typeface="Arial" panose="020B0604020202020204" pitchFamily="34" charset="0"/>
                        </a:rPr>
                        <a:t>Action</a:t>
                      </a:r>
                      <a:r>
                        <a:rPr lang="en-US" sz="1800" b="0" i="0" baseline="0" dirty="0">
                          <a:solidFill>
                            <a:schemeClr val="tx1"/>
                          </a:solidFill>
                          <a:latin typeface="Arial Regular"/>
                          <a:cs typeface="Arial" panose="020B0604020202020204" pitchFamily="34" charset="0"/>
                        </a:rPr>
                        <a:t> Research</a:t>
                      </a:r>
                      <a:endParaRPr lang="en-US" sz="1800" b="0" i="0" dirty="0">
                        <a:solidFill>
                          <a:schemeClr val="tx1"/>
                        </a:solidFill>
                        <a:latin typeface="Arial Regular"/>
                        <a:cs typeface="Arial" panose="020B0604020202020204" pitchFamily="34" charset="0"/>
                      </a:endParaRPr>
                    </a:p>
                  </a:txBody>
                  <a:tcPr anchor="ctr">
                    <a:noFill/>
                  </a:tcPr>
                </a:tc>
                <a:tc>
                  <a:txBody>
                    <a:bodyPr/>
                    <a:lstStyle/>
                    <a:p>
                      <a:pPr algn="ctr"/>
                      <a:r>
                        <a:rPr lang="en-US" sz="1800" b="0" i="0" dirty="0">
                          <a:solidFill>
                            <a:schemeClr val="tx1"/>
                          </a:solidFill>
                          <a:latin typeface="Arial Regular"/>
                          <a:cs typeface="Arial" panose="020B0604020202020204" pitchFamily="34" charset="0"/>
                        </a:rPr>
                        <a:t>Qualitative, Quantitative, Mixed</a:t>
                      </a:r>
                      <a:r>
                        <a:rPr lang="en-US" sz="1800" b="0" i="0" baseline="0" dirty="0">
                          <a:solidFill>
                            <a:schemeClr val="tx1"/>
                          </a:solidFill>
                          <a:latin typeface="Arial Regular"/>
                          <a:cs typeface="Arial" panose="020B0604020202020204" pitchFamily="34" charset="0"/>
                        </a:rPr>
                        <a:t> Methods</a:t>
                      </a:r>
                      <a:endParaRPr lang="en-US" sz="1800" b="0" i="0" dirty="0">
                        <a:solidFill>
                          <a:schemeClr val="tx1"/>
                        </a:solidFill>
                        <a:latin typeface="Arial Regular"/>
                        <a:cs typeface="Arial" panose="020B0604020202020204" pitchFamily="34" charset="0"/>
                      </a:endParaRPr>
                    </a:p>
                  </a:txBody>
                  <a:tcPr anchor="ctr">
                    <a:noFill/>
                  </a:tcPr>
                </a:tc>
                <a:tc>
                  <a:txBody>
                    <a:bodyPr/>
                    <a:lstStyle/>
                    <a:p>
                      <a:pPr algn="ctr"/>
                      <a:r>
                        <a:rPr lang="en-US" sz="1800" b="0" i="0" dirty="0">
                          <a:solidFill>
                            <a:schemeClr val="tx1"/>
                          </a:solidFill>
                          <a:latin typeface="Arial Regular"/>
                          <a:cs typeface="Arial" panose="020B0604020202020204" pitchFamily="34" charset="0"/>
                        </a:rPr>
                        <a:t>Various</a:t>
                      </a:r>
                    </a:p>
                  </a:txBody>
                  <a:tcPr anchor="ctr">
                    <a:no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7E21A1FB-ABF5-E942-89E5-B9369A89ECD1}"/>
              </a:ext>
            </a:extLst>
          </p:cNvPr>
          <p:cNvSpPr txBox="1"/>
          <p:nvPr/>
        </p:nvSpPr>
        <p:spPr>
          <a:xfrm>
            <a:off x="1770136" y="5474151"/>
            <a:ext cx="9433993" cy="523220"/>
          </a:xfrm>
          <a:prstGeom prst="rect">
            <a:avLst/>
          </a:prstGeom>
          <a:noFill/>
        </p:spPr>
        <p:txBody>
          <a:bodyPr wrap="none" rtlCol="0">
            <a:spAutoFit/>
          </a:bodyPr>
          <a:lstStyle/>
          <a:p>
            <a:r>
              <a:rPr lang="en-US" sz="1400" baseline="30000" dirty="0">
                <a:solidFill>
                  <a:schemeClr val="accent2">
                    <a:lumMod val="75000"/>
                  </a:schemeClr>
                </a:solidFill>
                <a:latin typeface="Arial Regular"/>
                <a:cs typeface="Arial" panose="020B0604020202020204" pitchFamily="34" charset="0"/>
              </a:rPr>
              <a:t>1</a:t>
            </a:r>
            <a:r>
              <a:rPr lang="en-US" sz="1400" dirty="0">
                <a:solidFill>
                  <a:schemeClr val="accent2">
                    <a:lumMod val="75000"/>
                  </a:schemeClr>
                </a:solidFill>
                <a:latin typeface="Arial Regular"/>
                <a:cs typeface="Arial" panose="020B0604020202020204" pitchFamily="34" charset="0"/>
              </a:rPr>
              <a:t>By design, I refer here to the general research method, which involves collection and analysis of qualitative (textual, </a:t>
            </a:r>
          </a:p>
          <a:p>
            <a:r>
              <a:rPr lang="en-US" sz="1400" dirty="0">
                <a:solidFill>
                  <a:schemeClr val="accent2">
                    <a:lumMod val="75000"/>
                  </a:schemeClr>
                </a:solidFill>
                <a:latin typeface="Arial Regular"/>
                <a:cs typeface="Arial" panose="020B0604020202020204" pitchFamily="34" charset="0"/>
              </a:rPr>
              <a:t>digital, physical) data, quantitative (numeric) data, or a blend of the two.</a:t>
            </a:r>
            <a:endParaRPr lang="en-US" sz="1400" dirty="0">
              <a:solidFill>
                <a:schemeClr val="accent2">
                  <a:lumMod val="75000"/>
                </a:schemeClr>
              </a:solidFill>
              <a:latin typeface="Arial Regular"/>
            </a:endParaRPr>
          </a:p>
        </p:txBody>
      </p:sp>
    </p:spTree>
    <p:extLst>
      <p:ext uri="{BB962C8B-B14F-4D97-AF65-F5344CB8AC3E}">
        <p14:creationId xmlns:p14="http://schemas.microsoft.com/office/powerpoint/2010/main" val="1674352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7F1417-7226-4EE6-B76D-E89444DF6EBB}" type="slidenum">
              <a:rPr lang="en-US" smtClean="0"/>
              <a:pPr/>
              <a:t>36</a:t>
            </a:fld>
            <a:endParaRPr lang="en-US" dirty="0"/>
          </a:p>
        </p:txBody>
      </p:sp>
      <p:sp>
        <p:nvSpPr>
          <p:cNvPr id="75778" name="Rectangle 2"/>
          <p:cNvSpPr>
            <a:spLocks noGrp="1" noChangeArrowheads="1"/>
          </p:cNvSpPr>
          <p:nvPr>
            <p:ph type="title" idx="4294967295"/>
          </p:nvPr>
        </p:nvSpPr>
        <p:spPr>
          <a:xfrm>
            <a:off x="1715210" y="560686"/>
            <a:ext cx="8702675" cy="1017588"/>
          </a:xfrm>
          <a:noFill/>
          <a:ln>
            <a:noFill/>
          </a:ln>
        </p:spPr>
        <p:txBody>
          <a:bodyPr anchor="ctr">
            <a:noAutofit/>
          </a:bodyPr>
          <a:lstStyle/>
          <a:p>
            <a:pPr algn="ctr">
              <a:defRPr/>
            </a:pPr>
            <a:r>
              <a:rPr lang="en-US" sz="4800" b="1" dirty="0">
                <a:ln w="0"/>
                <a:solidFill>
                  <a:srgbClr val="011893"/>
                </a:solidFill>
                <a:effectLst>
                  <a:outerShdw blurRad="38100" dist="19050" dir="2700000" algn="tl" rotWithShape="0">
                    <a:schemeClr val="dk1">
                      <a:alpha val="40000"/>
                    </a:schemeClr>
                  </a:outerShdw>
                </a:effectLst>
                <a:latin typeface="Arial" panose="020B0604020202020204" pitchFamily="34" charset="0"/>
                <a:ea typeface="Arial" charset="0"/>
                <a:cs typeface="Arial" panose="020B0604020202020204" pitchFamily="34" charset="0"/>
              </a:rPr>
              <a:t>Approaches and Designs (2)</a:t>
            </a:r>
            <a:endParaRPr lang="en-US" sz="4800" b="1" dirty="0">
              <a:solidFill>
                <a:schemeClr val="bg1"/>
              </a:solidFill>
              <a:effectLst>
                <a:outerShdw blurRad="38100" dist="38100" dir="2700000" algn="tl">
                  <a:srgbClr val="000000"/>
                </a:outerShdw>
              </a:effectLst>
              <a:ea typeface="Arial" charset="0"/>
              <a:cs typeface="Arial" charset="0"/>
            </a:endParaRP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2862604551"/>
              </p:ext>
            </p:extLst>
          </p:nvPr>
        </p:nvGraphicFramePr>
        <p:xfrm>
          <a:off x="1925619" y="1914861"/>
          <a:ext cx="8610600" cy="2750727"/>
        </p:xfrm>
        <a:graphic>
          <a:graphicData uri="http://schemas.openxmlformats.org/drawingml/2006/table">
            <a:tbl>
              <a:tblPr firstRow="1" bandRow="1">
                <a:tableStyleId>{5C22544A-7EE6-4342-B048-85BDC9FD1C3A}</a:tableStyleId>
              </a:tblPr>
              <a:tblGrid>
                <a:gridCol w="1351429">
                  <a:extLst>
                    <a:ext uri="{9D8B030D-6E8A-4147-A177-3AD203B41FA5}">
                      <a16:colId xmlns:a16="http://schemas.microsoft.com/office/drawing/2014/main" val="20000"/>
                    </a:ext>
                  </a:extLst>
                </a:gridCol>
                <a:gridCol w="7259171">
                  <a:extLst>
                    <a:ext uri="{9D8B030D-6E8A-4147-A177-3AD203B41FA5}">
                      <a16:colId xmlns:a16="http://schemas.microsoft.com/office/drawing/2014/main" val="20001"/>
                    </a:ext>
                  </a:extLst>
                </a:gridCol>
              </a:tblGrid>
              <a:tr h="385842">
                <a:tc>
                  <a:txBody>
                    <a:bodyPr/>
                    <a:lstStyle/>
                    <a:p>
                      <a:pPr algn="ctr"/>
                      <a:r>
                        <a:rPr lang="en-US" sz="1400" b="0" i="0" dirty="0">
                          <a:solidFill>
                            <a:srgbClr val="C00000"/>
                          </a:solidFill>
                          <a:latin typeface="Arial Regular"/>
                          <a:cs typeface="Arial" panose="020B0604020202020204" pitchFamily="34" charset="0"/>
                        </a:rPr>
                        <a:t>Approach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400" b="0" i="0" dirty="0">
                          <a:solidFill>
                            <a:srgbClr val="C00000"/>
                          </a:solidFill>
                          <a:latin typeface="Arial Regular"/>
                          <a:cs typeface="Arial" panose="020B0604020202020204" pitchFamily="34" charset="0"/>
                        </a:rPr>
                        <a:t>Data collection and analysis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472715">
                <a:tc>
                  <a:txBody>
                    <a:bodyPr/>
                    <a:lstStyle/>
                    <a:p>
                      <a:pPr algn="ctr"/>
                      <a:r>
                        <a:rPr lang="en-US" sz="1400" b="0" i="0" dirty="0">
                          <a:solidFill>
                            <a:schemeClr val="tx1"/>
                          </a:solidFill>
                          <a:latin typeface="Arial Regular"/>
                          <a:cs typeface="Arial" panose="020B0604020202020204" pitchFamily="34" charset="0"/>
                        </a:rPr>
                        <a:t>Naturalistic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400" b="0" i="0" dirty="0">
                          <a:solidFill>
                            <a:schemeClr val="tx1"/>
                          </a:solidFill>
                          <a:latin typeface="Arial Regular"/>
                          <a:cs typeface="Arial" panose="020B0604020202020204" pitchFamily="34" charset="0"/>
                        </a:rPr>
                        <a:t>Verbal, digital, and/or physical data is</a:t>
                      </a:r>
                      <a:r>
                        <a:rPr lang="en-US" sz="1400" b="0" i="0" baseline="0" dirty="0">
                          <a:solidFill>
                            <a:schemeClr val="tx1"/>
                          </a:solidFill>
                          <a:latin typeface="Arial Regular"/>
                          <a:cs typeface="Arial" panose="020B0604020202020204" pitchFamily="34" charset="0"/>
                        </a:rPr>
                        <a:t> </a:t>
                      </a:r>
                      <a:r>
                        <a:rPr lang="en-US" sz="1400" b="0" i="0" dirty="0">
                          <a:solidFill>
                            <a:schemeClr val="tx1"/>
                          </a:solidFill>
                          <a:latin typeface="Arial Regular"/>
                          <a:cs typeface="Arial" panose="020B0604020202020204" pitchFamily="34" charset="0"/>
                        </a:rPr>
                        <a:t>collected to aid description of context and </a:t>
                      </a:r>
                    </a:p>
                    <a:p>
                      <a:pPr algn="ctr"/>
                      <a:r>
                        <a:rPr lang="en-US" sz="1400" b="0" i="0" dirty="0">
                          <a:solidFill>
                            <a:schemeClr val="tx1"/>
                          </a:solidFill>
                          <a:latin typeface="Arial Regular"/>
                          <a:cs typeface="Arial" panose="020B0604020202020204" pitchFamily="34" charset="0"/>
                        </a:rPr>
                        <a:t>draw conclusions.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665343">
                <a:tc>
                  <a:txBody>
                    <a:bodyPr/>
                    <a:lstStyle/>
                    <a:p>
                      <a:pPr algn="ctr"/>
                      <a:r>
                        <a:rPr lang="en-US" sz="1400" b="0" i="0" dirty="0">
                          <a:solidFill>
                            <a:schemeClr val="tx1"/>
                          </a:solidFill>
                          <a:latin typeface="Arial Regular"/>
                          <a:cs typeface="Arial" panose="020B0604020202020204" pitchFamily="34" charset="0"/>
                        </a:rPr>
                        <a:t>Multivariate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400" b="0" i="0" dirty="0">
                          <a:solidFill>
                            <a:schemeClr val="tx1"/>
                          </a:solidFill>
                          <a:latin typeface="Arial Regular"/>
                          <a:cs typeface="Arial" panose="020B0604020202020204" pitchFamily="34" charset="0"/>
                        </a:rPr>
                        <a:t>Numeric data is gathered to provide statistical description and draw conclusions about the relationships among variables related to learning.</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472715">
                <a:tc>
                  <a:txBody>
                    <a:bodyPr/>
                    <a:lstStyle/>
                    <a:p>
                      <a:pPr algn="ctr"/>
                      <a:r>
                        <a:rPr lang="en-US" sz="1400" b="0" i="0" dirty="0">
                          <a:solidFill>
                            <a:schemeClr val="tx1"/>
                          </a:solidFill>
                          <a:latin typeface="Arial Regular"/>
                          <a:cs typeface="Arial" panose="020B0604020202020204" pitchFamily="34" charset="0"/>
                        </a:rPr>
                        <a:t>Experimental</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400" b="0" i="0" dirty="0">
                          <a:solidFill>
                            <a:schemeClr val="tx1"/>
                          </a:solidFill>
                          <a:latin typeface="Arial Regular"/>
                          <a:cs typeface="Arial" panose="020B0604020202020204" pitchFamily="34" charset="0"/>
                        </a:rPr>
                        <a:t>Numeric data is gathered to determine effect(s) of treatment and draw conclusions.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708667">
                <a:tc>
                  <a:txBody>
                    <a:bodyPr/>
                    <a:lstStyle/>
                    <a:p>
                      <a:pPr algn="ctr"/>
                      <a:r>
                        <a:rPr lang="en-US" sz="1400" b="0" i="0" dirty="0">
                          <a:solidFill>
                            <a:schemeClr val="tx1"/>
                          </a:solidFill>
                          <a:latin typeface="Arial Regular"/>
                          <a:cs typeface="Arial" panose="020B0604020202020204" pitchFamily="34" charset="0"/>
                        </a:rPr>
                        <a:t>Action</a:t>
                      </a:r>
                      <a:r>
                        <a:rPr lang="en-US" sz="1400" b="0" i="0" baseline="0" dirty="0">
                          <a:solidFill>
                            <a:schemeClr val="tx1"/>
                          </a:solidFill>
                          <a:latin typeface="Arial Regular"/>
                          <a:cs typeface="Arial" panose="020B0604020202020204" pitchFamily="34" charset="0"/>
                        </a:rPr>
                        <a:t> Research</a:t>
                      </a:r>
                      <a:endParaRPr lang="en-US" sz="1400" b="0" i="0" dirty="0">
                        <a:solidFill>
                          <a:schemeClr val="tx1"/>
                        </a:solidFill>
                        <a:latin typeface="Arial Regular"/>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400" b="0" i="0" dirty="0">
                          <a:solidFill>
                            <a:schemeClr val="tx1"/>
                          </a:solidFill>
                          <a:latin typeface="Arial Regular"/>
                          <a:cs typeface="Arial" panose="020B0604020202020204" pitchFamily="34" charset="0"/>
                        </a:rPr>
                        <a:t>Numerical/verbal data is gathered to assess effectiveness of intervention and draw conclusions.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6271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FE16-4A34-F244-A04D-0F0E6FADB55B}"/>
              </a:ext>
            </a:extLst>
          </p:cNvPr>
          <p:cNvSpPr>
            <a:spLocks noGrp="1"/>
          </p:cNvSpPr>
          <p:nvPr>
            <p:ph type="ctrTitle"/>
          </p:nvPr>
        </p:nvSpPr>
        <p:spPr>
          <a:xfrm>
            <a:off x="1694329" y="519936"/>
            <a:ext cx="8676043" cy="738710"/>
          </a:xfrm>
        </p:spPr>
        <p:txBody>
          <a:bodyPr anchor="ctr">
            <a:normAutofit/>
          </a:bodyPr>
          <a:lstStyle/>
          <a:p>
            <a:r>
              <a:rPr lang="en-US" sz="3600" b="1" dirty="0">
                <a:ln w="0"/>
                <a:solidFill>
                  <a:srgbClr val="011893"/>
                </a:solidFill>
                <a:effectLst>
                  <a:outerShdw blurRad="38100" dist="19050" dir="2700000" algn="tl" rotWithShape="0">
                    <a:schemeClr val="dk1">
                      <a:alpha val="40000"/>
                    </a:schemeClr>
                  </a:outerShdw>
                </a:effectLst>
                <a:latin typeface="Arial" panose="020B0604020202020204" pitchFamily="34" charset="0"/>
                <a:ea typeface="Arial" charset="0"/>
                <a:cs typeface="Arial" panose="020B0604020202020204" pitchFamily="34" charset="0"/>
              </a:rPr>
              <a:t>Approaches and Designs (3)</a:t>
            </a:r>
            <a:endParaRPr lang="en-US" sz="3600" dirty="0"/>
          </a:p>
        </p:txBody>
      </p:sp>
      <p:sp>
        <p:nvSpPr>
          <p:cNvPr id="3" name="Subtitle 2">
            <a:extLst>
              <a:ext uri="{FF2B5EF4-FFF2-40B4-BE49-F238E27FC236}">
                <a16:creationId xmlns:a16="http://schemas.microsoft.com/office/drawing/2014/main" id="{4FAA266A-720B-0D4C-A46B-E8DC9F9A2718}"/>
              </a:ext>
            </a:extLst>
          </p:cNvPr>
          <p:cNvSpPr>
            <a:spLocks noGrp="1"/>
          </p:cNvSpPr>
          <p:nvPr>
            <p:ph type="subTitle" idx="1"/>
          </p:nvPr>
        </p:nvSpPr>
        <p:spPr>
          <a:xfrm>
            <a:off x="1106242" y="1505182"/>
            <a:ext cx="10651866" cy="4368493"/>
          </a:xfrm>
        </p:spPr>
        <p:txBody>
          <a:bodyPr>
            <a:normAutofit fontScale="47500" lnSpcReduction="20000"/>
          </a:bodyPr>
          <a:lstStyle/>
          <a:p>
            <a:pPr>
              <a:lnSpc>
                <a:spcPct val="120000"/>
              </a:lnSpc>
              <a:spcBef>
                <a:spcPts val="0"/>
              </a:spcBef>
            </a:pPr>
            <a:r>
              <a:rPr lang="en-US" sz="4200" u="sng" dirty="0">
                <a:solidFill>
                  <a:schemeClr val="accent2">
                    <a:lumMod val="50000"/>
                  </a:schemeClr>
                </a:solidFill>
              </a:rPr>
              <a:t>Ideas for teachers</a:t>
            </a:r>
          </a:p>
          <a:p>
            <a:pPr>
              <a:lnSpc>
                <a:spcPct val="120000"/>
              </a:lnSpc>
              <a:spcBef>
                <a:spcPts val="0"/>
              </a:spcBef>
            </a:pPr>
            <a:endParaRPr lang="en-US" dirty="0">
              <a:solidFill>
                <a:srgbClr val="C00000"/>
              </a:solidFill>
            </a:endParaRPr>
          </a:p>
          <a:p>
            <a:pPr marL="457200" indent="-457200" algn="l">
              <a:lnSpc>
                <a:spcPct val="120000"/>
              </a:lnSpc>
              <a:spcBef>
                <a:spcPts val="0"/>
              </a:spcBef>
              <a:buAutoNum type="arabicPeriod"/>
            </a:pPr>
            <a:r>
              <a:rPr lang="en-US" sz="3600" b="1" dirty="0">
                <a:solidFill>
                  <a:srgbClr val="C00000"/>
                </a:solidFill>
              </a:rPr>
              <a:t>Experiments</a:t>
            </a:r>
          </a:p>
          <a:p>
            <a:pPr lvl="1" algn="l">
              <a:lnSpc>
                <a:spcPct val="120000"/>
              </a:lnSpc>
              <a:spcBef>
                <a:spcPts val="0"/>
              </a:spcBef>
            </a:pPr>
            <a:r>
              <a:rPr lang="en-US" sz="3400" dirty="0">
                <a:solidFill>
                  <a:srgbClr val="011893"/>
                </a:solidFill>
              </a:rPr>
              <a:t>A. One-group experiments: single class studies</a:t>
            </a:r>
          </a:p>
          <a:p>
            <a:pPr lvl="1" algn="l">
              <a:lnSpc>
                <a:spcPct val="120000"/>
              </a:lnSpc>
              <a:spcBef>
                <a:spcPts val="0"/>
              </a:spcBef>
            </a:pPr>
            <a:r>
              <a:rPr lang="en-US" sz="3400" dirty="0">
                <a:solidFill>
                  <a:srgbClr val="011893"/>
                </a:solidFill>
              </a:rPr>
              <a:t>B. Quasi-experimental studies: one or more teachers</a:t>
            </a:r>
          </a:p>
          <a:p>
            <a:pPr lvl="1" algn="l">
              <a:lnSpc>
                <a:spcPct val="120000"/>
              </a:lnSpc>
              <a:spcBef>
                <a:spcPts val="0"/>
              </a:spcBef>
            </a:pPr>
            <a:endParaRPr lang="en-US" sz="3400" dirty="0">
              <a:solidFill>
                <a:srgbClr val="C00000"/>
              </a:solidFill>
            </a:endParaRPr>
          </a:p>
          <a:p>
            <a:pPr marL="52388" lvl="1" algn="l">
              <a:lnSpc>
                <a:spcPct val="120000"/>
              </a:lnSpc>
              <a:spcBef>
                <a:spcPts val="0"/>
              </a:spcBef>
            </a:pPr>
            <a:r>
              <a:rPr lang="en-US" sz="3400" dirty="0">
                <a:solidFill>
                  <a:schemeClr val="accent2">
                    <a:lumMod val="75000"/>
                  </a:schemeClr>
                </a:solidFill>
              </a:rPr>
              <a:t>Experimental studies provide opportunities for teachers to examine the effects of a teaching technique (e.g. online jigsaw groups) or material (e.g. an app for students to measure their pronunciation accuracy) with questionnaires and or a pre-test post-test scheme to evaluate effectiveness.</a:t>
            </a:r>
          </a:p>
          <a:p>
            <a:pPr marL="565150" lvl="1" indent="-514350" algn="l">
              <a:lnSpc>
                <a:spcPct val="120000"/>
              </a:lnSpc>
              <a:spcBef>
                <a:spcPts val="0"/>
              </a:spcBef>
              <a:buAutoNum type="arabicPeriod" startAt="2"/>
            </a:pPr>
            <a:endParaRPr lang="en-US" sz="3600" b="1" dirty="0">
              <a:solidFill>
                <a:srgbClr val="C00000"/>
              </a:solidFill>
            </a:endParaRPr>
          </a:p>
          <a:p>
            <a:pPr marL="565150" lvl="1" indent="-514350" algn="l">
              <a:lnSpc>
                <a:spcPct val="120000"/>
              </a:lnSpc>
              <a:spcBef>
                <a:spcPts val="0"/>
              </a:spcBef>
              <a:buAutoNum type="arabicPeriod" startAt="2"/>
            </a:pPr>
            <a:r>
              <a:rPr lang="en-US" sz="3600" b="1" dirty="0">
                <a:solidFill>
                  <a:srgbClr val="C00000"/>
                </a:solidFill>
              </a:rPr>
              <a:t>Case studies</a:t>
            </a:r>
          </a:p>
          <a:p>
            <a:pPr lvl="1" algn="l">
              <a:lnSpc>
                <a:spcPct val="120000"/>
              </a:lnSpc>
              <a:spcBef>
                <a:spcPts val="0"/>
              </a:spcBef>
            </a:pPr>
            <a:r>
              <a:rPr lang="en-US" sz="3400" dirty="0">
                <a:solidFill>
                  <a:srgbClr val="011893"/>
                </a:solidFill>
              </a:rPr>
              <a:t>A. Single individual or small group within a class</a:t>
            </a:r>
          </a:p>
          <a:p>
            <a:pPr lvl="1" algn="l">
              <a:lnSpc>
                <a:spcPct val="120000"/>
              </a:lnSpc>
              <a:spcBef>
                <a:spcPts val="0"/>
              </a:spcBef>
            </a:pPr>
            <a:r>
              <a:rPr lang="en-US" sz="3400" dirty="0">
                <a:solidFill>
                  <a:srgbClr val="011893"/>
                </a:solidFill>
              </a:rPr>
              <a:t>B. Whole class</a:t>
            </a:r>
          </a:p>
          <a:p>
            <a:pPr lvl="1" algn="l">
              <a:lnSpc>
                <a:spcPct val="120000"/>
              </a:lnSpc>
              <a:spcBef>
                <a:spcPts val="0"/>
              </a:spcBef>
            </a:pPr>
            <a:endParaRPr lang="en-US" sz="3400" dirty="0">
              <a:solidFill>
                <a:srgbClr val="011893"/>
              </a:solidFill>
            </a:endParaRPr>
          </a:p>
          <a:p>
            <a:pPr marL="50800" lvl="1" algn="l">
              <a:lnSpc>
                <a:spcPct val="120000"/>
              </a:lnSpc>
              <a:spcBef>
                <a:spcPts val="0"/>
              </a:spcBef>
            </a:pPr>
            <a:r>
              <a:rPr lang="en-US" sz="3400" dirty="0">
                <a:solidFill>
                  <a:schemeClr val="accent2">
                    <a:lumMod val="75000"/>
                  </a:schemeClr>
                </a:solidFill>
              </a:rPr>
              <a:t>Case studies are preferred for very small groups, six or fewer participants, since statistical analyses become          </a:t>
            </a:r>
          </a:p>
          <a:p>
            <a:pPr marL="50800" lvl="1" algn="l">
              <a:lnSpc>
                <a:spcPct val="120000"/>
              </a:lnSpc>
              <a:spcBef>
                <a:spcPts val="0"/>
              </a:spcBef>
            </a:pPr>
            <a:r>
              <a:rPr lang="en-US" sz="3400" dirty="0">
                <a:solidFill>
                  <a:schemeClr val="accent2">
                    <a:lumMod val="75000"/>
                  </a:schemeClr>
                </a:solidFill>
              </a:rPr>
              <a:t>less stable with extreme scores in such cases. Case studies can be data heavy in terms of text, but allow</a:t>
            </a:r>
          </a:p>
          <a:p>
            <a:pPr marL="50800" lvl="1" algn="l">
              <a:lnSpc>
                <a:spcPct val="120000"/>
              </a:lnSpc>
              <a:spcBef>
                <a:spcPts val="0"/>
              </a:spcBef>
            </a:pPr>
            <a:r>
              <a:rPr lang="en-US" sz="3400" dirty="0">
                <a:solidFill>
                  <a:schemeClr val="accent2">
                    <a:lumMod val="75000"/>
                  </a:schemeClr>
                </a:solidFill>
              </a:rPr>
              <a:t>more in-depth analysis of the topic of interest (e.g. students’ experiences and impressions of a pronunciation app). </a:t>
            </a:r>
          </a:p>
          <a:p>
            <a:pPr marL="565150" lvl="1" indent="-514350" algn="l">
              <a:lnSpc>
                <a:spcPct val="120000"/>
              </a:lnSpc>
              <a:spcBef>
                <a:spcPts val="0"/>
              </a:spcBef>
              <a:buAutoNum type="arabicPeriod" startAt="2"/>
            </a:pPr>
            <a:endParaRPr lang="en-US" sz="3200" b="1" dirty="0">
              <a:solidFill>
                <a:srgbClr val="C00000"/>
              </a:solidFill>
            </a:endParaRPr>
          </a:p>
          <a:p>
            <a:pPr marL="565150" lvl="1" indent="-514350" algn="l">
              <a:lnSpc>
                <a:spcPct val="120000"/>
              </a:lnSpc>
              <a:spcBef>
                <a:spcPts val="0"/>
              </a:spcBef>
              <a:buAutoNum type="arabicPeriod" startAt="2"/>
            </a:pPr>
            <a:endParaRPr lang="en-US" sz="3200" b="1" dirty="0">
              <a:solidFill>
                <a:srgbClr val="C00000"/>
              </a:solidFill>
            </a:endParaRPr>
          </a:p>
        </p:txBody>
      </p:sp>
      <p:sp>
        <p:nvSpPr>
          <p:cNvPr id="4" name="Slide Number Placeholder 3">
            <a:extLst>
              <a:ext uri="{FF2B5EF4-FFF2-40B4-BE49-F238E27FC236}">
                <a16:creationId xmlns:a16="http://schemas.microsoft.com/office/drawing/2014/main" id="{23DF71BB-17CF-BB4E-BB27-482A3033B6F6}"/>
              </a:ext>
            </a:extLst>
          </p:cNvPr>
          <p:cNvSpPr>
            <a:spLocks noGrp="1"/>
          </p:cNvSpPr>
          <p:nvPr>
            <p:ph type="sldNum" sz="quarter" idx="12"/>
          </p:nvPr>
        </p:nvSpPr>
        <p:spPr/>
        <p:txBody>
          <a:bodyPr/>
          <a:lstStyle/>
          <a:p>
            <a:fld id="{DCFCC653-52D4-3544-BBED-D928D6011599}" type="slidenum">
              <a:rPr lang="en-US" smtClean="0"/>
              <a:t>37</a:t>
            </a:fld>
            <a:endParaRPr lang="en-US"/>
          </a:p>
        </p:txBody>
      </p:sp>
    </p:spTree>
    <p:extLst>
      <p:ext uri="{BB962C8B-B14F-4D97-AF65-F5344CB8AC3E}">
        <p14:creationId xmlns:p14="http://schemas.microsoft.com/office/powerpoint/2010/main" val="4218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CC98-F5D8-C84B-951F-CE576F7FF3A5}"/>
              </a:ext>
            </a:extLst>
          </p:cNvPr>
          <p:cNvSpPr>
            <a:spLocks noGrp="1"/>
          </p:cNvSpPr>
          <p:nvPr>
            <p:ph type="ctrTitle"/>
          </p:nvPr>
        </p:nvSpPr>
        <p:spPr>
          <a:xfrm>
            <a:off x="1287332" y="745847"/>
            <a:ext cx="9706984" cy="1416441"/>
          </a:xfrm>
        </p:spPr>
        <p:txBody>
          <a:bodyPr anchor="ctr">
            <a:noAutofit/>
          </a:bodyPr>
          <a:lstStyle/>
          <a:p>
            <a:r>
              <a:rPr lang="en-CA" sz="3600" b="1" dirty="0">
                <a:solidFill>
                  <a:srgbClr val="011893"/>
                </a:solidFill>
                <a:latin typeface="Arial" panose="020B0604020202020204" pitchFamily="34" charset="0"/>
                <a:cs typeface="Arial" panose="020B0604020202020204" pitchFamily="34" charset="0"/>
              </a:rPr>
              <a:t>Criterion #3: </a:t>
            </a:r>
            <a:r>
              <a:rPr lang="en-CA" sz="3600" dirty="0">
                <a:solidFill>
                  <a:srgbClr val="011893"/>
                </a:solidFill>
                <a:latin typeface="Arial" panose="020B0604020202020204" pitchFamily="34" charset="0"/>
                <a:cs typeface="Arial" panose="020B0604020202020204" pitchFamily="34" charset="0"/>
              </a:rPr>
              <a:t>displaying knowledge of relevant theory, research, and any research “gap”</a:t>
            </a:r>
            <a:endParaRPr lang="en-US" sz="3600" dirty="0">
              <a:solidFill>
                <a:srgbClr val="011893"/>
              </a:solidFill>
            </a:endParaRPr>
          </a:p>
        </p:txBody>
      </p:sp>
      <p:sp>
        <p:nvSpPr>
          <p:cNvPr id="3" name="Subtitle 2">
            <a:extLst>
              <a:ext uri="{FF2B5EF4-FFF2-40B4-BE49-F238E27FC236}">
                <a16:creationId xmlns:a16="http://schemas.microsoft.com/office/drawing/2014/main" id="{FD81949B-77BE-CF47-AB82-2164C7398F76}"/>
              </a:ext>
            </a:extLst>
          </p:cNvPr>
          <p:cNvSpPr>
            <a:spLocks noGrp="1"/>
          </p:cNvSpPr>
          <p:nvPr>
            <p:ph type="subTitle" idx="1"/>
          </p:nvPr>
        </p:nvSpPr>
        <p:spPr>
          <a:xfrm>
            <a:off x="1685365" y="2557837"/>
            <a:ext cx="9556376" cy="1992648"/>
          </a:xfrm>
        </p:spPr>
        <p:txBody>
          <a:bodyPr>
            <a:noAutofit/>
          </a:bodyPr>
          <a:lstStyle/>
          <a:p>
            <a:pPr>
              <a:lnSpc>
                <a:spcPct val="100000"/>
              </a:lnSpc>
              <a:spcBef>
                <a:spcPts val="0"/>
              </a:spcBef>
            </a:pPr>
            <a:r>
              <a:rPr lang="en-US" sz="2000" dirty="0">
                <a:solidFill>
                  <a:srgbClr val="C00000"/>
                </a:solidFill>
              </a:rPr>
              <a:t>High-quality research in any field is dependent on a good knowledge of the theory/</a:t>
            </a:r>
            <a:r>
              <a:rPr lang="en-US" sz="2000" dirty="0" err="1">
                <a:solidFill>
                  <a:srgbClr val="C00000"/>
                </a:solidFill>
              </a:rPr>
              <a:t>ies</a:t>
            </a:r>
            <a:r>
              <a:rPr lang="en-US" sz="2000" dirty="0">
                <a:solidFill>
                  <a:srgbClr val="C00000"/>
                </a:solidFill>
              </a:rPr>
              <a:t> and concepts related to your research topic (e.g., motivation) as well as an awareness of studies completed on that topic. Understanding of both the relevant theories and research gives the researcher(s) authority to conduct credible research and also informs the researcher or research team of what research has </a:t>
            </a:r>
            <a:r>
              <a:rPr lang="en-US" sz="2000" b="1" dirty="0"/>
              <a:t>not</a:t>
            </a:r>
            <a:r>
              <a:rPr lang="en-US" sz="2000" dirty="0">
                <a:solidFill>
                  <a:srgbClr val="C00000"/>
                </a:solidFill>
              </a:rPr>
              <a:t> been done–and is therefore needed–with respect to their topical focus.</a:t>
            </a:r>
          </a:p>
        </p:txBody>
      </p:sp>
      <p:sp>
        <p:nvSpPr>
          <p:cNvPr id="4" name="Slide Number Placeholder 3">
            <a:extLst>
              <a:ext uri="{FF2B5EF4-FFF2-40B4-BE49-F238E27FC236}">
                <a16:creationId xmlns:a16="http://schemas.microsoft.com/office/drawing/2014/main" id="{BAE11F97-CD47-7E48-9F96-D08F7161363D}"/>
              </a:ext>
            </a:extLst>
          </p:cNvPr>
          <p:cNvSpPr>
            <a:spLocks noGrp="1"/>
          </p:cNvSpPr>
          <p:nvPr>
            <p:ph type="sldNum" sz="quarter" idx="12"/>
          </p:nvPr>
        </p:nvSpPr>
        <p:spPr/>
        <p:txBody>
          <a:bodyPr/>
          <a:lstStyle/>
          <a:p>
            <a:fld id="{DCFCC653-52D4-3544-BBED-D928D6011599}" type="slidenum">
              <a:rPr lang="en-US" smtClean="0"/>
              <a:t>38</a:t>
            </a:fld>
            <a:endParaRPr lang="en-US"/>
          </a:p>
        </p:txBody>
      </p:sp>
    </p:spTree>
    <p:extLst>
      <p:ext uri="{BB962C8B-B14F-4D97-AF65-F5344CB8AC3E}">
        <p14:creationId xmlns:p14="http://schemas.microsoft.com/office/powerpoint/2010/main" val="19600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9478-AE4D-5149-8BBA-EA52D5DE3392}"/>
              </a:ext>
            </a:extLst>
          </p:cNvPr>
          <p:cNvSpPr>
            <a:spLocks noGrp="1"/>
          </p:cNvSpPr>
          <p:nvPr>
            <p:ph type="ctrTitle"/>
          </p:nvPr>
        </p:nvSpPr>
        <p:spPr>
          <a:xfrm>
            <a:off x="1532965" y="491808"/>
            <a:ext cx="8953948" cy="1125985"/>
          </a:xfrm>
        </p:spPr>
        <p:txBody>
          <a:bodyPr anchor="ctr">
            <a:normAutofit/>
          </a:bodyPr>
          <a:lstStyle/>
          <a:p>
            <a:r>
              <a:rPr lang="en-CA" sz="3600" b="1" dirty="0">
                <a:solidFill>
                  <a:srgbClr val="011893"/>
                </a:solidFill>
                <a:latin typeface="Arial" panose="020B0604020202020204" pitchFamily="34" charset="0"/>
                <a:cs typeface="Arial" panose="020B0604020202020204" pitchFamily="34" charset="0"/>
              </a:rPr>
              <a:t>Criterion #4: </a:t>
            </a:r>
            <a:r>
              <a:rPr lang="en-CA" sz="3600" dirty="0">
                <a:solidFill>
                  <a:srgbClr val="011893"/>
                </a:solidFill>
                <a:latin typeface="Arial" panose="020B0604020202020204" pitchFamily="34" charset="0"/>
                <a:cs typeface="Arial" panose="020B0604020202020204" pitchFamily="34" charset="0"/>
              </a:rPr>
              <a:t>stating appropriate research questions/statements and hypotheses </a:t>
            </a:r>
            <a:r>
              <a:rPr lang="en-CA" sz="3600" b="1" dirty="0">
                <a:solidFill>
                  <a:srgbClr val="011893"/>
                </a:solidFill>
                <a:latin typeface="Arial" panose="020B0604020202020204" pitchFamily="34" charset="0"/>
                <a:cs typeface="Arial" panose="020B0604020202020204" pitchFamily="34" charset="0"/>
              </a:rPr>
              <a:t>(1)</a:t>
            </a:r>
            <a:endParaRPr lang="en-US" sz="3600" b="1" dirty="0">
              <a:solidFill>
                <a:srgbClr val="011893"/>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090E8D2-D559-1B45-859A-5E64936B382E}"/>
              </a:ext>
            </a:extLst>
          </p:cNvPr>
          <p:cNvSpPr>
            <a:spLocks noGrp="1"/>
          </p:cNvSpPr>
          <p:nvPr>
            <p:ph type="subTitle" idx="1"/>
          </p:nvPr>
        </p:nvSpPr>
        <p:spPr>
          <a:xfrm>
            <a:off x="1056936" y="2020662"/>
            <a:ext cx="10948597" cy="3949831"/>
          </a:xfrm>
        </p:spPr>
        <p:txBody>
          <a:bodyPr>
            <a:normAutofit fontScale="62500" lnSpcReduction="20000"/>
          </a:bodyPr>
          <a:lstStyle/>
          <a:p>
            <a:pPr algn="l">
              <a:lnSpc>
                <a:spcPct val="110000"/>
              </a:lnSpc>
              <a:spcBef>
                <a:spcPts val="0"/>
              </a:spcBef>
            </a:pPr>
            <a:r>
              <a:rPr lang="en-US" sz="2900" dirty="0">
                <a:solidFill>
                  <a:srgbClr val="C00000"/>
                </a:solidFill>
              </a:rPr>
              <a:t>Any good research study is guided by a general purpose (naturalistic studies) or specific research questions (experimental, action-research studies in particular). It is important that the research by guided by an purpose or question(s) be sufficiently focused to be researchable. </a:t>
            </a:r>
          </a:p>
          <a:p>
            <a:pPr algn="l">
              <a:lnSpc>
                <a:spcPct val="110000"/>
              </a:lnSpc>
              <a:spcBef>
                <a:spcPts val="0"/>
              </a:spcBef>
            </a:pPr>
            <a:endParaRPr lang="en-US" sz="2900" dirty="0">
              <a:solidFill>
                <a:srgbClr val="C00000"/>
              </a:solidFill>
            </a:endParaRPr>
          </a:p>
          <a:p>
            <a:pPr>
              <a:lnSpc>
                <a:spcPct val="110000"/>
              </a:lnSpc>
              <a:spcBef>
                <a:spcPts val="0"/>
              </a:spcBef>
            </a:pPr>
            <a:r>
              <a:rPr lang="en-US" sz="2900" u="sng" dirty="0">
                <a:solidFill>
                  <a:schemeClr val="accent2">
                    <a:lumMod val="75000"/>
                  </a:schemeClr>
                </a:solidFill>
              </a:rPr>
              <a:t>Naturalistic study (Ethnography or case study)</a:t>
            </a:r>
          </a:p>
          <a:p>
            <a:pPr>
              <a:lnSpc>
                <a:spcPct val="110000"/>
              </a:lnSpc>
              <a:spcBef>
                <a:spcPts val="0"/>
              </a:spcBef>
            </a:pPr>
            <a:endParaRPr lang="en-US" sz="2900" dirty="0">
              <a:solidFill>
                <a:srgbClr val="C00000"/>
              </a:solidFill>
            </a:endParaRPr>
          </a:p>
          <a:p>
            <a:pPr>
              <a:lnSpc>
                <a:spcPct val="110000"/>
              </a:lnSpc>
              <a:spcBef>
                <a:spcPts val="0"/>
              </a:spcBef>
            </a:pPr>
            <a:endParaRPr lang="en-US" sz="2900" dirty="0">
              <a:solidFill>
                <a:srgbClr val="C00000"/>
              </a:solidFill>
            </a:endParaRPr>
          </a:p>
          <a:p>
            <a:pPr algn="l">
              <a:lnSpc>
                <a:spcPct val="110000"/>
              </a:lnSpc>
              <a:spcBef>
                <a:spcPts val="0"/>
              </a:spcBef>
            </a:pPr>
            <a:r>
              <a:rPr lang="en-US" sz="2600" dirty="0">
                <a:solidFill>
                  <a:srgbClr val="C00000"/>
                </a:solidFill>
              </a:rPr>
              <a:t>Purpose: to understand how asynchronous and asynchronous instruction are being used in one’s program</a:t>
            </a:r>
          </a:p>
          <a:p>
            <a:pPr algn="l">
              <a:lnSpc>
                <a:spcPct val="110000"/>
              </a:lnSpc>
              <a:spcBef>
                <a:spcPts val="0"/>
              </a:spcBef>
            </a:pPr>
            <a:endParaRPr lang="en-US" sz="2600" dirty="0">
              <a:solidFill>
                <a:srgbClr val="C00000"/>
              </a:solidFill>
            </a:endParaRPr>
          </a:p>
          <a:p>
            <a:pPr algn="l">
              <a:lnSpc>
                <a:spcPct val="110000"/>
              </a:lnSpc>
              <a:spcBef>
                <a:spcPts val="0"/>
              </a:spcBef>
            </a:pPr>
            <a:r>
              <a:rPr lang="en-US" sz="2600" b="1" dirty="0">
                <a:solidFill>
                  <a:srgbClr val="011893"/>
                </a:solidFill>
              </a:rPr>
              <a:t>Weak purpose statement (broad, unfocused): </a:t>
            </a:r>
            <a:r>
              <a:rPr lang="en-US" sz="2600" dirty="0">
                <a:solidFill>
                  <a:srgbClr val="C00000"/>
                </a:solidFill>
              </a:rPr>
              <a:t>to study synchronous and asynchronous instruction in my department”. </a:t>
            </a:r>
          </a:p>
          <a:p>
            <a:pPr algn="l">
              <a:lnSpc>
                <a:spcPct val="110000"/>
              </a:lnSpc>
              <a:spcBef>
                <a:spcPts val="0"/>
              </a:spcBef>
            </a:pPr>
            <a:endParaRPr lang="en-US" sz="2600" dirty="0">
              <a:solidFill>
                <a:srgbClr val="C00000"/>
              </a:solidFill>
            </a:endParaRPr>
          </a:p>
          <a:p>
            <a:pPr algn="l">
              <a:lnSpc>
                <a:spcPct val="110000"/>
              </a:lnSpc>
              <a:spcBef>
                <a:spcPts val="0"/>
              </a:spcBef>
            </a:pPr>
            <a:r>
              <a:rPr lang="en-US" sz="2600" b="1" dirty="0">
                <a:solidFill>
                  <a:srgbClr val="011893"/>
                </a:solidFill>
              </a:rPr>
              <a:t>Strong purpose statement</a:t>
            </a:r>
            <a:r>
              <a:rPr lang="en-US" sz="2600" b="1" dirty="0">
                <a:solidFill>
                  <a:srgbClr val="011893"/>
                </a:solidFill>
                <a:sym typeface="Wingdings" pitchFamily="2" charset="2"/>
              </a:rPr>
              <a:t> (focused): </a:t>
            </a:r>
            <a:r>
              <a:rPr lang="en-US" sz="2600" dirty="0">
                <a:solidFill>
                  <a:srgbClr val="C00000"/>
                </a:solidFill>
              </a:rPr>
              <a:t>”to examine how individual teachers are using synchronous and asynchronous instruction to promote learning in our hybrid EAP program”. This statement helps the researcher make wise decisions about data collection in order to achieve a “thick description” of the program/group being studied.</a:t>
            </a:r>
          </a:p>
        </p:txBody>
      </p:sp>
      <p:sp>
        <p:nvSpPr>
          <p:cNvPr id="4" name="Slide Number Placeholder 3">
            <a:extLst>
              <a:ext uri="{FF2B5EF4-FFF2-40B4-BE49-F238E27FC236}">
                <a16:creationId xmlns:a16="http://schemas.microsoft.com/office/drawing/2014/main" id="{6B68BD44-2D12-3542-A641-0DD7C9C79299}"/>
              </a:ext>
            </a:extLst>
          </p:cNvPr>
          <p:cNvSpPr>
            <a:spLocks noGrp="1"/>
          </p:cNvSpPr>
          <p:nvPr>
            <p:ph type="sldNum" sz="quarter" idx="12"/>
          </p:nvPr>
        </p:nvSpPr>
        <p:spPr/>
        <p:txBody>
          <a:bodyPr/>
          <a:lstStyle/>
          <a:p>
            <a:fld id="{DCFCC653-52D4-3544-BBED-D928D6011599}" type="slidenum">
              <a:rPr lang="en-US" smtClean="0"/>
              <a:t>39</a:t>
            </a:fld>
            <a:endParaRPr lang="en-US"/>
          </a:p>
        </p:txBody>
      </p:sp>
    </p:spTree>
    <p:extLst>
      <p:ext uri="{BB962C8B-B14F-4D97-AF65-F5344CB8AC3E}">
        <p14:creationId xmlns:p14="http://schemas.microsoft.com/office/powerpoint/2010/main" val="129400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F148-E226-BD4C-9145-DE8A52E9792F}"/>
              </a:ext>
            </a:extLst>
          </p:cNvPr>
          <p:cNvSpPr>
            <a:spLocks noGrp="1"/>
          </p:cNvSpPr>
          <p:nvPr>
            <p:ph type="ctrTitle"/>
          </p:nvPr>
        </p:nvSpPr>
        <p:spPr>
          <a:xfrm>
            <a:off x="1524000" y="1595699"/>
            <a:ext cx="9144000" cy="2387600"/>
          </a:xfrm>
        </p:spPr>
        <p:txBody>
          <a:bodyPr anchor="ctr">
            <a:normAutofit fontScale="90000"/>
          </a:bodyPr>
          <a:lstStyle/>
          <a:p>
            <a:pPr algn="ctr"/>
            <a:r>
              <a:rPr lang="en-US" sz="4000" dirty="0">
                <a:solidFill>
                  <a:srgbClr val="011893"/>
                </a:solidFill>
                <a:latin typeface="Arial" panose="020B0604020202020204" pitchFamily="34" charset="0"/>
                <a:cs typeface="Arial" panose="020B0604020202020204" pitchFamily="34" charset="0"/>
              </a:rPr>
              <a:t>As the instructor for the </a:t>
            </a:r>
            <a:r>
              <a:rPr lang="en-US" sz="4000" dirty="0">
                <a:solidFill>
                  <a:srgbClr val="C00000"/>
                </a:solidFill>
                <a:latin typeface="Arial" panose="020B0604020202020204" pitchFamily="34" charset="0"/>
                <a:cs typeface="Arial" panose="020B0604020202020204" pitchFamily="34" charset="0"/>
              </a:rPr>
              <a:t>Research Methods </a:t>
            </a:r>
            <a:r>
              <a:rPr lang="en-US" sz="4000" dirty="0">
                <a:solidFill>
                  <a:srgbClr val="011893"/>
                </a:solidFill>
                <a:latin typeface="Arial" panose="020B0604020202020204" pitchFamily="34" charset="0"/>
                <a:cs typeface="Arial" panose="020B0604020202020204" pitchFamily="34" charset="0"/>
              </a:rPr>
              <a:t>course in the MA TESOL Program at TWU, I view research as a valuable tool for teachers.</a:t>
            </a:r>
            <a:br>
              <a:rPr lang="en-US" dirty="0">
                <a:solidFill>
                  <a:srgbClr val="011893"/>
                </a:solidFill>
                <a:latin typeface="Arial" panose="020B0604020202020204" pitchFamily="34" charset="0"/>
                <a:cs typeface="Arial" panose="020B0604020202020204" pitchFamily="34" charset="0"/>
              </a:rPr>
            </a:br>
            <a:br>
              <a:rPr lang="en-US" dirty="0">
                <a:solidFill>
                  <a:srgbClr val="011893"/>
                </a:solidFill>
                <a:latin typeface="Arial" panose="020B0604020202020204" pitchFamily="34" charset="0"/>
                <a:cs typeface="Arial" panose="020B0604020202020204" pitchFamily="34" charset="0"/>
              </a:rPr>
            </a:br>
            <a:endParaRPr lang="en-US" sz="4000" dirty="0">
              <a:solidFill>
                <a:srgbClr val="011893"/>
              </a:solidFill>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0AE40743-0A0F-3249-B866-0C6E06FD7D0A}"/>
              </a:ext>
            </a:extLst>
          </p:cNvPr>
          <p:cNvSpPr>
            <a:spLocks noGrp="1"/>
          </p:cNvSpPr>
          <p:nvPr>
            <p:ph type="subTitle" idx="1"/>
          </p:nvPr>
        </p:nvSpPr>
        <p:spPr/>
        <p:txBody>
          <a:bodyPr>
            <a:normAutofit/>
          </a:bodyPr>
          <a:lstStyle/>
          <a:p>
            <a:r>
              <a:rPr lang="en-US" sz="3600" dirty="0">
                <a:solidFill>
                  <a:srgbClr val="011893"/>
                </a:solidFill>
                <a:latin typeface="Arial" panose="020B0604020202020204" pitchFamily="34" charset="0"/>
                <a:cs typeface="Arial" panose="020B0604020202020204" pitchFamily="34" charset="0"/>
              </a:rPr>
              <a:t>The purpose of this webinar is to illustrate how to get meaningful results from research so as to illustrate its value.</a:t>
            </a:r>
            <a:endParaRPr lang="en-US" sz="3600" dirty="0"/>
          </a:p>
        </p:txBody>
      </p:sp>
      <p:sp>
        <p:nvSpPr>
          <p:cNvPr id="3" name="Slide Number Placeholder 2">
            <a:extLst>
              <a:ext uri="{FF2B5EF4-FFF2-40B4-BE49-F238E27FC236}">
                <a16:creationId xmlns:a16="http://schemas.microsoft.com/office/drawing/2014/main" id="{8468DC92-6602-B245-B87D-0725AA41DF3F}"/>
              </a:ext>
            </a:extLst>
          </p:cNvPr>
          <p:cNvSpPr>
            <a:spLocks noGrp="1"/>
          </p:cNvSpPr>
          <p:nvPr>
            <p:ph type="sldNum" sz="quarter" idx="12"/>
          </p:nvPr>
        </p:nvSpPr>
        <p:spPr/>
        <p:txBody>
          <a:bodyPr/>
          <a:lstStyle/>
          <a:p>
            <a:fld id="{DCFCC653-52D4-3544-BBED-D928D6011599}" type="slidenum">
              <a:rPr lang="en-US" smtClean="0"/>
              <a:t>4</a:t>
            </a:fld>
            <a:endParaRPr lang="en-US"/>
          </a:p>
        </p:txBody>
      </p:sp>
    </p:spTree>
    <p:extLst>
      <p:ext uri="{BB962C8B-B14F-4D97-AF65-F5344CB8AC3E}">
        <p14:creationId xmlns:p14="http://schemas.microsoft.com/office/powerpoint/2010/main" val="116631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9478-AE4D-5149-8BBA-EA52D5DE3392}"/>
              </a:ext>
            </a:extLst>
          </p:cNvPr>
          <p:cNvSpPr>
            <a:spLocks noGrp="1"/>
          </p:cNvSpPr>
          <p:nvPr>
            <p:ph type="ctrTitle"/>
          </p:nvPr>
        </p:nvSpPr>
        <p:spPr>
          <a:xfrm>
            <a:off x="1511450" y="653173"/>
            <a:ext cx="8953948" cy="1125985"/>
          </a:xfrm>
        </p:spPr>
        <p:txBody>
          <a:bodyPr anchor="ctr">
            <a:normAutofit/>
          </a:bodyPr>
          <a:lstStyle/>
          <a:p>
            <a:r>
              <a:rPr lang="en-CA" sz="3600" b="1" dirty="0">
                <a:solidFill>
                  <a:srgbClr val="011893"/>
                </a:solidFill>
                <a:latin typeface="Arial" panose="020B0604020202020204" pitchFamily="34" charset="0"/>
                <a:cs typeface="Arial" panose="020B0604020202020204" pitchFamily="34" charset="0"/>
              </a:rPr>
              <a:t>Criterion #4: </a:t>
            </a:r>
            <a:r>
              <a:rPr lang="en-CA" sz="3600" dirty="0">
                <a:solidFill>
                  <a:srgbClr val="011893"/>
                </a:solidFill>
                <a:latin typeface="Arial" panose="020B0604020202020204" pitchFamily="34" charset="0"/>
                <a:cs typeface="Arial" panose="020B0604020202020204" pitchFamily="34" charset="0"/>
              </a:rPr>
              <a:t>stating appropriate research questions/statements and hypotheses </a:t>
            </a:r>
            <a:r>
              <a:rPr lang="en-CA" sz="3600" b="1" dirty="0">
                <a:solidFill>
                  <a:srgbClr val="011893"/>
                </a:solidFill>
                <a:latin typeface="Arial" panose="020B0604020202020204" pitchFamily="34" charset="0"/>
                <a:cs typeface="Arial" panose="020B0604020202020204" pitchFamily="34" charset="0"/>
              </a:rPr>
              <a:t>(2)</a:t>
            </a:r>
            <a:endParaRPr lang="en-US" sz="3600" b="1" dirty="0">
              <a:solidFill>
                <a:srgbClr val="011893"/>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090E8D2-D559-1B45-859A-5E64936B382E}"/>
              </a:ext>
            </a:extLst>
          </p:cNvPr>
          <p:cNvSpPr>
            <a:spLocks noGrp="1"/>
          </p:cNvSpPr>
          <p:nvPr>
            <p:ph type="subTitle" idx="1"/>
          </p:nvPr>
        </p:nvSpPr>
        <p:spPr>
          <a:xfrm>
            <a:off x="635594" y="1982280"/>
            <a:ext cx="11326909" cy="4374070"/>
          </a:xfrm>
        </p:spPr>
        <p:txBody>
          <a:bodyPr>
            <a:normAutofit fontScale="55000" lnSpcReduction="20000"/>
          </a:bodyPr>
          <a:lstStyle/>
          <a:p>
            <a:pPr>
              <a:lnSpc>
                <a:spcPct val="120000"/>
              </a:lnSpc>
              <a:spcBef>
                <a:spcPts val="0"/>
              </a:spcBef>
            </a:pPr>
            <a:r>
              <a:rPr lang="en-US" sz="4400" u="sng" dirty="0">
                <a:solidFill>
                  <a:schemeClr val="accent2">
                    <a:lumMod val="75000"/>
                  </a:schemeClr>
                </a:solidFill>
              </a:rPr>
              <a:t>Experimental study</a:t>
            </a:r>
          </a:p>
          <a:p>
            <a:pPr>
              <a:lnSpc>
                <a:spcPct val="120000"/>
              </a:lnSpc>
              <a:spcBef>
                <a:spcPts val="0"/>
              </a:spcBef>
            </a:pPr>
            <a:endParaRPr lang="en-US" sz="3200" dirty="0">
              <a:solidFill>
                <a:srgbClr val="C00000"/>
              </a:solidFill>
            </a:endParaRPr>
          </a:p>
          <a:p>
            <a:pPr algn="l">
              <a:lnSpc>
                <a:spcPct val="120000"/>
              </a:lnSpc>
              <a:spcBef>
                <a:spcPts val="0"/>
              </a:spcBef>
            </a:pPr>
            <a:r>
              <a:rPr lang="en-US" sz="2600" dirty="0">
                <a:solidFill>
                  <a:srgbClr val="C00000"/>
                </a:solidFill>
              </a:rPr>
              <a:t>Experimental studies are more specific than naturalistic studies, since former are focused on the impact/effect of a specific pedagogical technique or material introduced to a specific group of participants, be they members of the same class or selected from a wider pool of potential participants (e.g. international students at a particular university). Being specific in nature, experiments are designed to answer one or more specific research questions. They are also intended to test one or more hypotheses, which are checked statistically. </a:t>
            </a:r>
          </a:p>
          <a:p>
            <a:pPr algn="l">
              <a:lnSpc>
                <a:spcPct val="120000"/>
              </a:lnSpc>
              <a:spcBef>
                <a:spcPts val="0"/>
              </a:spcBef>
            </a:pPr>
            <a:endParaRPr lang="en-US" sz="2600" dirty="0">
              <a:solidFill>
                <a:srgbClr val="C00000"/>
              </a:solidFill>
            </a:endParaRPr>
          </a:p>
          <a:p>
            <a:pPr algn="l">
              <a:lnSpc>
                <a:spcPct val="120000"/>
              </a:lnSpc>
              <a:spcBef>
                <a:spcPts val="0"/>
              </a:spcBef>
            </a:pPr>
            <a:r>
              <a:rPr lang="en-US" sz="2600" dirty="0">
                <a:solidFill>
                  <a:srgbClr val="C00000"/>
                </a:solidFill>
              </a:rPr>
              <a:t>Consider the example of a teacher dealing with weak student participation in a hybrid EAP speaking class.</a:t>
            </a:r>
          </a:p>
          <a:p>
            <a:pPr algn="l">
              <a:lnSpc>
                <a:spcPct val="120000"/>
              </a:lnSpc>
              <a:spcBef>
                <a:spcPts val="0"/>
              </a:spcBef>
            </a:pPr>
            <a:endParaRPr lang="en-US" sz="2600" dirty="0">
              <a:solidFill>
                <a:srgbClr val="C00000"/>
              </a:solidFill>
            </a:endParaRPr>
          </a:p>
          <a:p>
            <a:pPr algn="l">
              <a:lnSpc>
                <a:spcPct val="120000"/>
              </a:lnSpc>
              <a:spcBef>
                <a:spcPts val="0"/>
              </a:spcBef>
            </a:pPr>
            <a:r>
              <a:rPr lang="en-US" sz="2600" b="1" dirty="0">
                <a:solidFill>
                  <a:srgbClr val="011893"/>
                </a:solidFill>
              </a:rPr>
              <a:t>Weak (unfocused) research question: </a:t>
            </a:r>
            <a:r>
              <a:rPr lang="en-US" sz="2600" dirty="0">
                <a:solidFill>
                  <a:srgbClr val="C00000"/>
                </a:solidFill>
              </a:rPr>
              <a:t>”Why don’t my students want to do anything in my EAP speaking class?” Such a question is not researchable since it does not suggest a possible treatment to remedy the issue.</a:t>
            </a:r>
          </a:p>
          <a:p>
            <a:pPr algn="l">
              <a:lnSpc>
                <a:spcPct val="120000"/>
              </a:lnSpc>
              <a:spcBef>
                <a:spcPts val="0"/>
              </a:spcBef>
            </a:pPr>
            <a:endParaRPr lang="en-US" sz="2600" b="1" dirty="0">
              <a:solidFill>
                <a:srgbClr val="011893"/>
              </a:solidFill>
            </a:endParaRPr>
          </a:p>
          <a:p>
            <a:pPr algn="l">
              <a:lnSpc>
                <a:spcPct val="120000"/>
              </a:lnSpc>
              <a:spcBef>
                <a:spcPts val="0"/>
              </a:spcBef>
            </a:pPr>
            <a:r>
              <a:rPr lang="en-US" sz="2600" b="1" dirty="0">
                <a:solidFill>
                  <a:srgbClr val="011893"/>
                </a:solidFill>
              </a:rPr>
              <a:t>Strong (specific, focused) research question</a:t>
            </a:r>
            <a:r>
              <a:rPr lang="en-US" sz="2600" b="1" dirty="0">
                <a:solidFill>
                  <a:srgbClr val="C00000"/>
                </a:solidFill>
              </a:rPr>
              <a:t>: </a:t>
            </a:r>
            <a:r>
              <a:rPr lang="en-US" sz="2600" dirty="0">
                <a:solidFill>
                  <a:srgbClr val="C00000"/>
                </a:solidFill>
              </a:rPr>
              <a:t>“What impact does the use of a collaborative problem-based learning approach have on student engagement in a hybrid EAP speaking class?” Such a question mentions a specific treatment intended to deal with the issue. </a:t>
            </a:r>
          </a:p>
          <a:p>
            <a:pPr algn="l">
              <a:lnSpc>
                <a:spcPct val="120000"/>
              </a:lnSpc>
              <a:spcBef>
                <a:spcPts val="0"/>
              </a:spcBef>
            </a:pPr>
            <a:endParaRPr lang="en-US" sz="2600" dirty="0">
              <a:solidFill>
                <a:srgbClr val="C00000"/>
              </a:solidFill>
            </a:endParaRPr>
          </a:p>
          <a:p>
            <a:pPr algn="l">
              <a:lnSpc>
                <a:spcPct val="120000"/>
              </a:lnSpc>
              <a:spcBef>
                <a:spcPts val="0"/>
              </a:spcBef>
            </a:pPr>
            <a:r>
              <a:rPr lang="en-US" sz="2600" dirty="0">
                <a:solidFill>
                  <a:srgbClr val="C00000"/>
                </a:solidFill>
              </a:rPr>
              <a:t>As well, a statistical hypothesis concerning the effectiveness of the treatment would be expected: “The default hypothesis would be that the treatment would have no statistically significant effect on learning. ”This is referred to as a </a:t>
            </a:r>
            <a:r>
              <a:rPr lang="en-US" sz="2600" b="1" dirty="0"/>
              <a:t>null hypothesis: “the use of a collaborative problem-based learning approach has no significant impact on the level of student engagement in an EAP speaking class”</a:t>
            </a:r>
            <a:r>
              <a:rPr lang="en-US" sz="2600" dirty="0">
                <a:solidFill>
                  <a:srgbClr val="C00000"/>
                </a:solidFill>
              </a:rPr>
              <a:t>; it would be either supported or rejected based on statistical analysis carried out after the treatment is complete.</a:t>
            </a:r>
            <a:endParaRPr lang="en-US" sz="2300" dirty="0">
              <a:solidFill>
                <a:srgbClr val="C00000"/>
              </a:solidFill>
            </a:endParaRPr>
          </a:p>
        </p:txBody>
      </p:sp>
      <p:sp>
        <p:nvSpPr>
          <p:cNvPr id="4" name="Slide Number Placeholder 3">
            <a:extLst>
              <a:ext uri="{FF2B5EF4-FFF2-40B4-BE49-F238E27FC236}">
                <a16:creationId xmlns:a16="http://schemas.microsoft.com/office/drawing/2014/main" id="{6B68BD44-2D12-3542-A641-0DD7C9C79299}"/>
              </a:ext>
            </a:extLst>
          </p:cNvPr>
          <p:cNvSpPr>
            <a:spLocks noGrp="1"/>
          </p:cNvSpPr>
          <p:nvPr>
            <p:ph type="sldNum" sz="quarter" idx="12"/>
          </p:nvPr>
        </p:nvSpPr>
        <p:spPr/>
        <p:txBody>
          <a:bodyPr/>
          <a:lstStyle/>
          <a:p>
            <a:fld id="{DCFCC653-52D4-3544-BBED-D928D6011599}" type="slidenum">
              <a:rPr lang="en-US" smtClean="0"/>
              <a:t>40</a:t>
            </a:fld>
            <a:endParaRPr lang="en-US"/>
          </a:p>
        </p:txBody>
      </p:sp>
    </p:spTree>
    <p:extLst>
      <p:ext uri="{BB962C8B-B14F-4D97-AF65-F5344CB8AC3E}">
        <p14:creationId xmlns:p14="http://schemas.microsoft.com/office/powerpoint/2010/main" val="214555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CC98-F5D8-C84B-951F-CE576F7FF3A5}"/>
              </a:ext>
            </a:extLst>
          </p:cNvPr>
          <p:cNvSpPr>
            <a:spLocks noGrp="1"/>
          </p:cNvSpPr>
          <p:nvPr>
            <p:ph type="ctrTitle"/>
          </p:nvPr>
        </p:nvSpPr>
        <p:spPr>
          <a:xfrm>
            <a:off x="1588546" y="573724"/>
            <a:ext cx="8986221" cy="1007650"/>
          </a:xfrm>
        </p:spPr>
        <p:txBody>
          <a:bodyPr anchor="ctr">
            <a:normAutofit fontScale="90000"/>
          </a:bodyPr>
          <a:lstStyle/>
          <a:p>
            <a:r>
              <a:rPr lang="en-CA" sz="3600" b="1" dirty="0">
                <a:solidFill>
                  <a:srgbClr val="011893"/>
                </a:solidFill>
                <a:latin typeface="Arial" panose="020B0604020202020204" pitchFamily="34" charset="0"/>
                <a:cs typeface="Arial" panose="020B0604020202020204" pitchFamily="34" charset="0"/>
              </a:rPr>
              <a:t>Criterion #5: </a:t>
            </a:r>
            <a:r>
              <a:rPr lang="en-CA" sz="3600" dirty="0">
                <a:solidFill>
                  <a:srgbClr val="011893"/>
                </a:solidFill>
                <a:latin typeface="Arial" panose="020B0604020202020204" pitchFamily="34" charset="0"/>
                <a:cs typeface="Arial" panose="020B0604020202020204" pitchFamily="34" charset="0"/>
              </a:rPr>
              <a:t>designing or adapting appropriate and well-constructed data-collection tools</a:t>
            </a:r>
            <a:endParaRPr lang="en-US" sz="3600" dirty="0">
              <a:solidFill>
                <a:srgbClr val="011893"/>
              </a:solidFill>
            </a:endParaRPr>
          </a:p>
        </p:txBody>
      </p:sp>
      <p:sp>
        <p:nvSpPr>
          <p:cNvPr id="3" name="Subtitle 2">
            <a:extLst>
              <a:ext uri="{FF2B5EF4-FFF2-40B4-BE49-F238E27FC236}">
                <a16:creationId xmlns:a16="http://schemas.microsoft.com/office/drawing/2014/main" id="{FD81949B-77BE-CF47-AB82-2164C7398F76}"/>
              </a:ext>
            </a:extLst>
          </p:cNvPr>
          <p:cNvSpPr>
            <a:spLocks noGrp="1"/>
          </p:cNvSpPr>
          <p:nvPr>
            <p:ph type="subTitle" idx="1"/>
          </p:nvPr>
        </p:nvSpPr>
        <p:spPr>
          <a:xfrm>
            <a:off x="1588546" y="1976924"/>
            <a:ext cx="9308949" cy="3853721"/>
          </a:xfrm>
        </p:spPr>
        <p:txBody>
          <a:bodyPr>
            <a:noAutofit/>
          </a:bodyPr>
          <a:lstStyle/>
          <a:p>
            <a:pPr algn="l">
              <a:lnSpc>
                <a:spcPct val="100000"/>
              </a:lnSpc>
              <a:spcBef>
                <a:spcPts val="0"/>
              </a:spcBef>
            </a:pPr>
            <a:r>
              <a:rPr lang="en-US" sz="1800" dirty="0">
                <a:solidFill>
                  <a:schemeClr val="accent2">
                    <a:lumMod val="75000"/>
                  </a:schemeClr>
                </a:solidFill>
              </a:rPr>
              <a:t>It is important to design or select data-collection instruments that are best suited for the purposes of a particular study. Much classroom research involves the use of tests, tasks, or questionnaires. </a:t>
            </a:r>
          </a:p>
          <a:p>
            <a:pPr algn="l">
              <a:lnSpc>
                <a:spcPct val="100000"/>
              </a:lnSpc>
              <a:spcBef>
                <a:spcPts val="0"/>
              </a:spcBef>
            </a:pPr>
            <a:endParaRPr lang="en-US" sz="1600" dirty="0">
              <a:solidFill>
                <a:srgbClr val="C00000"/>
              </a:solidFill>
            </a:endParaRPr>
          </a:p>
          <a:p>
            <a:pPr algn="l">
              <a:lnSpc>
                <a:spcPct val="100000"/>
              </a:lnSpc>
              <a:spcBef>
                <a:spcPts val="0"/>
              </a:spcBef>
            </a:pPr>
            <a:r>
              <a:rPr lang="en-US" sz="1400" b="1" dirty="0">
                <a:solidFill>
                  <a:srgbClr val="011893"/>
                </a:solidFill>
              </a:rPr>
              <a:t>tests: </a:t>
            </a:r>
            <a:r>
              <a:rPr lang="en-US" sz="1400" dirty="0">
                <a:solidFill>
                  <a:srgbClr val="C00000"/>
                </a:solidFill>
              </a:rPr>
              <a:t>Many practice tests are available on test websites (IELTS, Cambridge, Pearson, for example). A test appropriate to your learners’ proficiency level can save considerable time, and are useful for studies in which a “pre-test post-test” design is used to measure the effect of a particular treatment on the skill (reading, for example, or speaking) in question, although some degree of tweaking may be order.</a:t>
            </a:r>
          </a:p>
          <a:p>
            <a:pPr algn="l">
              <a:lnSpc>
                <a:spcPct val="100000"/>
              </a:lnSpc>
              <a:spcBef>
                <a:spcPts val="0"/>
              </a:spcBef>
            </a:pPr>
            <a:endParaRPr lang="en-US" sz="1400" dirty="0">
              <a:solidFill>
                <a:srgbClr val="C00000"/>
              </a:solidFill>
            </a:endParaRPr>
          </a:p>
          <a:p>
            <a:pPr algn="l">
              <a:lnSpc>
                <a:spcPct val="100000"/>
              </a:lnSpc>
              <a:spcBef>
                <a:spcPts val="0"/>
              </a:spcBef>
            </a:pPr>
            <a:r>
              <a:rPr lang="en-US" sz="1400" b="1" dirty="0">
                <a:solidFill>
                  <a:srgbClr val="011893"/>
                </a:solidFill>
              </a:rPr>
              <a:t>tasks: </a:t>
            </a:r>
            <a:r>
              <a:rPr lang="en-US" sz="1400" dirty="0">
                <a:solidFill>
                  <a:srgbClr val="C00000"/>
                </a:solidFill>
              </a:rPr>
              <a:t>may be adopted from a textbook if something suitable is found; resources also exist online, and can used as is, or tweaked for research purposes. Experienced teachers may find designing their own task(s) to be a better option. </a:t>
            </a:r>
          </a:p>
          <a:p>
            <a:pPr algn="l">
              <a:lnSpc>
                <a:spcPct val="100000"/>
              </a:lnSpc>
              <a:spcBef>
                <a:spcPts val="0"/>
              </a:spcBef>
            </a:pPr>
            <a:endParaRPr lang="en-US" sz="1400" dirty="0">
              <a:solidFill>
                <a:srgbClr val="C00000"/>
              </a:solidFill>
            </a:endParaRPr>
          </a:p>
          <a:p>
            <a:pPr algn="l">
              <a:lnSpc>
                <a:spcPct val="100000"/>
              </a:lnSpc>
              <a:spcBef>
                <a:spcPts val="0"/>
              </a:spcBef>
            </a:pPr>
            <a:r>
              <a:rPr lang="en-US" sz="1400" b="1" dirty="0">
                <a:solidFill>
                  <a:srgbClr val="011893"/>
                </a:solidFill>
              </a:rPr>
              <a:t>Questionnaires:</a:t>
            </a:r>
            <a:r>
              <a:rPr lang="en-US" sz="1400" dirty="0">
                <a:solidFill>
                  <a:srgbClr val="C00000"/>
                </a:solidFill>
              </a:rPr>
              <a:t>, some well-known instruments do exist online (on motivation, for example), though need to be suitable and may require some tweaking. Questionnaires are handy for providing anonymous perspectives of your participants; bilingual questionnaires may be best for less proficient learners.</a:t>
            </a:r>
          </a:p>
        </p:txBody>
      </p:sp>
      <p:sp>
        <p:nvSpPr>
          <p:cNvPr id="4" name="Slide Number Placeholder 3">
            <a:extLst>
              <a:ext uri="{FF2B5EF4-FFF2-40B4-BE49-F238E27FC236}">
                <a16:creationId xmlns:a16="http://schemas.microsoft.com/office/drawing/2014/main" id="{BAE11F97-CD47-7E48-9F96-D08F7161363D}"/>
              </a:ext>
            </a:extLst>
          </p:cNvPr>
          <p:cNvSpPr>
            <a:spLocks noGrp="1"/>
          </p:cNvSpPr>
          <p:nvPr>
            <p:ph type="sldNum" sz="quarter" idx="12"/>
          </p:nvPr>
        </p:nvSpPr>
        <p:spPr/>
        <p:txBody>
          <a:bodyPr/>
          <a:lstStyle/>
          <a:p>
            <a:fld id="{DCFCC653-52D4-3544-BBED-D928D6011599}" type="slidenum">
              <a:rPr lang="en-US" smtClean="0"/>
              <a:t>41</a:t>
            </a:fld>
            <a:endParaRPr lang="en-US"/>
          </a:p>
        </p:txBody>
      </p:sp>
    </p:spTree>
    <p:extLst>
      <p:ext uri="{BB962C8B-B14F-4D97-AF65-F5344CB8AC3E}">
        <p14:creationId xmlns:p14="http://schemas.microsoft.com/office/powerpoint/2010/main" val="152052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ABEC07-4DB6-DB46-AB48-7D9D0DD08868}"/>
              </a:ext>
            </a:extLst>
          </p:cNvPr>
          <p:cNvSpPr>
            <a:spLocks noGrp="1"/>
          </p:cNvSpPr>
          <p:nvPr>
            <p:ph type="sldNum" sz="quarter" idx="12"/>
          </p:nvPr>
        </p:nvSpPr>
        <p:spPr/>
        <p:txBody>
          <a:bodyPr/>
          <a:lstStyle/>
          <a:p>
            <a:fld id="{DCFCC653-52D4-3544-BBED-D928D6011599}" type="slidenum">
              <a:rPr lang="en-US" smtClean="0"/>
              <a:t>42</a:t>
            </a:fld>
            <a:endParaRPr lang="en-US"/>
          </a:p>
        </p:txBody>
      </p:sp>
      <p:pic>
        <p:nvPicPr>
          <p:cNvPr id="4" name="Picture 2">
            <a:extLst>
              <a:ext uri="{FF2B5EF4-FFF2-40B4-BE49-F238E27FC236}">
                <a16:creationId xmlns:a16="http://schemas.microsoft.com/office/drawing/2014/main" id="{2479A1D1-45EE-8949-937E-27D3980F7252}"/>
              </a:ext>
            </a:extLst>
          </p:cNvPr>
          <p:cNvPicPr>
            <a:picLocks noChangeAspect="1" noChangeArrowheads="1"/>
          </p:cNvPicPr>
          <p:nvPr/>
        </p:nvPicPr>
        <p:blipFill>
          <a:blip r:embed="rId2"/>
          <a:srcRect/>
          <a:stretch>
            <a:fillRect/>
          </a:stretch>
        </p:blipFill>
        <p:spPr bwMode="auto">
          <a:xfrm>
            <a:off x="3021106" y="290512"/>
            <a:ext cx="5897563" cy="6248400"/>
          </a:xfrm>
          <a:prstGeom prst="rect">
            <a:avLst/>
          </a:prstGeom>
          <a:noFill/>
          <a:ln w="9525">
            <a:noFill/>
            <a:miter lim="800000"/>
            <a:headEnd/>
            <a:tailEnd/>
          </a:ln>
        </p:spPr>
      </p:pic>
    </p:spTree>
    <p:extLst>
      <p:ext uri="{BB962C8B-B14F-4D97-AF65-F5344CB8AC3E}">
        <p14:creationId xmlns:p14="http://schemas.microsoft.com/office/powerpoint/2010/main" val="3404533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3"/>
          <a:srcRect/>
          <a:stretch>
            <a:fillRect/>
          </a:stretch>
        </p:blipFill>
        <p:spPr bwMode="auto">
          <a:xfrm>
            <a:off x="3143673" y="260648"/>
            <a:ext cx="5965825" cy="64008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43DF44BC-BD75-8A41-877F-EC6FE8BD514B}"/>
              </a:ext>
            </a:extLst>
          </p:cNvPr>
          <p:cNvSpPr>
            <a:spLocks noGrp="1"/>
          </p:cNvSpPr>
          <p:nvPr>
            <p:ph type="sldNum" sz="quarter" idx="12"/>
          </p:nvPr>
        </p:nvSpPr>
        <p:spPr/>
        <p:txBody>
          <a:bodyPr/>
          <a:lstStyle/>
          <a:p>
            <a:fld id="{CFE5983F-D5E9-43AB-9B82-9DF936FF91CF}" type="slidenum">
              <a:rPr lang="en-US" smtClean="0"/>
              <a:pPr/>
              <a:t>43</a:t>
            </a:fld>
            <a:endParaRPr lang="en-US" dirty="0"/>
          </a:p>
        </p:txBody>
      </p:sp>
    </p:spTree>
    <p:extLst>
      <p:ext uri="{BB962C8B-B14F-4D97-AF65-F5344CB8AC3E}">
        <p14:creationId xmlns:p14="http://schemas.microsoft.com/office/powerpoint/2010/main" val="2770702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a:srcRect/>
          <a:stretch>
            <a:fillRect/>
          </a:stretch>
        </p:blipFill>
        <p:spPr bwMode="auto">
          <a:xfrm>
            <a:off x="3575721" y="188640"/>
            <a:ext cx="5059363" cy="64008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CF69B60E-F179-934A-9214-33825EA790DA}"/>
              </a:ext>
            </a:extLst>
          </p:cNvPr>
          <p:cNvSpPr>
            <a:spLocks noGrp="1"/>
          </p:cNvSpPr>
          <p:nvPr>
            <p:ph type="sldNum" sz="quarter" idx="12"/>
          </p:nvPr>
        </p:nvSpPr>
        <p:spPr/>
        <p:txBody>
          <a:bodyPr/>
          <a:lstStyle/>
          <a:p>
            <a:fld id="{CFE5983F-D5E9-43AB-9B82-9DF936FF91CF}" type="slidenum">
              <a:rPr lang="en-US" smtClean="0"/>
              <a:pPr/>
              <a:t>44</a:t>
            </a:fld>
            <a:endParaRPr lang="en-US" dirty="0"/>
          </a:p>
        </p:txBody>
      </p:sp>
    </p:spTree>
    <p:extLst>
      <p:ext uri="{BB962C8B-B14F-4D97-AF65-F5344CB8AC3E}">
        <p14:creationId xmlns:p14="http://schemas.microsoft.com/office/powerpoint/2010/main" val="1463465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05D6-5324-1441-8707-B17F46037054}"/>
              </a:ext>
            </a:extLst>
          </p:cNvPr>
          <p:cNvSpPr>
            <a:spLocks noGrp="1"/>
          </p:cNvSpPr>
          <p:nvPr>
            <p:ph type="ctrTitle"/>
          </p:nvPr>
        </p:nvSpPr>
        <p:spPr>
          <a:xfrm>
            <a:off x="1480970" y="681299"/>
            <a:ext cx="9050767" cy="1018409"/>
          </a:xfrm>
        </p:spPr>
        <p:txBody>
          <a:bodyPr anchor="ctr">
            <a:normAutofit fontScale="90000"/>
          </a:bodyPr>
          <a:lstStyle/>
          <a:p>
            <a:r>
              <a:rPr lang="en-CA" sz="3600" b="1" dirty="0">
                <a:solidFill>
                  <a:srgbClr val="011893"/>
                </a:solidFill>
                <a:latin typeface="Arial" panose="020B0604020202020204" pitchFamily="34" charset="0"/>
                <a:cs typeface="Arial" panose="020B0604020202020204" pitchFamily="34" charset="0"/>
              </a:rPr>
              <a:t>Criterion #6: </a:t>
            </a:r>
            <a:r>
              <a:rPr lang="en-CA" sz="3600" dirty="0">
                <a:solidFill>
                  <a:srgbClr val="011893"/>
                </a:solidFill>
                <a:latin typeface="Arial" panose="020B0604020202020204" pitchFamily="34" charset="0"/>
                <a:cs typeface="Arial" panose="020B0604020202020204" pitchFamily="34" charset="0"/>
              </a:rPr>
              <a:t>carrying out suitable and sound research procedures</a:t>
            </a:r>
            <a:endParaRPr lang="en-US" sz="3600" dirty="0">
              <a:solidFill>
                <a:srgbClr val="011893"/>
              </a:solidFill>
            </a:endParaRPr>
          </a:p>
        </p:txBody>
      </p:sp>
      <p:sp>
        <p:nvSpPr>
          <p:cNvPr id="3" name="Subtitle 2">
            <a:extLst>
              <a:ext uri="{FF2B5EF4-FFF2-40B4-BE49-F238E27FC236}">
                <a16:creationId xmlns:a16="http://schemas.microsoft.com/office/drawing/2014/main" id="{DBAD0080-EF3B-7246-BDF7-CAFB85D4929C}"/>
              </a:ext>
            </a:extLst>
          </p:cNvPr>
          <p:cNvSpPr>
            <a:spLocks noGrp="1"/>
          </p:cNvSpPr>
          <p:nvPr>
            <p:ph type="subTitle" idx="1"/>
          </p:nvPr>
        </p:nvSpPr>
        <p:spPr>
          <a:xfrm>
            <a:off x="1021976" y="2037578"/>
            <a:ext cx="10940528" cy="3578129"/>
          </a:xfrm>
        </p:spPr>
        <p:txBody>
          <a:bodyPr>
            <a:normAutofit/>
          </a:bodyPr>
          <a:lstStyle/>
          <a:p>
            <a:pPr algn="l">
              <a:lnSpc>
                <a:spcPct val="110000"/>
              </a:lnSpc>
              <a:spcBef>
                <a:spcPts val="0"/>
              </a:spcBef>
            </a:pPr>
            <a:r>
              <a:rPr lang="en-US" dirty="0">
                <a:solidFill>
                  <a:schemeClr val="accent2">
                    <a:lumMod val="75000"/>
                  </a:schemeClr>
                </a:solidFill>
                <a:latin typeface="Arial" panose="020B0604020202020204" pitchFamily="34" charset="0"/>
                <a:cs typeface="Arial" panose="020B0604020202020204" pitchFamily="34" charset="0"/>
              </a:rPr>
              <a:t>Conducting a research study using the right procedures is also critical for establishing credibility. </a:t>
            </a:r>
          </a:p>
          <a:p>
            <a:pPr algn="l">
              <a:lnSpc>
                <a:spcPct val="110000"/>
              </a:lnSpc>
              <a:spcBef>
                <a:spcPts val="0"/>
              </a:spcBef>
            </a:pPr>
            <a:endParaRPr lang="en-US" dirty="0">
              <a:solidFill>
                <a:srgbClr val="C00000"/>
              </a:solidFill>
              <a:latin typeface="Arial" panose="020B0604020202020204" pitchFamily="34" charset="0"/>
              <a:cs typeface="Arial" panose="020B0604020202020204" pitchFamily="34" charset="0"/>
            </a:endParaRPr>
          </a:p>
          <a:p>
            <a:pPr marL="342900" indent="-342900" algn="l">
              <a:lnSpc>
                <a:spcPct val="110000"/>
              </a:lnSpc>
              <a:spcBef>
                <a:spcPts val="0"/>
              </a:spcBef>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Ethical requirements</a:t>
            </a:r>
            <a:r>
              <a:rPr lang="en-US" sz="2000" b="1" baseline="30000" dirty="0">
                <a:solidFill>
                  <a:srgbClr val="011893"/>
                </a:solidFill>
                <a:latin typeface="Arial" panose="020B0604020202020204" pitchFamily="34" charset="0"/>
                <a:cs typeface="Arial" panose="020B0604020202020204" pitchFamily="34" charset="0"/>
              </a:rPr>
              <a:t>10</a:t>
            </a:r>
            <a:r>
              <a:rPr lang="en-US" sz="2000" dirty="0">
                <a:solidFill>
                  <a:srgbClr val="C00000"/>
                </a:solidFill>
                <a:latin typeface="Arial" panose="020B0604020202020204" pitchFamily="34" charset="0"/>
                <a:cs typeface="Arial" panose="020B0604020202020204" pitchFamily="34" charset="0"/>
              </a:rPr>
              <a:t>: confidentiality, anonymity, protection of minor, special needs learners, L2 learners; institutional policies</a:t>
            </a:r>
          </a:p>
          <a:p>
            <a:pPr marL="342900" indent="-342900" algn="l">
              <a:lnSpc>
                <a:spcPct val="110000"/>
              </a:lnSpc>
              <a:spcBef>
                <a:spcPts val="0"/>
              </a:spcBef>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Using data collection procedures appropriate to your study’s design</a:t>
            </a:r>
          </a:p>
          <a:p>
            <a:pPr marL="342900" indent="-342900" algn="l">
              <a:lnSpc>
                <a:spcPct val="110000"/>
              </a:lnSpc>
              <a:spcBef>
                <a:spcPts val="0"/>
              </a:spcBef>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Treatment procedures needs to be carefully planned and carried out; control group vs. treatment group for experiments; clear instructions for tests, tasks, and surveys/questionnaires </a:t>
            </a:r>
          </a:p>
        </p:txBody>
      </p:sp>
      <p:sp>
        <p:nvSpPr>
          <p:cNvPr id="4" name="Slide Number Placeholder 3">
            <a:extLst>
              <a:ext uri="{FF2B5EF4-FFF2-40B4-BE49-F238E27FC236}">
                <a16:creationId xmlns:a16="http://schemas.microsoft.com/office/drawing/2014/main" id="{934AC102-5ADC-644D-9DF1-DDDEDC072045}"/>
              </a:ext>
            </a:extLst>
          </p:cNvPr>
          <p:cNvSpPr>
            <a:spLocks noGrp="1"/>
          </p:cNvSpPr>
          <p:nvPr>
            <p:ph type="sldNum" sz="quarter" idx="12"/>
          </p:nvPr>
        </p:nvSpPr>
        <p:spPr/>
        <p:txBody>
          <a:bodyPr/>
          <a:lstStyle/>
          <a:p>
            <a:fld id="{DCFCC653-52D4-3544-BBED-D928D6011599}" type="slidenum">
              <a:rPr lang="en-US" smtClean="0"/>
              <a:t>45</a:t>
            </a:fld>
            <a:endParaRPr lang="en-US"/>
          </a:p>
        </p:txBody>
      </p:sp>
      <p:sp>
        <p:nvSpPr>
          <p:cNvPr id="5" name="TextBox 4">
            <a:extLst>
              <a:ext uri="{FF2B5EF4-FFF2-40B4-BE49-F238E27FC236}">
                <a16:creationId xmlns:a16="http://schemas.microsoft.com/office/drawing/2014/main" id="{6F4E5F22-8C54-B249-8A4B-F39A5898542E}"/>
              </a:ext>
            </a:extLst>
          </p:cNvPr>
          <p:cNvSpPr txBox="1"/>
          <p:nvPr/>
        </p:nvSpPr>
        <p:spPr>
          <a:xfrm>
            <a:off x="1021976" y="5815077"/>
            <a:ext cx="10837667" cy="461665"/>
          </a:xfrm>
          <a:prstGeom prst="rect">
            <a:avLst/>
          </a:prstGeom>
          <a:noFill/>
        </p:spPr>
        <p:txBody>
          <a:bodyPr wrap="square" rtlCol="0">
            <a:spAutoFit/>
          </a:bodyPr>
          <a:lstStyle/>
          <a:p>
            <a:r>
              <a:rPr lang="en-US" sz="1200" baseline="30000"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a:t>
            </a:r>
            <a:r>
              <a:rPr lang="en-US" sz="1200" dirty="0">
                <a:solidFill>
                  <a:schemeClr val="accent2">
                    <a:lumMod val="75000"/>
                  </a:schemeClr>
                </a:solidFill>
                <a:latin typeface="Arial" panose="020B0604020202020204" pitchFamily="34" charset="0"/>
                <a:cs typeface="Arial" panose="020B0604020202020204" pitchFamily="34" charset="0"/>
              </a:rPr>
              <a:t>See the </a:t>
            </a:r>
            <a:r>
              <a:rPr lang="en-CA" sz="1200" dirty="0">
                <a:solidFill>
                  <a:srgbClr val="011893"/>
                </a:solidFill>
                <a:latin typeface="Arial" panose="020B0604020202020204" pitchFamily="34" charset="0"/>
                <a:cs typeface="Arial" panose="020B0604020202020204" pitchFamily="34" charset="0"/>
              </a:rPr>
              <a:t>Tri-Council Policy Statement: Ethical Conduct for Research Involving Humans</a:t>
            </a:r>
            <a:r>
              <a:rPr lang="en-CA" sz="1200" dirty="0">
                <a:solidFill>
                  <a:srgbClr val="FF0000"/>
                </a:solidFill>
                <a:latin typeface="Arial" panose="020B0604020202020204" pitchFamily="34" charset="0"/>
                <a:cs typeface="Arial" panose="020B0604020202020204" pitchFamily="34" charset="0"/>
              </a:rPr>
              <a:t> </a:t>
            </a:r>
            <a:r>
              <a:rPr lang="en-US" sz="1200" dirty="0">
                <a:solidFill>
                  <a:schemeClr val="accent6">
                    <a:lumMod val="75000"/>
                  </a:schemeClr>
                </a:solidFill>
                <a:latin typeface="Arial" panose="020B0604020202020204" pitchFamily="34" charset="0"/>
                <a:cs typeface="Arial" panose="020B0604020202020204" pitchFamily="34" charset="0"/>
                <a:hlinkClick r:id="rId2"/>
              </a:rPr>
              <a:t>https://ethics.gc.ca/eng/policy-politique_tcps2-eptc2_2022.html</a:t>
            </a:r>
            <a:endParaRPr lang="en-US" sz="1200" dirty="0">
              <a:solidFill>
                <a:schemeClr val="accent6">
                  <a:lumMod val="75000"/>
                </a:schemeClr>
              </a:solidFill>
              <a:latin typeface="Arial" panose="020B0604020202020204" pitchFamily="34" charset="0"/>
              <a:cs typeface="Arial" panose="020B0604020202020204" pitchFamily="34" charset="0"/>
            </a:endParaRPr>
          </a:p>
          <a:p>
            <a:endParaRPr lang="en-US" sz="12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216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A555E2-ADD8-5743-8AC8-4908027CCE02}"/>
              </a:ext>
            </a:extLst>
          </p:cNvPr>
          <p:cNvSpPr>
            <a:spLocks noGrp="1"/>
          </p:cNvSpPr>
          <p:nvPr>
            <p:ph type="sldNum" sz="quarter" idx="12"/>
          </p:nvPr>
        </p:nvSpPr>
        <p:spPr/>
        <p:txBody>
          <a:bodyPr/>
          <a:lstStyle/>
          <a:p>
            <a:fld id="{DCFCC653-52D4-3544-BBED-D928D6011599}" type="slidenum">
              <a:rPr lang="en-US" smtClean="0"/>
              <a:t>46</a:t>
            </a:fld>
            <a:endParaRPr lang="en-US"/>
          </a:p>
        </p:txBody>
      </p:sp>
      <p:pic>
        <p:nvPicPr>
          <p:cNvPr id="4" name="Picture 3">
            <a:extLst>
              <a:ext uri="{FF2B5EF4-FFF2-40B4-BE49-F238E27FC236}">
                <a16:creationId xmlns:a16="http://schemas.microsoft.com/office/drawing/2014/main" id="{9BCDF9F3-5833-4B45-8ECB-07E537B5620E}"/>
              </a:ext>
            </a:extLst>
          </p:cNvPr>
          <p:cNvPicPr>
            <a:picLocks noChangeAspect="1"/>
          </p:cNvPicPr>
          <p:nvPr/>
        </p:nvPicPr>
        <p:blipFill>
          <a:blip r:embed="rId2"/>
          <a:stretch>
            <a:fillRect/>
          </a:stretch>
        </p:blipFill>
        <p:spPr>
          <a:xfrm>
            <a:off x="2677454" y="0"/>
            <a:ext cx="6837091" cy="6858000"/>
          </a:xfrm>
          <a:prstGeom prst="rect">
            <a:avLst/>
          </a:prstGeom>
        </p:spPr>
      </p:pic>
    </p:spTree>
    <p:extLst>
      <p:ext uri="{BB962C8B-B14F-4D97-AF65-F5344CB8AC3E}">
        <p14:creationId xmlns:p14="http://schemas.microsoft.com/office/powerpoint/2010/main" val="1272415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522A-EE55-D04B-A6A2-3246D64DF0FF}"/>
              </a:ext>
            </a:extLst>
          </p:cNvPr>
          <p:cNvSpPr>
            <a:spLocks noGrp="1"/>
          </p:cNvSpPr>
          <p:nvPr>
            <p:ph type="ctrTitle"/>
          </p:nvPr>
        </p:nvSpPr>
        <p:spPr>
          <a:xfrm>
            <a:off x="892885" y="713573"/>
            <a:ext cx="10262795" cy="824771"/>
          </a:xfrm>
        </p:spPr>
        <p:txBody>
          <a:bodyPr anchor="ctr">
            <a:normAutofit/>
          </a:bodyPr>
          <a:lstStyle/>
          <a:p>
            <a:r>
              <a:rPr lang="en-CA" sz="3200" b="1" dirty="0">
                <a:solidFill>
                  <a:srgbClr val="011893"/>
                </a:solidFill>
                <a:latin typeface="Arial" panose="020B0604020202020204" pitchFamily="34" charset="0"/>
                <a:cs typeface="Arial" panose="020B0604020202020204" pitchFamily="34" charset="0"/>
              </a:rPr>
              <a:t>Criterion #7: </a:t>
            </a:r>
            <a:r>
              <a:rPr lang="en-CA" sz="3200" dirty="0">
                <a:solidFill>
                  <a:srgbClr val="011893"/>
                </a:solidFill>
                <a:latin typeface="Arial" panose="020B0604020202020204" pitchFamily="34" charset="0"/>
                <a:cs typeface="Arial" panose="020B0604020202020204" pitchFamily="34" charset="0"/>
              </a:rPr>
              <a:t>conducting appropriate data analyses</a:t>
            </a:r>
            <a:endParaRPr lang="en-US" sz="3200" dirty="0">
              <a:solidFill>
                <a:srgbClr val="011893"/>
              </a:solidFill>
            </a:endParaRPr>
          </a:p>
        </p:txBody>
      </p:sp>
      <p:sp>
        <p:nvSpPr>
          <p:cNvPr id="3" name="Subtitle 2">
            <a:extLst>
              <a:ext uri="{FF2B5EF4-FFF2-40B4-BE49-F238E27FC236}">
                <a16:creationId xmlns:a16="http://schemas.microsoft.com/office/drawing/2014/main" id="{D2A7F946-A175-EE41-B59E-D7F032C713CF}"/>
              </a:ext>
            </a:extLst>
          </p:cNvPr>
          <p:cNvSpPr>
            <a:spLocks noGrp="1"/>
          </p:cNvSpPr>
          <p:nvPr>
            <p:ph type="subTitle" idx="1"/>
          </p:nvPr>
        </p:nvSpPr>
        <p:spPr>
          <a:xfrm>
            <a:off x="1190513" y="1913086"/>
            <a:ext cx="10653656" cy="3422707"/>
          </a:xfrm>
        </p:spPr>
        <p:txBody>
          <a:bodyPr>
            <a:normAutofit fontScale="55000" lnSpcReduction="20000"/>
          </a:bodyPr>
          <a:lstStyle/>
          <a:p>
            <a:pPr algn="l">
              <a:lnSpc>
                <a:spcPct val="120000"/>
              </a:lnSpc>
              <a:spcBef>
                <a:spcPts val="0"/>
              </a:spcBef>
            </a:pPr>
            <a:r>
              <a:rPr lang="en-US" sz="3200" dirty="0">
                <a:solidFill>
                  <a:schemeClr val="accent2">
                    <a:lumMod val="75000"/>
                  </a:schemeClr>
                </a:solidFill>
                <a:latin typeface="Arial" panose="020B0604020202020204" pitchFamily="34" charset="0"/>
                <a:cs typeface="Arial" panose="020B0604020202020204" pitchFamily="34" charset="0"/>
              </a:rPr>
              <a:t>This is perhaps the most intimidating aspect of research for many teachers since selecting the right analytic procedures does often involve knowledge of statistics. In truth, there are two branches of statistics used in educational research, descriptive and inferential. </a:t>
            </a:r>
          </a:p>
          <a:p>
            <a:pPr algn="l">
              <a:lnSpc>
                <a:spcPct val="120000"/>
              </a:lnSpc>
              <a:spcBef>
                <a:spcPts val="0"/>
              </a:spcBef>
            </a:pPr>
            <a:endParaRPr lang="en-US" dirty="0">
              <a:solidFill>
                <a:srgbClr val="C00000"/>
              </a:solidFill>
              <a:latin typeface="Arial" panose="020B0604020202020204" pitchFamily="34" charset="0"/>
              <a:cs typeface="Arial" panose="020B0604020202020204" pitchFamily="34" charset="0"/>
            </a:endParaRPr>
          </a:p>
          <a:p>
            <a:pPr algn="l">
              <a:lnSpc>
                <a:spcPct val="120000"/>
              </a:lnSpc>
              <a:spcBef>
                <a:spcPts val="0"/>
              </a:spcBef>
            </a:pPr>
            <a:r>
              <a:rPr lang="en-US" sz="2500" b="1" dirty="0">
                <a:solidFill>
                  <a:srgbClr val="011893"/>
                </a:solidFill>
                <a:latin typeface="Arial" panose="020B0604020202020204" pitchFamily="34" charset="0"/>
                <a:cs typeface="Arial" panose="020B0604020202020204" pitchFamily="34" charset="0"/>
              </a:rPr>
              <a:t>descriptive statistics</a:t>
            </a:r>
            <a:r>
              <a:rPr lang="en-US" sz="2500" dirty="0">
                <a:solidFill>
                  <a:srgbClr val="C00000"/>
                </a:solidFill>
                <a:latin typeface="Arial" panose="020B0604020202020204" pitchFamily="34" charset="0"/>
                <a:cs typeface="Arial" panose="020B0604020202020204" pitchFamily="34" charset="0"/>
              </a:rPr>
              <a:t>–mean, sum, medium, percentile, frequency; you are already familiar with some or all of these from school, and these are very central to interpreting results from tests and in-class questionnaires. </a:t>
            </a:r>
          </a:p>
          <a:p>
            <a:pPr algn="l">
              <a:lnSpc>
                <a:spcPct val="120000"/>
              </a:lnSpc>
              <a:spcBef>
                <a:spcPts val="0"/>
              </a:spcBef>
            </a:pPr>
            <a:endParaRPr lang="en-US" sz="2500" b="1" dirty="0">
              <a:solidFill>
                <a:srgbClr val="011893"/>
              </a:solidFill>
              <a:latin typeface="Arial" panose="020B0604020202020204" pitchFamily="34" charset="0"/>
              <a:cs typeface="Arial" panose="020B0604020202020204" pitchFamily="34" charset="0"/>
            </a:endParaRPr>
          </a:p>
          <a:p>
            <a:pPr algn="l">
              <a:lnSpc>
                <a:spcPct val="120000"/>
              </a:lnSpc>
              <a:spcBef>
                <a:spcPts val="0"/>
              </a:spcBef>
            </a:pPr>
            <a:r>
              <a:rPr lang="en-US" sz="2500" b="1" dirty="0">
                <a:solidFill>
                  <a:srgbClr val="011893"/>
                </a:solidFill>
                <a:latin typeface="Arial" panose="020B0604020202020204" pitchFamily="34" charset="0"/>
                <a:cs typeface="Arial" panose="020B0604020202020204" pitchFamily="34" charset="0"/>
              </a:rPr>
              <a:t>Inferential statistics</a:t>
            </a:r>
            <a:r>
              <a:rPr lang="en-US" sz="2500" dirty="0">
                <a:solidFill>
                  <a:srgbClr val="C00000"/>
                </a:solidFill>
                <a:latin typeface="Arial" panose="020B0604020202020204" pitchFamily="34" charset="0"/>
                <a:cs typeface="Arial" panose="020B0604020202020204" pitchFamily="34" charset="0"/>
              </a:rPr>
              <a:t>, on the other hand, are most commonly used in large-scale studies which classroom teachers are unlikely to become involved in. That said, some statistics such as the t-test and ANOVA (for comparing sets of scores from tests or tasks) and test-reliability statistics are useful and worth investigating for teachers to understand them. For questionnaires and larger surveys, thankfully, servers such as Survey Monkey conduct and report statistical analyses, though it is important to know how to interpret the results. As well, </a:t>
            </a:r>
            <a:r>
              <a:rPr lang="en-US" sz="2500" b="1" dirty="0">
                <a:latin typeface="Arial" panose="020B0604020202020204" pitchFamily="34" charset="0"/>
                <a:cs typeface="Arial" panose="020B0604020202020204" pitchFamily="34" charset="0"/>
              </a:rPr>
              <a:t>Microsoft Excel </a:t>
            </a:r>
            <a:r>
              <a:rPr lang="en-US" sz="2500" dirty="0">
                <a:solidFill>
                  <a:srgbClr val="C00000"/>
                </a:solidFill>
                <a:latin typeface="Arial" panose="020B0604020202020204" pitchFamily="34" charset="0"/>
                <a:cs typeface="Arial" panose="020B0604020202020204" pitchFamily="34" charset="0"/>
              </a:rPr>
              <a:t>can be used to compute descriptive statistics, as well as inferential analyses such as ANOVAs and t-tests.</a:t>
            </a:r>
          </a:p>
        </p:txBody>
      </p:sp>
      <p:sp>
        <p:nvSpPr>
          <p:cNvPr id="4" name="Slide Number Placeholder 3">
            <a:extLst>
              <a:ext uri="{FF2B5EF4-FFF2-40B4-BE49-F238E27FC236}">
                <a16:creationId xmlns:a16="http://schemas.microsoft.com/office/drawing/2014/main" id="{AF3BB4A6-7FAD-CC4C-9454-66396B84F3E7}"/>
              </a:ext>
            </a:extLst>
          </p:cNvPr>
          <p:cNvSpPr>
            <a:spLocks noGrp="1"/>
          </p:cNvSpPr>
          <p:nvPr>
            <p:ph type="sldNum" sz="quarter" idx="12"/>
          </p:nvPr>
        </p:nvSpPr>
        <p:spPr/>
        <p:txBody>
          <a:bodyPr/>
          <a:lstStyle/>
          <a:p>
            <a:fld id="{DCFCC653-52D4-3544-BBED-D928D6011599}" type="slidenum">
              <a:rPr lang="en-US" smtClean="0"/>
              <a:t>47</a:t>
            </a:fld>
            <a:endParaRPr lang="en-US"/>
          </a:p>
        </p:txBody>
      </p:sp>
    </p:spTree>
    <p:extLst>
      <p:ext uri="{BB962C8B-B14F-4D97-AF65-F5344CB8AC3E}">
        <p14:creationId xmlns:p14="http://schemas.microsoft.com/office/powerpoint/2010/main" val="181992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72706" name="Picture 14"/>
          <p:cNvPicPr>
            <a:picLocks noChangeAspect="1"/>
          </p:cNvPicPr>
          <p:nvPr/>
        </p:nvPicPr>
        <p:blipFill>
          <a:blip r:embed="rId3"/>
          <a:srcRect/>
          <a:stretch>
            <a:fillRect/>
          </a:stretch>
        </p:blipFill>
        <p:spPr bwMode="auto">
          <a:xfrm>
            <a:off x="2135189" y="30162"/>
            <a:ext cx="7743825" cy="6691313"/>
          </a:xfrm>
          <a:prstGeom prst="rect">
            <a:avLst/>
          </a:prstGeom>
          <a:solidFill>
            <a:schemeClr val="bg2">
              <a:lumMod val="75000"/>
            </a:schemeClr>
          </a:solidFill>
          <a:ln w="9525">
            <a:noFill/>
            <a:miter lim="800000"/>
            <a:headEnd/>
            <a:tailEnd/>
          </a:ln>
        </p:spPr>
      </p:pic>
      <p:sp>
        <p:nvSpPr>
          <p:cNvPr id="2" name="Slide Number Placeholder 1">
            <a:extLst>
              <a:ext uri="{FF2B5EF4-FFF2-40B4-BE49-F238E27FC236}">
                <a16:creationId xmlns:a16="http://schemas.microsoft.com/office/drawing/2014/main" id="{E2F75A06-5840-E84E-8C1D-9DB8B391EB51}"/>
              </a:ext>
            </a:extLst>
          </p:cNvPr>
          <p:cNvSpPr>
            <a:spLocks noGrp="1"/>
          </p:cNvSpPr>
          <p:nvPr>
            <p:ph type="sldNum" sz="quarter" idx="12"/>
          </p:nvPr>
        </p:nvSpPr>
        <p:spPr/>
        <p:txBody>
          <a:bodyPr/>
          <a:lstStyle/>
          <a:p>
            <a:fld id="{517F1417-7226-4EE6-B76D-E89444DF6EBB}" type="slidenum">
              <a:rPr lang="en-US" smtClean="0"/>
              <a:pPr/>
              <a:t>48</a:t>
            </a:fld>
            <a:endParaRPr lang="en-US" dirty="0"/>
          </a:p>
        </p:txBody>
      </p:sp>
    </p:spTree>
    <p:extLst>
      <p:ext uri="{BB962C8B-B14F-4D97-AF65-F5344CB8AC3E}">
        <p14:creationId xmlns:p14="http://schemas.microsoft.com/office/powerpoint/2010/main" val="4237519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74754" name="Picture 5"/>
          <p:cNvPicPr>
            <a:picLocks noChangeAspect="1"/>
          </p:cNvPicPr>
          <p:nvPr/>
        </p:nvPicPr>
        <p:blipFill>
          <a:blip r:embed="rId3"/>
          <a:srcRect/>
          <a:stretch>
            <a:fillRect/>
          </a:stretch>
        </p:blipFill>
        <p:spPr bwMode="auto">
          <a:xfrm>
            <a:off x="1703512" y="170413"/>
            <a:ext cx="8743950" cy="655320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28E10EDD-45DE-0945-B80A-43474F57AA20}"/>
              </a:ext>
            </a:extLst>
          </p:cNvPr>
          <p:cNvSpPr>
            <a:spLocks noGrp="1"/>
          </p:cNvSpPr>
          <p:nvPr>
            <p:ph type="sldNum" sz="quarter" idx="12"/>
          </p:nvPr>
        </p:nvSpPr>
        <p:spPr/>
        <p:txBody>
          <a:bodyPr/>
          <a:lstStyle/>
          <a:p>
            <a:fld id="{517F1417-7226-4EE6-B76D-E89444DF6EBB}" type="slidenum">
              <a:rPr lang="en-US" smtClean="0"/>
              <a:pPr/>
              <a:t>49</a:t>
            </a:fld>
            <a:endParaRPr lang="en-US" dirty="0"/>
          </a:p>
        </p:txBody>
      </p:sp>
    </p:spTree>
    <p:extLst>
      <p:ext uri="{BB962C8B-B14F-4D97-AF65-F5344CB8AC3E}">
        <p14:creationId xmlns:p14="http://schemas.microsoft.com/office/powerpoint/2010/main" val="356382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6746-2DD2-FD45-80F8-75776476863B}"/>
              </a:ext>
            </a:extLst>
          </p:cNvPr>
          <p:cNvSpPr>
            <a:spLocks noGrp="1"/>
          </p:cNvSpPr>
          <p:nvPr>
            <p:ph type="ctrTitle"/>
          </p:nvPr>
        </p:nvSpPr>
        <p:spPr>
          <a:xfrm>
            <a:off x="1524000" y="1122363"/>
            <a:ext cx="8972811" cy="1107270"/>
          </a:xfrm>
        </p:spPr>
        <p:txBody>
          <a:bodyPr anchor="ctr">
            <a:normAutofit/>
          </a:bodyPr>
          <a:lstStyle/>
          <a:p>
            <a:pPr algn="ctr"/>
            <a:r>
              <a:rPr lang="en-US" sz="4900" b="1" dirty="0">
                <a:solidFill>
                  <a:srgbClr val="011893"/>
                </a:solidFill>
                <a:latin typeface="Arial" panose="020B0604020202020204" pitchFamily="34" charset="0"/>
                <a:cs typeface="Arial" panose="020B0604020202020204" pitchFamily="34" charset="0"/>
              </a:rPr>
              <a:t>Let’s begin with a poll:</a:t>
            </a:r>
            <a:endParaRPr lang="en-US" dirty="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970A3DA2-1A00-754D-A296-5BC2B5D5FF18}"/>
              </a:ext>
            </a:extLst>
          </p:cNvPr>
          <p:cNvSpPr>
            <a:spLocks noGrp="1"/>
          </p:cNvSpPr>
          <p:nvPr>
            <p:ph type="subTitle" idx="1"/>
          </p:nvPr>
        </p:nvSpPr>
        <p:spPr>
          <a:xfrm>
            <a:off x="1524000" y="2762794"/>
            <a:ext cx="9144000" cy="1655762"/>
          </a:xfrm>
        </p:spPr>
        <p:txBody>
          <a:bodyPr>
            <a:normAutofit/>
          </a:bodyPr>
          <a:lstStyle/>
          <a:p>
            <a:r>
              <a:rPr lang="en-CA" sz="3600" dirty="0">
                <a:solidFill>
                  <a:srgbClr val="C00000"/>
                </a:solidFill>
                <a:latin typeface="Arial" panose="020B0604020202020204" pitchFamily="34" charset="0"/>
                <a:cs typeface="Arial" panose="020B0604020202020204" pitchFamily="34" charset="0"/>
              </a:rPr>
              <a:t>"How many of you have experience doing classroom research?"</a:t>
            </a:r>
            <a:endParaRPr lang="en-US" sz="3600" dirty="0"/>
          </a:p>
        </p:txBody>
      </p:sp>
      <p:sp>
        <p:nvSpPr>
          <p:cNvPr id="3" name="Slide Number Placeholder 2">
            <a:extLst>
              <a:ext uri="{FF2B5EF4-FFF2-40B4-BE49-F238E27FC236}">
                <a16:creationId xmlns:a16="http://schemas.microsoft.com/office/drawing/2014/main" id="{2252EB6D-36AF-9847-839A-FE7832B236BF}"/>
              </a:ext>
            </a:extLst>
          </p:cNvPr>
          <p:cNvSpPr>
            <a:spLocks noGrp="1"/>
          </p:cNvSpPr>
          <p:nvPr>
            <p:ph type="sldNum" sz="quarter" idx="12"/>
          </p:nvPr>
        </p:nvSpPr>
        <p:spPr/>
        <p:txBody>
          <a:bodyPr/>
          <a:lstStyle/>
          <a:p>
            <a:fld id="{DCFCC653-52D4-3544-BBED-D928D6011599}" type="slidenum">
              <a:rPr lang="en-US" smtClean="0"/>
              <a:t>5</a:t>
            </a:fld>
            <a:endParaRPr lang="en-US"/>
          </a:p>
        </p:txBody>
      </p:sp>
    </p:spTree>
    <p:extLst>
      <p:ext uri="{BB962C8B-B14F-4D97-AF65-F5344CB8AC3E}">
        <p14:creationId xmlns:p14="http://schemas.microsoft.com/office/powerpoint/2010/main" val="206900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FF92-88EB-A043-B167-D68A11AECF17}"/>
              </a:ext>
            </a:extLst>
          </p:cNvPr>
          <p:cNvSpPr>
            <a:spLocks noGrp="1"/>
          </p:cNvSpPr>
          <p:nvPr>
            <p:ph type="ctrTitle"/>
          </p:nvPr>
        </p:nvSpPr>
        <p:spPr>
          <a:xfrm>
            <a:off x="595733" y="726655"/>
            <a:ext cx="11041828" cy="695679"/>
          </a:xfrm>
        </p:spPr>
        <p:txBody>
          <a:bodyPr anchor="ctr">
            <a:normAutofit fontScale="90000"/>
          </a:bodyPr>
          <a:lstStyle/>
          <a:p>
            <a:pPr algn="ctr">
              <a:lnSpc>
                <a:spcPct val="100000"/>
              </a:lnSpc>
            </a:pPr>
            <a:r>
              <a:rPr lang="en-CA" sz="3000" b="1" dirty="0">
                <a:solidFill>
                  <a:srgbClr val="011893"/>
                </a:solidFill>
                <a:latin typeface="Arial" panose="020B0604020202020204" pitchFamily="34" charset="0"/>
                <a:cs typeface="Arial" panose="020B0604020202020204" pitchFamily="34" charset="0"/>
              </a:rPr>
              <a:t>Criterion #8: </a:t>
            </a:r>
            <a:r>
              <a:rPr lang="en-CA" sz="3000" dirty="0">
                <a:solidFill>
                  <a:srgbClr val="011893"/>
                </a:solidFill>
                <a:latin typeface="Arial" panose="020B0604020202020204" pitchFamily="34" charset="0"/>
                <a:cs typeface="Arial" panose="020B0604020202020204" pitchFamily="34" charset="0"/>
              </a:rPr>
              <a:t>making appropriate interpretations and conclusions</a:t>
            </a:r>
            <a:endParaRPr lang="en-US" sz="3000" dirty="0">
              <a:solidFill>
                <a:srgbClr val="011893"/>
              </a:solidFill>
            </a:endParaRPr>
          </a:p>
        </p:txBody>
      </p:sp>
      <p:sp>
        <p:nvSpPr>
          <p:cNvPr id="5" name="Subtitle 4">
            <a:extLst>
              <a:ext uri="{FF2B5EF4-FFF2-40B4-BE49-F238E27FC236}">
                <a16:creationId xmlns:a16="http://schemas.microsoft.com/office/drawing/2014/main" id="{BE75B5FE-036E-B444-89E8-007C2DFBD807}"/>
              </a:ext>
            </a:extLst>
          </p:cNvPr>
          <p:cNvSpPr>
            <a:spLocks noGrp="1"/>
          </p:cNvSpPr>
          <p:nvPr>
            <p:ph type="subTitle" idx="1"/>
          </p:nvPr>
        </p:nvSpPr>
        <p:spPr>
          <a:xfrm>
            <a:off x="969111" y="1830585"/>
            <a:ext cx="10668449" cy="3924756"/>
          </a:xfrm>
        </p:spPr>
        <p:txBody>
          <a:bodyPr>
            <a:normAutofit fontScale="55000" lnSpcReduction="20000"/>
          </a:bodyPr>
          <a:lstStyle/>
          <a:p>
            <a:pPr>
              <a:lnSpc>
                <a:spcPct val="120000"/>
              </a:lnSpc>
              <a:spcBef>
                <a:spcPts val="0"/>
              </a:spcBef>
            </a:pPr>
            <a:r>
              <a:rPr lang="en-US" sz="2900" dirty="0">
                <a:solidFill>
                  <a:schemeClr val="accent2">
                    <a:lumMod val="75000"/>
                  </a:schemeClr>
                </a:solidFill>
              </a:rPr>
              <a:t>Once data analyses have been completed, the final question becomes “What have I/we learned from this study?”, that is, what conclusions can be drawn based on the results of the data analyses? These will always take the researcher(s) back to the initial purpose, research questions, and relevant statistical hypotheses posed. </a:t>
            </a:r>
          </a:p>
          <a:p>
            <a:pPr algn="l">
              <a:lnSpc>
                <a:spcPct val="120000"/>
              </a:lnSpc>
              <a:spcBef>
                <a:spcPts val="0"/>
              </a:spcBef>
            </a:pPr>
            <a:endParaRPr lang="en-US" dirty="0">
              <a:solidFill>
                <a:srgbClr val="C00000"/>
              </a:solidFill>
            </a:endParaRPr>
          </a:p>
          <a:p>
            <a:pPr algn="l">
              <a:lnSpc>
                <a:spcPct val="120000"/>
              </a:lnSpc>
              <a:spcBef>
                <a:spcPts val="0"/>
              </a:spcBef>
            </a:pPr>
            <a:r>
              <a:rPr lang="en-US" sz="2500" b="1" dirty="0"/>
              <a:t>The credibility of our conclusions depends on </a:t>
            </a:r>
          </a:p>
          <a:p>
            <a:pPr algn="l">
              <a:lnSpc>
                <a:spcPct val="120000"/>
              </a:lnSpc>
              <a:spcBef>
                <a:spcPts val="0"/>
              </a:spcBef>
            </a:pPr>
            <a:endParaRPr lang="en-US" sz="2500" dirty="0">
              <a:solidFill>
                <a:srgbClr val="C00000"/>
              </a:solidFill>
            </a:endParaRPr>
          </a:p>
          <a:p>
            <a:pPr marL="342900" indent="-342900" algn="l">
              <a:lnSpc>
                <a:spcPct val="120000"/>
              </a:lnSpc>
              <a:spcBef>
                <a:spcPts val="0"/>
              </a:spcBef>
              <a:buFont typeface="Arial" panose="020B0604020202020204" pitchFamily="34" charset="0"/>
              <a:buChar char="•"/>
            </a:pPr>
            <a:r>
              <a:rPr lang="en-US" sz="2500" dirty="0">
                <a:solidFill>
                  <a:srgbClr val="C00000"/>
                </a:solidFill>
              </a:rPr>
              <a:t>the design quality of our data-collection instruments</a:t>
            </a:r>
          </a:p>
          <a:p>
            <a:pPr marL="342900" indent="-342900" algn="l">
              <a:lnSpc>
                <a:spcPct val="120000"/>
              </a:lnSpc>
              <a:spcBef>
                <a:spcPts val="0"/>
              </a:spcBef>
              <a:buFont typeface="Arial" panose="020B0604020202020204" pitchFamily="34" charset="0"/>
              <a:buChar char="•"/>
            </a:pPr>
            <a:r>
              <a:rPr lang="en-US" sz="2500" dirty="0">
                <a:solidFill>
                  <a:srgbClr val="C00000"/>
                </a:solidFill>
              </a:rPr>
              <a:t>the thoroughness of our data collection procedures (naturalistic studies), </a:t>
            </a:r>
          </a:p>
          <a:p>
            <a:pPr marL="342900" indent="-342900" algn="l">
              <a:lnSpc>
                <a:spcPct val="120000"/>
              </a:lnSpc>
              <a:spcBef>
                <a:spcPts val="0"/>
              </a:spcBef>
              <a:buFont typeface="Arial" panose="020B0604020202020204" pitchFamily="34" charset="0"/>
              <a:buChar char="•"/>
            </a:pPr>
            <a:r>
              <a:rPr lang="en-US" sz="2500" dirty="0">
                <a:solidFill>
                  <a:srgbClr val="C00000"/>
                </a:solidFill>
              </a:rPr>
              <a:t>the accuracy of our data analyses and of our interpretations based of their results. </a:t>
            </a:r>
          </a:p>
          <a:p>
            <a:pPr marL="342900" indent="-342900" algn="l">
              <a:lnSpc>
                <a:spcPct val="120000"/>
              </a:lnSpc>
              <a:spcBef>
                <a:spcPts val="0"/>
              </a:spcBef>
              <a:buFont typeface="Arial" panose="020B0604020202020204" pitchFamily="34" charset="0"/>
              <a:buChar char="•"/>
            </a:pPr>
            <a:r>
              <a:rPr lang="en-US" sz="2500" dirty="0">
                <a:solidFill>
                  <a:srgbClr val="C00000"/>
                </a:solidFill>
              </a:rPr>
              <a:t>For experimental studies, this depends on making the correct conclusion for each statistical hypothesis being tested in the analyses</a:t>
            </a:r>
          </a:p>
          <a:p>
            <a:pPr marL="342900" indent="-342900" algn="l">
              <a:lnSpc>
                <a:spcPct val="120000"/>
              </a:lnSpc>
              <a:spcBef>
                <a:spcPts val="0"/>
              </a:spcBef>
              <a:buFont typeface="Arial" panose="020B0604020202020204" pitchFamily="34" charset="0"/>
              <a:buChar char="•"/>
            </a:pPr>
            <a:r>
              <a:rPr lang="en-US" sz="2500" dirty="0">
                <a:solidFill>
                  <a:srgbClr val="C00000"/>
                </a:solidFill>
              </a:rPr>
              <a:t>For survey and other multivariate studies, interpreting results from descriptive and inferential analyses.</a:t>
            </a:r>
          </a:p>
          <a:p>
            <a:pPr marL="342900" indent="-342900" algn="l">
              <a:lnSpc>
                <a:spcPct val="120000"/>
              </a:lnSpc>
              <a:spcBef>
                <a:spcPts val="0"/>
              </a:spcBef>
              <a:buFont typeface="Arial" panose="020B0604020202020204" pitchFamily="34" charset="0"/>
              <a:buChar char="•"/>
            </a:pPr>
            <a:r>
              <a:rPr lang="en-US" sz="2500" dirty="0">
                <a:solidFill>
                  <a:srgbClr val="C00000"/>
                </a:solidFill>
              </a:rPr>
              <a:t>For those teachers lacking a background in statistics, seeking input from a colleague or other professional with the requisite knowledge is highly recommended. </a:t>
            </a:r>
          </a:p>
          <a:p>
            <a:pPr marL="342900" indent="-342900" algn="l">
              <a:lnSpc>
                <a:spcPct val="120000"/>
              </a:lnSpc>
              <a:spcBef>
                <a:spcPts val="0"/>
              </a:spcBef>
              <a:buFont typeface="Arial" panose="020B0604020202020204" pitchFamily="34" charset="0"/>
              <a:buChar char="•"/>
            </a:pPr>
            <a:r>
              <a:rPr lang="en-US" sz="2500" dirty="0">
                <a:solidFill>
                  <a:srgbClr val="C00000"/>
                </a:solidFill>
              </a:rPr>
              <a:t>Finally, honest identification of the limitations of your study (the and background of subjects, the use of actual classes of students,, unforeseen problems during the data collection process) are appreciated by readers and often serve to strengthen the credibility of the researcher(s) in the eyes of the professional community. Every study has limitations.</a:t>
            </a:r>
          </a:p>
        </p:txBody>
      </p:sp>
      <p:sp>
        <p:nvSpPr>
          <p:cNvPr id="3" name="Slide Number Placeholder 2">
            <a:extLst>
              <a:ext uri="{FF2B5EF4-FFF2-40B4-BE49-F238E27FC236}">
                <a16:creationId xmlns:a16="http://schemas.microsoft.com/office/drawing/2014/main" id="{49961AF8-DE24-5041-ABC4-6D39A8F84E74}"/>
              </a:ext>
            </a:extLst>
          </p:cNvPr>
          <p:cNvSpPr>
            <a:spLocks noGrp="1"/>
          </p:cNvSpPr>
          <p:nvPr>
            <p:ph type="sldNum" sz="quarter" idx="12"/>
          </p:nvPr>
        </p:nvSpPr>
        <p:spPr/>
        <p:txBody>
          <a:bodyPr/>
          <a:lstStyle/>
          <a:p>
            <a:fld id="{DCFCC653-52D4-3544-BBED-D928D6011599}" type="slidenum">
              <a:rPr lang="en-US" smtClean="0"/>
              <a:t>50</a:t>
            </a:fld>
            <a:endParaRPr lang="en-US"/>
          </a:p>
        </p:txBody>
      </p:sp>
    </p:spTree>
    <p:extLst>
      <p:ext uri="{BB962C8B-B14F-4D97-AF65-F5344CB8AC3E}">
        <p14:creationId xmlns:p14="http://schemas.microsoft.com/office/powerpoint/2010/main" val="288439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E303-973E-2C40-B313-505EA64BA78B}"/>
              </a:ext>
            </a:extLst>
          </p:cNvPr>
          <p:cNvSpPr>
            <a:spLocks noGrp="1"/>
          </p:cNvSpPr>
          <p:nvPr>
            <p:ph type="ctrTitle"/>
          </p:nvPr>
        </p:nvSpPr>
        <p:spPr>
          <a:xfrm>
            <a:off x="1212026" y="378311"/>
            <a:ext cx="8986221" cy="932348"/>
          </a:xfrm>
        </p:spPr>
        <p:txBody>
          <a:bodyPr anchor="ctr">
            <a:normAutofit/>
          </a:bodyPr>
          <a:lstStyle/>
          <a:p>
            <a:r>
              <a:rPr lang="en-US" sz="4000" b="1" dirty="0">
                <a:solidFill>
                  <a:srgbClr val="011893"/>
                </a:solidFill>
                <a:latin typeface="Arial" panose="020B0604020202020204" pitchFamily="34" charset="0"/>
                <a:cs typeface="Arial" panose="020B0604020202020204" pitchFamily="34" charset="0"/>
              </a:rPr>
              <a:t>In conclusion, . . . </a:t>
            </a:r>
          </a:p>
        </p:txBody>
      </p:sp>
      <p:sp>
        <p:nvSpPr>
          <p:cNvPr id="3" name="Subtitle 2">
            <a:extLst>
              <a:ext uri="{FF2B5EF4-FFF2-40B4-BE49-F238E27FC236}">
                <a16:creationId xmlns:a16="http://schemas.microsoft.com/office/drawing/2014/main" id="{A9DB206C-F32A-3E49-BE6B-8F85144947D1}"/>
              </a:ext>
            </a:extLst>
          </p:cNvPr>
          <p:cNvSpPr>
            <a:spLocks noGrp="1"/>
          </p:cNvSpPr>
          <p:nvPr>
            <p:ph type="subTitle" idx="1"/>
          </p:nvPr>
        </p:nvSpPr>
        <p:spPr>
          <a:xfrm>
            <a:off x="695660" y="1611872"/>
            <a:ext cx="10658140" cy="2798763"/>
          </a:xfrm>
        </p:spPr>
        <p:txBody>
          <a:bodyPr>
            <a:normAutofit fontScale="85000" lnSpcReduction="20000"/>
          </a:bodyPr>
          <a:lstStyle/>
          <a:p>
            <a:pPr marL="457200" indent="-457200" algn="l">
              <a:lnSpc>
                <a:spcPct val="110000"/>
              </a:lnSpc>
              <a:spcBef>
                <a:spcPts val="0"/>
              </a:spcBef>
              <a:buAutoNum type="arabicPeriod"/>
            </a:pPr>
            <a:r>
              <a:rPr lang="en-US" sz="2000" dirty="0">
                <a:solidFill>
                  <a:srgbClr val="C00000"/>
                </a:solidFill>
                <a:latin typeface="Arial" panose="020B0604020202020204" pitchFamily="34" charset="0"/>
                <a:cs typeface="Arial" panose="020B0604020202020204" pitchFamily="34" charset="0"/>
              </a:rPr>
              <a:t>Consider taking a course in educational research methods or educational statistics (if you have taken the former) if you have not done so and feel you need the knowledge.</a:t>
            </a:r>
          </a:p>
          <a:p>
            <a:pPr marL="457200" indent="-457200" algn="l">
              <a:lnSpc>
                <a:spcPct val="110000"/>
              </a:lnSpc>
              <a:spcBef>
                <a:spcPts val="0"/>
              </a:spcBef>
              <a:buAutoNum type="arabicPeriod"/>
            </a:pPr>
            <a:r>
              <a:rPr lang="en-US" sz="2000" dirty="0">
                <a:solidFill>
                  <a:srgbClr val="C00000"/>
                </a:solidFill>
                <a:latin typeface="Arial" panose="020B0604020202020204" pitchFamily="34" charset="0"/>
                <a:cs typeface="Arial" panose="020B0604020202020204" pitchFamily="34" charset="0"/>
              </a:rPr>
              <a:t>Get advice from one or knowledgeable colleagues when planning a study and for conducting and interpreting analyses.</a:t>
            </a:r>
          </a:p>
          <a:p>
            <a:pPr marL="457200" indent="-457200" algn="l">
              <a:lnSpc>
                <a:spcPct val="110000"/>
              </a:lnSpc>
              <a:spcBef>
                <a:spcPts val="0"/>
              </a:spcBef>
              <a:buAutoNum type="arabicPeriod"/>
            </a:pPr>
            <a:r>
              <a:rPr lang="en-US" sz="2000" dirty="0">
                <a:solidFill>
                  <a:srgbClr val="C00000"/>
                </a:solidFill>
                <a:latin typeface="Arial" panose="020B0604020202020204" pitchFamily="34" charset="0"/>
                <a:cs typeface="Arial" panose="020B0604020202020204" pitchFamily="34" charset="0"/>
              </a:rPr>
              <a:t>Make yourself familiar with your institution’s and governmental ethics policy if you are considering doing a study. Post-secondary institutions have strict guidelines and procedures. For research done on minors, in particular refugees and special needs learners, and it is important to understand their vulnerabilities and need to safeguard their interests.</a:t>
            </a:r>
          </a:p>
          <a:p>
            <a:pPr marL="457200" indent="-457200" algn="l">
              <a:lnSpc>
                <a:spcPct val="110000"/>
              </a:lnSpc>
              <a:spcBef>
                <a:spcPts val="0"/>
              </a:spcBef>
              <a:buAutoNum type="arabicPeriod"/>
            </a:pPr>
            <a:r>
              <a:rPr lang="en-US" sz="2000" dirty="0">
                <a:solidFill>
                  <a:srgbClr val="C00000"/>
                </a:solidFill>
                <a:latin typeface="Arial" panose="020B0604020202020204" pitchFamily="34" charset="0"/>
                <a:cs typeface="Arial" panose="020B0604020202020204" pitchFamily="34" charset="0"/>
              </a:rPr>
              <a:t>Attend conferences and webinars; read research articles in your areas of interest</a:t>
            </a:r>
          </a:p>
          <a:p>
            <a:pPr marL="457200" indent="-457200" algn="l">
              <a:lnSpc>
                <a:spcPct val="110000"/>
              </a:lnSpc>
              <a:spcBef>
                <a:spcPts val="0"/>
              </a:spcBef>
              <a:buAutoNum type="arabicPeriod"/>
            </a:pPr>
            <a:r>
              <a:rPr lang="en-US" sz="2000" dirty="0">
                <a:solidFill>
                  <a:srgbClr val="C00000"/>
                </a:solidFill>
                <a:latin typeface="Arial" panose="020B0604020202020204" pitchFamily="34" charset="0"/>
                <a:cs typeface="Arial" panose="020B0604020202020204" pitchFamily="34" charset="0"/>
              </a:rPr>
              <a:t>Don’t let an initial lack of knowledge keep you from getting your feet wet; you cannot learn to swim standing at the edge of the pool!</a:t>
            </a:r>
          </a:p>
        </p:txBody>
      </p:sp>
      <p:sp>
        <p:nvSpPr>
          <p:cNvPr id="4" name="Slide Number Placeholder 3">
            <a:extLst>
              <a:ext uri="{FF2B5EF4-FFF2-40B4-BE49-F238E27FC236}">
                <a16:creationId xmlns:a16="http://schemas.microsoft.com/office/drawing/2014/main" id="{C2BF99A1-84F4-2B49-AF3D-CAB9908FD762}"/>
              </a:ext>
            </a:extLst>
          </p:cNvPr>
          <p:cNvSpPr>
            <a:spLocks noGrp="1"/>
          </p:cNvSpPr>
          <p:nvPr>
            <p:ph type="sldNum" sz="quarter" idx="12"/>
          </p:nvPr>
        </p:nvSpPr>
        <p:spPr/>
        <p:txBody>
          <a:bodyPr/>
          <a:lstStyle/>
          <a:p>
            <a:fld id="{DCFCC653-52D4-3544-BBED-D928D6011599}" type="slidenum">
              <a:rPr lang="en-US" smtClean="0"/>
              <a:t>51</a:t>
            </a:fld>
            <a:endParaRPr lang="en-US"/>
          </a:p>
        </p:txBody>
      </p:sp>
    </p:spTree>
    <p:extLst>
      <p:ext uri="{BB962C8B-B14F-4D97-AF65-F5344CB8AC3E}">
        <p14:creationId xmlns:p14="http://schemas.microsoft.com/office/powerpoint/2010/main" val="143452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B99620-824E-DF4B-9DFA-1F428FC5B6AD}"/>
              </a:ext>
            </a:extLst>
          </p:cNvPr>
          <p:cNvSpPr>
            <a:spLocks noGrp="1"/>
          </p:cNvSpPr>
          <p:nvPr>
            <p:ph type="title"/>
          </p:nvPr>
        </p:nvSpPr>
        <p:spPr>
          <a:xfrm>
            <a:off x="666078" y="387220"/>
            <a:ext cx="10515600" cy="1325563"/>
          </a:xfrm>
        </p:spPr>
        <p:txBody>
          <a:bodyPr anchor="t">
            <a:normAutofit fontScale="90000"/>
          </a:bodyPr>
          <a:lstStyle/>
          <a:p>
            <a:pPr algn="ctr"/>
            <a:r>
              <a:rPr lang="en-US" b="1" dirty="0">
                <a:solidFill>
                  <a:srgbClr val="011893"/>
                </a:solidFill>
                <a:latin typeface="Arial" panose="020B0604020202020204" pitchFamily="34" charset="0"/>
                <a:cs typeface="Arial" panose="020B0604020202020204" pitchFamily="34" charset="0"/>
              </a:rPr>
              <a:t>Why should teachers do research?</a:t>
            </a:r>
            <a:br>
              <a:rPr lang="en-US" dirty="0">
                <a:solidFill>
                  <a:srgbClr val="011893"/>
                </a:solidFill>
                <a:latin typeface="Arial" panose="020B0604020202020204" pitchFamily="34" charset="0"/>
                <a:cs typeface="Arial" panose="020B0604020202020204" pitchFamily="34" charset="0"/>
              </a:rPr>
            </a:br>
            <a:br>
              <a:rPr lang="en-US" sz="2200" dirty="0">
                <a:solidFill>
                  <a:srgbClr val="011893"/>
                </a:solidFill>
                <a:latin typeface="Arial" panose="020B0604020202020204" pitchFamily="34" charset="0"/>
                <a:cs typeface="Arial" panose="020B0604020202020204" pitchFamily="34" charset="0"/>
              </a:rPr>
            </a:br>
            <a:r>
              <a:rPr lang="en-US" dirty="0">
                <a:solidFill>
                  <a:srgbClr val="C00000"/>
                </a:solidFill>
                <a:latin typeface="Arial" panose="020B0604020202020204" pitchFamily="34" charset="0"/>
                <a:cs typeface="Arial" panose="020B0604020202020204" pitchFamily="34" charset="0"/>
              </a:rPr>
              <a:t>Because it is an excellent learning tool.</a:t>
            </a:r>
          </a:p>
        </p:txBody>
      </p:sp>
      <p:sp>
        <p:nvSpPr>
          <p:cNvPr id="4" name="Slide Number Placeholder 3">
            <a:extLst>
              <a:ext uri="{FF2B5EF4-FFF2-40B4-BE49-F238E27FC236}">
                <a16:creationId xmlns:a16="http://schemas.microsoft.com/office/drawing/2014/main" id="{54896121-0DFD-8F46-B5AD-ACAA57290DC5}"/>
              </a:ext>
            </a:extLst>
          </p:cNvPr>
          <p:cNvSpPr>
            <a:spLocks noGrp="1"/>
          </p:cNvSpPr>
          <p:nvPr>
            <p:ph type="sldNum" sz="quarter" idx="12"/>
          </p:nvPr>
        </p:nvSpPr>
        <p:spPr/>
        <p:txBody>
          <a:bodyPr/>
          <a:lstStyle/>
          <a:p>
            <a:fld id="{DCFCC653-52D4-3544-BBED-D928D6011599}" type="slidenum">
              <a:rPr lang="en-US" smtClean="0"/>
              <a:t>52</a:t>
            </a:fld>
            <a:endParaRPr lang="en-US"/>
          </a:p>
        </p:txBody>
      </p:sp>
      <p:sp>
        <p:nvSpPr>
          <p:cNvPr id="6" name="TextBox 5">
            <a:extLst>
              <a:ext uri="{FF2B5EF4-FFF2-40B4-BE49-F238E27FC236}">
                <a16:creationId xmlns:a16="http://schemas.microsoft.com/office/drawing/2014/main" id="{7683C76E-34B0-F640-A6A7-137EDC4A563C}"/>
              </a:ext>
            </a:extLst>
          </p:cNvPr>
          <p:cNvSpPr txBox="1"/>
          <p:nvPr/>
        </p:nvSpPr>
        <p:spPr>
          <a:xfrm>
            <a:off x="2103751" y="2625065"/>
            <a:ext cx="8191318" cy="2246769"/>
          </a:xfrm>
          <a:prstGeom prst="rect">
            <a:avLst/>
          </a:prstGeom>
          <a:noFill/>
        </p:spPr>
        <p:txBody>
          <a:bodyPr wrap="square" rtlCol="0">
            <a:spAutoFit/>
          </a:bodyPr>
          <a:lstStyle/>
          <a:p>
            <a:r>
              <a:rPr lang="en-CA" sz="2800" b="1" dirty="0">
                <a:solidFill>
                  <a:schemeClr val="accent2">
                    <a:lumMod val="75000"/>
                  </a:schemeClr>
                </a:solidFill>
                <a:latin typeface="Arial" panose="020B0604020202020204" pitchFamily="34" charset="0"/>
                <a:cs typeface="Arial" panose="020B0604020202020204" pitchFamily="34" charset="0"/>
              </a:rPr>
              <a:t>Knowledge feeds practice.</a:t>
            </a:r>
            <a:br>
              <a:rPr lang="en-CA" sz="2800" b="1" dirty="0">
                <a:solidFill>
                  <a:schemeClr val="accent2">
                    <a:lumMod val="75000"/>
                  </a:schemeClr>
                </a:solidFill>
                <a:latin typeface="Arial" panose="020B0604020202020204" pitchFamily="34" charset="0"/>
                <a:cs typeface="Arial" panose="020B0604020202020204" pitchFamily="34" charset="0"/>
              </a:rPr>
            </a:br>
            <a:br>
              <a:rPr lang="en-CA" sz="2800" b="1" dirty="0">
                <a:solidFill>
                  <a:schemeClr val="accent2">
                    <a:lumMod val="75000"/>
                  </a:schemeClr>
                </a:solidFill>
                <a:latin typeface="Arial" panose="020B0604020202020204" pitchFamily="34" charset="0"/>
                <a:cs typeface="Arial" panose="020B0604020202020204" pitchFamily="34" charset="0"/>
              </a:rPr>
            </a:br>
            <a:r>
              <a:rPr lang="en-CA" sz="2800" b="1" dirty="0">
                <a:solidFill>
                  <a:schemeClr val="accent2">
                    <a:lumMod val="75000"/>
                  </a:schemeClr>
                </a:solidFill>
                <a:latin typeface="Arial" panose="020B0604020202020204" pitchFamily="34" charset="0"/>
                <a:cs typeface="Arial" panose="020B0604020202020204" pitchFamily="34" charset="0"/>
              </a:rPr>
              <a:t>Knowledge-based practice builds excellence.</a:t>
            </a:r>
            <a:br>
              <a:rPr lang="en-CA" sz="2800" b="1" dirty="0">
                <a:solidFill>
                  <a:schemeClr val="accent2">
                    <a:lumMod val="75000"/>
                  </a:schemeClr>
                </a:solidFill>
                <a:latin typeface="Arial" panose="020B0604020202020204" pitchFamily="34" charset="0"/>
                <a:cs typeface="Arial" panose="020B0604020202020204" pitchFamily="34" charset="0"/>
              </a:rPr>
            </a:br>
            <a:br>
              <a:rPr lang="en-CA" sz="2800" b="1" dirty="0">
                <a:solidFill>
                  <a:schemeClr val="accent2">
                    <a:lumMod val="75000"/>
                  </a:schemeClr>
                </a:solidFill>
                <a:latin typeface="Arial" panose="020B0604020202020204" pitchFamily="34" charset="0"/>
                <a:cs typeface="Arial" panose="020B0604020202020204" pitchFamily="34" charset="0"/>
              </a:rPr>
            </a:br>
            <a:r>
              <a:rPr lang="en-CA" sz="2800" b="1" dirty="0">
                <a:solidFill>
                  <a:schemeClr val="accent2">
                    <a:lumMod val="75000"/>
                  </a:schemeClr>
                </a:solidFill>
                <a:latin typeface="Arial" panose="020B0604020202020204" pitchFamily="34" charset="0"/>
                <a:cs typeface="Arial" panose="020B0604020202020204" pitchFamily="34" charset="0"/>
              </a:rPr>
              <a:t>Excellence breeds fruitfulness.</a:t>
            </a:r>
            <a:endParaRPr lang="en-US" sz="2800" dirty="0">
              <a:solidFill>
                <a:schemeClr val="accent2">
                  <a:lumMod val="75000"/>
                </a:schemeClr>
              </a:solidFill>
              <a:latin typeface="Arial Regular"/>
            </a:endParaRPr>
          </a:p>
        </p:txBody>
      </p:sp>
    </p:spTree>
    <p:extLst>
      <p:ext uri="{BB962C8B-B14F-4D97-AF65-F5344CB8AC3E}">
        <p14:creationId xmlns:p14="http://schemas.microsoft.com/office/powerpoint/2010/main" val="54059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5FC4-C23C-6145-A013-0B59C059F223}"/>
              </a:ext>
            </a:extLst>
          </p:cNvPr>
          <p:cNvSpPr>
            <a:spLocks noGrp="1"/>
          </p:cNvSpPr>
          <p:nvPr>
            <p:ph type="ctrTitle"/>
          </p:nvPr>
        </p:nvSpPr>
        <p:spPr>
          <a:xfrm>
            <a:off x="1791148" y="810391"/>
            <a:ext cx="8588188" cy="889317"/>
          </a:xfrm>
        </p:spPr>
        <p:txBody>
          <a:bodyPr anchor="ctr">
            <a:normAutofit fontScale="90000"/>
          </a:bodyPr>
          <a:lstStyle/>
          <a:p>
            <a:r>
              <a:rPr lang="en-US" b="1" dirty="0">
                <a:solidFill>
                  <a:srgbClr val="011893"/>
                </a:solidFill>
                <a:latin typeface="Arial" panose="020B0604020202020204" pitchFamily="34" charset="0"/>
                <a:cs typeface="Arial" panose="020B0604020202020204" pitchFamily="34" charset="0"/>
              </a:rPr>
              <a:t>Questions? Thoughts?</a:t>
            </a:r>
          </a:p>
        </p:txBody>
      </p:sp>
      <p:sp>
        <p:nvSpPr>
          <p:cNvPr id="3" name="Subtitle 2">
            <a:extLst>
              <a:ext uri="{FF2B5EF4-FFF2-40B4-BE49-F238E27FC236}">
                <a16:creationId xmlns:a16="http://schemas.microsoft.com/office/drawing/2014/main" id="{6A5CCEA5-9E5D-F244-A328-51FF4247F2C3}"/>
              </a:ext>
            </a:extLst>
          </p:cNvPr>
          <p:cNvSpPr>
            <a:spLocks noGrp="1"/>
          </p:cNvSpPr>
          <p:nvPr>
            <p:ph type="subTitle" idx="1"/>
          </p:nvPr>
        </p:nvSpPr>
        <p:spPr>
          <a:xfrm>
            <a:off x="1224577" y="2291583"/>
            <a:ext cx="9490039" cy="2097535"/>
          </a:xfrm>
        </p:spPr>
        <p:txBody>
          <a:bodyPr>
            <a:normAutofit/>
          </a:bodyPr>
          <a:lstStyle/>
          <a:p>
            <a:pPr algn="l"/>
            <a:r>
              <a:rPr lang="en-US" dirty="0">
                <a:solidFill>
                  <a:srgbClr val="C00000"/>
                </a:solidFill>
              </a:rPr>
              <a:t>If you are interested in doing research and have questions, you can email me at </a:t>
            </a:r>
            <a:r>
              <a:rPr lang="en-US" dirty="0">
                <a:solidFill>
                  <a:srgbClr val="C00000"/>
                </a:solidFill>
                <a:hlinkClick r:id="rId2"/>
              </a:rPr>
              <a:t>Gordon.Moulden@twu.ca</a:t>
            </a:r>
            <a:r>
              <a:rPr lang="en-US" dirty="0">
                <a:solidFill>
                  <a:srgbClr val="C00000"/>
                </a:solidFill>
              </a:rPr>
              <a:t> or </a:t>
            </a:r>
            <a:r>
              <a:rPr lang="en-US" dirty="0">
                <a:solidFill>
                  <a:srgbClr val="C00000"/>
                </a:solidFill>
                <a:hlinkClick r:id="rId3"/>
              </a:rPr>
              <a:t>gordmoulden@yahoo.com</a:t>
            </a:r>
            <a:r>
              <a:rPr lang="en-US" dirty="0">
                <a:solidFill>
                  <a:srgbClr val="C00000"/>
                </a:solidFill>
              </a:rPr>
              <a:t>. </a:t>
            </a:r>
          </a:p>
          <a:p>
            <a:pPr algn="l"/>
            <a:endParaRPr lang="en-US" dirty="0">
              <a:solidFill>
                <a:srgbClr val="C00000"/>
              </a:solidFill>
            </a:endParaRPr>
          </a:p>
          <a:p>
            <a:pPr algn="l"/>
            <a:r>
              <a:rPr lang="en-US" dirty="0">
                <a:solidFill>
                  <a:srgbClr val="C00000"/>
                </a:solidFill>
              </a:rPr>
              <a:t>Otherwise, check out my professional blog (</a:t>
            </a:r>
            <a:r>
              <a:rPr lang="en-US" dirty="0">
                <a:solidFill>
                  <a:srgbClr val="C00000"/>
                </a:solidFill>
                <a:hlinkClick r:id="rId4"/>
              </a:rPr>
              <a:t>https://tesol.solutions/</a:t>
            </a:r>
            <a:r>
              <a:rPr lang="en-US" dirty="0">
                <a:solidFill>
                  <a:srgbClr val="C00000"/>
                </a:solidFill>
              </a:rPr>
              <a:t>) or some of my posts on LinkedIn.</a:t>
            </a:r>
          </a:p>
          <a:p>
            <a:pPr algn="l"/>
            <a:endParaRPr lang="en-US" dirty="0">
              <a:solidFill>
                <a:srgbClr val="C00000"/>
              </a:solidFill>
            </a:endParaRPr>
          </a:p>
          <a:p>
            <a:pPr algn="l"/>
            <a:endParaRPr lang="en-US" dirty="0">
              <a:solidFill>
                <a:srgbClr val="C00000"/>
              </a:solidFill>
            </a:endParaRPr>
          </a:p>
        </p:txBody>
      </p:sp>
      <p:sp>
        <p:nvSpPr>
          <p:cNvPr id="4" name="Slide Number Placeholder 3">
            <a:extLst>
              <a:ext uri="{FF2B5EF4-FFF2-40B4-BE49-F238E27FC236}">
                <a16:creationId xmlns:a16="http://schemas.microsoft.com/office/drawing/2014/main" id="{6A859AC6-D49A-EB4B-A87E-9E2D6687021F}"/>
              </a:ext>
            </a:extLst>
          </p:cNvPr>
          <p:cNvSpPr>
            <a:spLocks noGrp="1"/>
          </p:cNvSpPr>
          <p:nvPr>
            <p:ph type="sldNum" sz="quarter" idx="12"/>
          </p:nvPr>
        </p:nvSpPr>
        <p:spPr/>
        <p:txBody>
          <a:bodyPr/>
          <a:lstStyle/>
          <a:p>
            <a:fld id="{DCFCC653-52D4-3544-BBED-D928D6011599}" type="slidenum">
              <a:rPr lang="en-US" smtClean="0"/>
              <a:t>53</a:t>
            </a:fld>
            <a:endParaRPr lang="en-US"/>
          </a:p>
        </p:txBody>
      </p:sp>
      <p:sp>
        <p:nvSpPr>
          <p:cNvPr id="5" name="TextBox 4">
            <a:extLst>
              <a:ext uri="{FF2B5EF4-FFF2-40B4-BE49-F238E27FC236}">
                <a16:creationId xmlns:a16="http://schemas.microsoft.com/office/drawing/2014/main" id="{9C5972F2-3B5D-6B4D-A85E-15E28067A917}"/>
              </a:ext>
            </a:extLst>
          </p:cNvPr>
          <p:cNvSpPr txBox="1"/>
          <p:nvPr/>
        </p:nvSpPr>
        <p:spPr>
          <a:xfrm>
            <a:off x="3902196" y="4688605"/>
            <a:ext cx="4366092" cy="584775"/>
          </a:xfrm>
          <a:prstGeom prst="rect">
            <a:avLst/>
          </a:prstGeom>
          <a:noFill/>
        </p:spPr>
        <p:txBody>
          <a:bodyPr wrap="square" rtlCol="0">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Thanks for coming!</a:t>
            </a:r>
          </a:p>
        </p:txBody>
      </p:sp>
    </p:spTree>
    <p:extLst>
      <p:ext uri="{BB962C8B-B14F-4D97-AF65-F5344CB8AC3E}">
        <p14:creationId xmlns:p14="http://schemas.microsoft.com/office/powerpoint/2010/main" val="238139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6407-758B-2D45-BB89-43005F6323CC}"/>
              </a:ext>
            </a:extLst>
          </p:cNvPr>
          <p:cNvSpPr>
            <a:spLocks noGrp="1"/>
          </p:cNvSpPr>
          <p:nvPr>
            <p:ph type="title"/>
          </p:nvPr>
        </p:nvSpPr>
        <p:spPr>
          <a:xfrm>
            <a:off x="838200" y="2140138"/>
            <a:ext cx="10515600" cy="807458"/>
          </a:xfrm>
        </p:spPr>
        <p:txBody>
          <a:bodyPr/>
          <a:lstStyle/>
          <a:p>
            <a:pPr algn="ctr"/>
            <a:r>
              <a:rPr lang="en-US" b="1" dirty="0">
                <a:solidFill>
                  <a:srgbClr val="011893"/>
                </a:solidFill>
                <a:latin typeface="Arial" panose="020B0604020202020204" pitchFamily="34" charset="0"/>
                <a:cs typeface="Arial" panose="020B0604020202020204" pitchFamily="34" charset="0"/>
              </a:rPr>
              <a:t>OK; some essential points.</a:t>
            </a:r>
          </a:p>
        </p:txBody>
      </p:sp>
      <p:sp>
        <p:nvSpPr>
          <p:cNvPr id="3" name="Slide Number Placeholder 2">
            <a:extLst>
              <a:ext uri="{FF2B5EF4-FFF2-40B4-BE49-F238E27FC236}">
                <a16:creationId xmlns:a16="http://schemas.microsoft.com/office/drawing/2014/main" id="{86F3E34F-CA3A-404E-BCC3-D12FF473A728}"/>
              </a:ext>
            </a:extLst>
          </p:cNvPr>
          <p:cNvSpPr>
            <a:spLocks noGrp="1"/>
          </p:cNvSpPr>
          <p:nvPr>
            <p:ph type="sldNum" sz="quarter" idx="12"/>
          </p:nvPr>
        </p:nvSpPr>
        <p:spPr/>
        <p:txBody>
          <a:bodyPr/>
          <a:lstStyle/>
          <a:p>
            <a:fld id="{DCFCC653-52D4-3544-BBED-D928D6011599}" type="slidenum">
              <a:rPr lang="en-US" smtClean="0"/>
              <a:t>6</a:t>
            </a:fld>
            <a:endParaRPr lang="en-US"/>
          </a:p>
        </p:txBody>
      </p:sp>
    </p:spTree>
    <p:extLst>
      <p:ext uri="{BB962C8B-B14F-4D97-AF65-F5344CB8AC3E}">
        <p14:creationId xmlns:p14="http://schemas.microsoft.com/office/powerpoint/2010/main" val="202794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48EC-1AC8-9E42-8764-664782F18BAB}"/>
              </a:ext>
            </a:extLst>
          </p:cNvPr>
          <p:cNvSpPr>
            <a:spLocks noGrp="1"/>
          </p:cNvSpPr>
          <p:nvPr>
            <p:ph type="title"/>
          </p:nvPr>
        </p:nvSpPr>
        <p:spPr>
          <a:xfrm>
            <a:off x="945777" y="2570442"/>
            <a:ext cx="10515600" cy="1325563"/>
          </a:xfrm>
        </p:spPr>
        <p:txBody>
          <a:bodyPr anchor="ctr">
            <a:noAutofit/>
          </a:bodyPr>
          <a:lstStyle/>
          <a:p>
            <a:pPr algn="ctr"/>
            <a:r>
              <a:rPr lang="en-US" sz="3600" dirty="0">
                <a:solidFill>
                  <a:srgbClr val="011893"/>
                </a:solidFill>
                <a:latin typeface="Arial" panose="020B0604020202020204" pitchFamily="34" charset="0"/>
                <a:cs typeface="Arial" panose="020B0604020202020204" pitchFamily="34" charset="0"/>
              </a:rPr>
              <a:t>As I do with my students, I would like to dispel some myths about research. I took my first course in research methods as an EFL teacher with no idea of what educational research involves. </a:t>
            </a:r>
            <a:br>
              <a:rPr lang="en-US" sz="3600" dirty="0">
                <a:solidFill>
                  <a:srgbClr val="011893"/>
                </a:solidFill>
                <a:latin typeface="Arial" panose="020B0604020202020204" pitchFamily="34" charset="0"/>
                <a:cs typeface="Arial" panose="020B0604020202020204" pitchFamily="34" charset="0"/>
              </a:rPr>
            </a:br>
            <a:br>
              <a:rPr lang="en-US" sz="3600" dirty="0">
                <a:solidFill>
                  <a:srgbClr val="011893"/>
                </a:solidFill>
                <a:latin typeface="Arial" panose="020B0604020202020204" pitchFamily="34" charset="0"/>
                <a:cs typeface="Arial" panose="020B0604020202020204" pitchFamily="34" charset="0"/>
              </a:rPr>
            </a:br>
            <a:r>
              <a:rPr lang="en-US" sz="3600" dirty="0">
                <a:solidFill>
                  <a:srgbClr val="011893"/>
                </a:solidFill>
                <a:latin typeface="Arial" panose="020B0604020202020204" pitchFamily="34" charset="0"/>
                <a:cs typeface="Arial" panose="020B0604020202020204" pitchFamily="34" charset="0"/>
              </a:rPr>
              <a:t>It is very different from research in the sciences and business.</a:t>
            </a:r>
          </a:p>
        </p:txBody>
      </p:sp>
      <p:sp>
        <p:nvSpPr>
          <p:cNvPr id="4" name="Slide Number Placeholder 3">
            <a:extLst>
              <a:ext uri="{FF2B5EF4-FFF2-40B4-BE49-F238E27FC236}">
                <a16:creationId xmlns:a16="http://schemas.microsoft.com/office/drawing/2014/main" id="{2DC4AB23-BB9A-A94F-AF54-80B8222F8DD1}"/>
              </a:ext>
            </a:extLst>
          </p:cNvPr>
          <p:cNvSpPr>
            <a:spLocks noGrp="1"/>
          </p:cNvSpPr>
          <p:nvPr>
            <p:ph type="sldNum" sz="quarter" idx="12"/>
          </p:nvPr>
        </p:nvSpPr>
        <p:spPr/>
        <p:txBody>
          <a:bodyPr/>
          <a:lstStyle/>
          <a:p>
            <a:fld id="{DCFCC653-52D4-3544-BBED-D928D6011599}" type="slidenum">
              <a:rPr lang="en-US" smtClean="0"/>
              <a:t>7</a:t>
            </a:fld>
            <a:endParaRPr lang="en-US"/>
          </a:p>
        </p:txBody>
      </p:sp>
    </p:spTree>
    <p:extLst>
      <p:ext uri="{BB962C8B-B14F-4D97-AF65-F5344CB8AC3E}">
        <p14:creationId xmlns:p14="http://schemas.microsoft.com/office/powerpoint/2010/main" val="327584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4DAE-0A10-7D41-A1D3-847EDD34E3C2}"/>
              </a:ext>
            </a:extLst>
          </p:cNvPr>
          <p:cNvSpPr>
            <a:spLocks noGrp="1"/>
          </p:cNvSpPr>
          <p:nvPr>
            <p:ph type="ctrTitle"/>
          </p:nvPr>
        </p:nvSpPr>
        <p:spPr>
          <a:xfrm>
            <a:off x="982531" y="778117"/>
            <a:ext cx="9169101" cy="1072197"/>
          </a:xfrm>
        </p:spPr>
        <p:txBody>
          <a:bodyPr anchor="ctr">
            <a:normAutofit/>
          </a:bodyPr>
          <a:lstStyle/>
          <a:p>
            <a:r>
              <a:rPr lang="en-US" sz="4400" b="1" dirty="0">
                <a:solidFill>
                  <a:srgbClr val="011893"/>
                </a:solidFill>
                <a:latin typeface="Arial" panose="020B0604020202020204" pitchFamily="34" charset="0"/>
              </a:rPr>
              <a:t>Research Myths</a:t>
            </a:r>
            <a:endParaRPr lang="en-US" sz="4400" b="1" dirty="0">
              <a:solidFill>
                <a:schemeClr val="accent6">
                  <a:lumMod val="75000"/>
                </a:schemeClr>
              </a:solidFill>
              <a:latin typeface="Arial" panose="020B0604020202020204" pitchFamily="34" charset="0"/>
            </a:endParaRPr>
          </a:p>
        </p:txBody>
      </p:sp>
      <p:sp>
        <p:nvSpPr>
          <p:cNvPr id="3" name="Subtitle 2">
            <a:extLst>
              <a:ext uri="{FF2B5EF4-FFF2-40B4-BE49-F238E27FC236}">
                <a16:creationId xmlns:a16="http://schemas.microsoft.com/office/drawing/2014/main" id="{3A780058-9A9F-2C48-89E4-52E949E33FE8}"/>
              </a:ext>
            </a:extLst>
          </p:cNvPr>
          <p:cNvSpPr>
            <a:spLocks noGrp="1"/>
          </p:cNvSpPr>
          <p:nvPr>
            <p:ph type="subTitle" idx="1"/>
          </p:nvPr>
        </p:nvSpPr>
        <p:spPr>
          <a:xfrm>
            <a:off x="1541929" y="2461730"/>
            <a:ext cx="10079914" cy="2949368"/>
          </a:xfrm>
        </p:spPr>
        <p:txBody>
          <a:bodyPr>
            <a:noAutofit/>
          </a:bodyPr>
          <a:lstStyle/>
          <a:p>
            <a:pPr algn="l"/>
            <a:r>
              <a:rPr lang="en-US" sz="2800" dirty="0">
                <a:solidFill>
                  <a:srgbClr val="C00000"/>
                </a:solidFill>
                <a:latin typeface="Arial" panose="020B0604020202020204" pitchFamily="34" charset="0"/>
                <a:cs typeface="Arial" panose="020B0604020202020204" pitchFamily="34" charset="0"/>
              </a:rPr>
              <a:t>1. All research studies involve statistics.</a:t>
            </a:r>
          </a:p>
          <a:p>
            <a:pPr algn="l"/>
            <a:endParaRPr lang="en-US" sz="2800" dirty="0">
              <a:solidFill>
                <a:srgbClr val="C00000"/>
              </a:solidFill>
              <a:latin typeface="Arial" panose="020B0604020202020204" pitchFamily="34" charset="0"/>
              <a:cs typeface="Arial" panose="020B0604020202020204" pitchFamily="34" charset="0"/>
            </a:endParaRPr>
          </a:p>
          <a:p>
            <a:pPr algn="l"/>
            <a:r>
              <a:rPr lang="en-US" sz="2800" dirty="0">
                <a:solidFill>
                  <a:srgbClr val="C00000"/>
                </a:solidFill>
                <a:latin typeface="Arial" panose="020B0604020202020204" pitchFamily="34" charset="0"/>
                <a:cs typeface="Arial" panose="020B0604020202020204" pitchFamily="34" charset="0"/>
              </a:rPr>
              <a:t>2. I can’t do research because I’m lousy at math.</a:t>
            </a:r>
          </a:p>
          <a:p>
            <a:pPr algn="l"/>
            <a:endParaRPr lang="en-US" sz="2800" dirty="0">
              <a:solidFill>
                <a:srgbClr val="C00000"/>
              </a:solidFill>
              <a:latin typeface="Arial" panose="020B0604020202020204" pitchFamily="34" charset="0"/>
              <a:cs typeface="Arial" panose="020B0604020202020204" pitchFamily="34" charset="0"/>
            </a:endParaRPr>
          </a:p>
          <a:p>
            <a:pPr algn="l"/>
            <a:r>
              <a:rPr lang="en-US" sz="2800" dirty="0">
                <a:solidFill>
                  <a:srgbClr val="C00000"/>
                </a:solidFill>
                <a:latin typeface="Arial" panose="020B0604020202020204" pitchFamily="34" charset="0"/>
                <a:cs typeface="Arial" panose="020B0604020202020204" pitchFamily="34" charset="0"/>
              </a:rPr>
              <a:t>3. All good research involves a large group of participants.</a:t>
            </a:r>
          </a:p>
        </p:txBody>
      </p:sp>
      <p:sp>
        <p:nvSpPr>
          <p:cNvPr id="4" name="Slide Number Placeholder 3">
            <a:extLst>
              <a:ext uri="{FF2B5EF4-FFF2-40B4-BE49-F238E27FC236}">
                <a16:creationId xmlns:a16="http://schemas.microsoft.com/office/drawing/2014/main" id="{A454F0F9-5545-A548-91F8-F04F952E1AB5}"/>
              </a:ext>
            </a:extLst>
          </p:cNvPr>
          <p:cNvSpPr>
            <a:spLocks noGrp="1"/>
          </p:cNvSpPr>
          <p:nvPr>
            <p:ph type="sldNum" sz="quarter" idx="12"/>
          </p:nvPr>
        </p:nvSpPr>
        <p:spPr/>
        <p:txBody>
          <a:bodyPr/>
          <a:lstStyle/>
          <a:p>
            <a:fld id="{DCFCC653-52D4-3544-BBED-D928D6011599}" type="slidenum">
              <a:rPr lang="en-US" smtClean="0"/>
              <a:t>8</a:t>
            </a:fld>
            <a:endParaRPr lang="en-US"/>
          </a:p>
        </p:txBody>
      </p:sp>
    </p:spTree>
    <p:extLst>
      <p:ext uri="{BB962C8B-B14F-4D97-AF65-F5344CB8AC3E}">
        <p14:creationId xmlns:p14="http://schemas.microsoft.com/office/powerpoint/2010/main" val="18493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BDAC47-7A5A-5343-BA00-FF174C62EAA2}"/>
              </a:ext>
            </a:extLst>
          </p:cNvPr>
          <p:cNvSpPr>
            <a:spLocks noGrp="1"/>
          </p:cNvSpPr>
          <p:nvPr>
            <p:ph type="title"/>
          </p:nvPr>
        </p:nvSpPr>
        <p:spPr>
          <a:xfrm>
            <a:off x="838200" y="838462"/>
            <a:ext cx="10515600" cy="777875"/>
          </a:xfrm>
        </p:spPr>
        <p:txBody>
          <a:bodyPr/>
          <a:lstStyle/>
          <a:p>
            <a:pPr algn="ctr"/>
            <a:r>
              <a:rPr lang="en-US" b="1" dirty="0">
                <a:solidFill>
                  <a:srgbClr val="011893"/>
                </a:solidFill>
                <a:latin typeface="Arial" panose="020B0604020202020204" pitchFamily="34" charset="0"/>
                <a:cs typeface="Arial" panose="020B0604020202020204" pitchFamily="34" charset="0"/>
              </a:rPr>
              <a:t>Research truths (1)</a:t>
            </a:r>
          </a:p>
        </p:txBody>
      </p:sp>
      <p:sp>
        <p:nvSpPr>
          <p:cNvPr id="208899" name="Rectangle 3"/>
          <p:cNvSpPr>
            <a:spLocks noGrp="1" noChangeArrowheads="1"/>
          </p:cNvSpPr>
          <p:nvPr>
            <p:ph idx="1"/>
          </p:nvPr>
        </p:nvSpPr>
        <p:spPr>
          <a:xfrm>
            <a:off x="1600200" y="2251036"/>
            <a:ext cx="8991600" cy="5715000"/>
          </a:xfrm>
          <a:noFill/>
          <a:ln/>
        </p:spPr>
        <p:txBody>
          <a:bodyPr/>
          <a:lstStyle/>
          <a:p>
            <a:pPr>
              <a:lnSpc>
                <a:spcPct val="90000"/>
              </a:lnSpc>
              <a:buFontTx/>
              <a:buNone/>
            </a:pPr>
            <a:r>
              <a:rPr lang="en-US" sz="3200" b="1" dirty="0">
                <a:solidFill>
                  <a:srgbClr val="C00000"/>
                </a:solidFill>
                <a:latin typeface="Arial" panose="020B0604020202020204" pitchFamily="34" charset="0"/>
                <a:cs typeface="Arial" panose="020B0604020202020204" pitchFamily="34" charset="0"/>
              </a:rPr>
              <a:t>Good research . . . </a:t>
            </a:r>
          </a:p>
          <a:p>
            <a:pPr>
              <a:lnSpc>
                <a:spcPct val="90000"/>
              </a:lnSpc>
              <a:buFontTx/>
              <a:buNone/>
            </a:pPr>
            <a:endParaRPr lang="en-US" sz="1800" dirty="0">
              <a:latin typeface="Arial" panose="020B0604020202020204" pitchFamily="34" charset="0"/>
              <a:cs typeface="Arial" panose="020B0604020202020204" pitchFamily="34" charset="0"/>
            </a:endParaRPr>
          </a:p>
          <a:p>
            <a:pPr lvl="1">
              <a:lnSpc>
                <a:spcPct val="90000"/>
              </a:lnSpc>
            </a:pPr>
            <a:r>
              <a:rPr lang="en-US" sz="2200" dirty="0">
                <a:solidFill>
                  <a:schemeClr val="accent2">
                    <a:lumMod val="75000"/>
                  </a:schemeClr>
                </a:solidFill>
                <a:latin typeface="Arial" panose="020B0604020202020204" pitchFamily="34" charset="0"/>
                <a:cs typeface="Arial" panose="020B0604020202020204" pitchFamily="34" charset="0"/>
              </a:rPr>
              <a:t>has a clear focus and purpose</a:t>
            </a:r>
          </a:p>
          <a:p>
            <a:pPr lvl="1">
              <a:lnSpc>
                <a:spcPct val="90000"/>
              </a:lnSpc>
            </a:pPr>
            <a:r>
              <a:rPr lang="en-US" sz="2200" dirty="0">
                <a:solidFill>
                  <a:schemeClr val="accent2">
                    <a:lumMod val="75000"/>
                  </a:schemeClr>
                </a:solidFill>
                <a:latin typeface="Arial" panose="020B0604020202020204" pitchFamily="34" charset="0"/>
                <a:cs typeface="Arial" panose="020B0604020202020204" pitchFamily="34" charset="0"/>
              </a:rPr>
              <a:t>fills a knowledge gap</a:t>
            </a:r>
          </a:p>
          <a:p>
            <a:pPr lvl="1">
              <a:lnSpc>
                <a:spcPct val="90000"/>
              </a:lnSpc>
            </a:pPr>
            <a:r>
              <a:rPr lang="en-US" sz="2200" dirty="0">
                <a:solidFill>
                  <a:schemeClr val="accent2">
                    <a:lumMod val="75000"/>
                  </a:schemeClr>
                </a:solidFill>
                <a:latin typeface="Arial" panose="020B0604020202020204" pitchFamily="34" charset="0"/>
                <a:cs typeface="Arial" panose="020B0604020202020204" pitchFamily="34" charset="0"/>
              </a:rPr>
              <a:t>is well designed</a:t>
            </a:r>
          </a:p>
          <a:p>
            <a:pPr lvl="1">
              <a:lnSpc>
                <a:spcPct val="90000"/>
              </a:lnSpc>
            </a:pPr>
            <a:r>
              <a:rPr lang="en-US" sz="2200" dirty="0">
                <a:solidFill>
                  <a:schemeClr val="accent2">
                    <a:lumMod val="75000"/>
                  </a:schemeClr>
                </a:solidFill>
                <a:latin typeface="Arial" panose="020B0604020202020204" pitchFamily="34" charset="0"/>
                <a:cs typeface="Arial" panose="020B0604020202020204" pitchFamily="34" charset="0"/>
              </a:rPr>
              <a:t>meets ethical guidelines</a:t>
            </a:r>
          </a:p>
          <a:p>
            <a:pPr lvl="1">
              <a:lnSpc>
                <a:spcPct val="90000"/>
              </a:lnSpc>
            </a:pPr>
            <a:r>
              <a:rPr lang="en-US" sz="2200" dirty="0">
                <a:solidFill>
                  <a:schemeClr val="accent2">
                    <a:lumMod val="75000"/>
                  </a:schemeClr>
                </a:solidFill>
                <a:latin typeface="Arial" panose="020B0604020202020204" pitchFamily="34" charset="0"/>
                <a:cs typeface="Arial" panose="020B0604020202020204" pitchFamily="34" charset="0"/>
              </a:rPr>
              <a:t>involves careful selection of participants</a:t>
            </a:r>
          </a:p>
          <a:p>
            <a:pPr lvl="1">
              <a:lnSpc>
                <a:spcPct val="90000"/>
              </a:lnSpc>
            </a:pPr>
            <a:r>
              <a:rPr lang="en-US" sz="2200" dirty="0">
                <a:solidFill>
                  <a:schemeClr val="accent2">
                    <a:lumMod val="75000"/>
                  </a:schemeClr>
                </a:solidFill>
                <a:latin typeface="Arial" panose="020B0604020202020204" pitchFamily="34" charset="0"/>
                <a:cs typeface="Arial" panose="020B0604020202020204" pitchFamily="34" charset="0"/>
              </a:rPr>
              <a:t>features careful data collection and analysis</a:t>
            </a:r>
          </a:p>
        </p:txBody>
      </p:sp>
      <p:sp>
        <p:nvSpPr>
          <p:cNvPr id="2" name="Slide Number Placeholder 1"/>
          <p:cNvSpPr>
            <a:spLocks noGrp="1"/>
          </p:cNvSpPr>
          <p:nvPr>
            <p:ph type="sldNum" sz="quarter" idx="12"/>
          </p:nvPr>
        </p:nvSpPr>
        <p:spPr/>
        <p:txBody>
          <a:bodyPr/>
          <a:lstStyle/>
          <a:p>
            <a:pPr>
              <a:defRPr/>
            </a:pPr>
            <a:fld id="{79B8DB39-84DE-4940-9000-9A408EF11FF1}" type="slidenum">
              <a:rPr lang="en-US" smtClean="0"/>
              <a:pPr>
                <a:defRPr/>
              </a:pPr>
              <a:t>9</a:t>
            </a:fld>
            <a:endParaRPr lang="en-US" dirty="0"/>
          </a:p>
        </p:txBody>
      </p:sp>
    </p:spTree>
    <p:extLst>
      <p:ext uri="{BB962C8B-B14F-4D97-AF65-F5344CB8AC3E}">
        <p14:creationId xmlns:p14="http://schemas.microsoft.com/office/powerpoint/2010/main" val="112378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88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88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88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88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88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13017</TotalTime>
  <Words>4247</Words>
  <Application>Microsoft Macintosh PowerPoint</Application>
  <PresentationFormat>Widescreen</PresentationFormat>
  <Paragraphs>351</Paragraphs>
  <Slides>53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 Regular</vt:lpstr>
      <vt:lpstr>ＭＳ Ｐゴシック</vt:lpstr>
      <vt:lpstr>Arial</vt:lpstr>
      <vt:lpstr>Arial Black</vt:lpstr>
      <vt:lpstr>Wingdings</vt:lpstr>
      <vt:lpstr>Office Theme</vt:lpstr>
      <vt:lpstr>Taking aim–getting meaningful results from your research</vt:lpstr>
      <vt:lpstr>   Presenter</vt:lpstr>
      <vt:lpstr>   Research experience</vt:lpstr>
      <vt:lpstr>As the instructor for the Research Methods course in the MA TESOL Program at TWU, I view research as a valuable tool for teachers.  </vt:lpstr>
      <vt:lpstr>Let’s begin with a poll:</vt:lpstr>
      <vt:lpstr>OK; some essential points.</vt:lpstr>
      <vt:lpstr>As I do with my students, I would like to dispel some myths about research. I took my first course in research methods as an EFL teacher with no idea of what educational research involves.   It is very different from research in the sciences and business.</vt:lpstr>
      <vt:lpstr>Research Myths</vt:lpstr>
      <vt:lpstr>Research truths (1)</vt:lpstr>
      <vt:lpstr>Research truths (2)</vt:lpstr>
      <vt:lpstr>Educational Research </vt:lpstr>
      <vt:lpstr>PowerPoint Presentation</vt:lpstr>
      <vt:lpstr>So, how can research help teachers?</vt:lpstr>
      <vt:lpstr>Research can thus be a valuable source of knowledge for teachers.  Here is my professional motto, which I share with my students:  </vt:lpstr>
      <vt:lpstr>“I’m interested in doing some research. How do I get started?”</vt:lpstr>
      <vt:lpstr>The first question to ask is:</vt:lpstr>
      <vt:lpstr>Meaningful results are obtainable when:  </vt:lpstr>
      <vt:lpstr>PowerPoint Presentation</vt:lpstr>
      <vt:lpstr>The primary way in which research helps us as teachers is by fostering our professional development.</vt:lpstr>
      <vt:lpstr>The other three benefits of research identified in the “knife” image–knowledge expansion, greater creativity, identification of solutions to learning problems–serve that general purpose (professional development).</vt:lpstr>
      <vt:lpstr>Knowledge expansion</vt:lpstr>
      <vt:lpstr>Sample studies</vt:lpstr>
      <vt:lpstr>Pedagogical Creativity</vt:lpstr>
      <vt:lpstr>Sample studies</vt:lpstr>
      <vt:lpstr>Learning Solutions</vt:lpstr>
      <vt:lpstr>Sample studies</vt:lpstr>
      <vt:lpstr>Having discussed the means by which research can contribute significantly (meaningfully) to a teacher’s professional development, I will now focus on the matter of research credibility, that is, the important of obtaining results that are believable to the minds of those evaluating the overall quality of a study.</vt:lpstr>
      <vt:lpstr>Research credibility depends on the quality of the process: that is, on making the right choices when planning and carrying out a study, and on drawing the right conclusion(s) when reviewing the results.</vt:lpstr>
      <vt:lpstr>Here are the criteria that need to be fulfilled–the steps to follow–for doing research that has high credibility </vt:lpstr>
      <vt:lpstr>Criterion #1: selecting the right research approach</vt:lpstr>
      <vt:lpstr>Research Approaches</vt:lpstr>
      <vt:lpstr>PowerPoint Presentation</vt:lpstr>
      <vt:lpstr>Sample Multivariate study</vt:lpstr>
      <vt:lpstr>Criterion #2: selecting the right research design</vt:lpstr>
      <vt:lpstr>Approaches and Designs (1)</vt:lpstr>
      <vt:lpstr>Approaches and Designs (2)</vt:lpstr>
      <vt:lpstr>Approaches and Designs (3)</vt:lpstr>
      <vt:lpstr>Criterion #3: displaying knowledge of relevant theory, research, and any research “gap”</vt:lpstr>
      <vt:lpstr>Criterion #4: stating appropriate research questions/statements and hypotheses (1)</vt:lpstr>
      <vt:lpstr>Criterion #4: stating appropriate research questions/statements and hypotheses (2)</vt:lpstr>
      <vt:lpstr>Criterion #5: designing or adapting appropriate and well-constructed data-collection tools</vt:lpstr>
      <vt:lpstr>PowerPoint Presentation</vt:lpstr>
      <vt:lpstr>PowerPoint Presentation</vt:lpstr>
      <vt:lpstr>PowerPoint Presentation</vt:lpstr>
      <vt:lpstr>Criterion #6: carrying out suitable and sound research procedures</vt:lpstr>
      <vt:lpstr>PowerPoint Presentation</vt:lpstr>
      <vt:lpstr>Criterion #7: conducting appropriate data analyses</vt:lpstr>
      <vt:lpstr>PowerPoint Presentation</vt:lpstr>
      <vt:lpstr>PowerPoint Presentation</vt:lpstr>
      <vt:lpstr>Criterion #8: making appropriate interpretations and conclusions</vt:lpstr>
      <vt:lpstr>In conclusion, . . . </vt:lpstr>
      <vt:lpstr>Why should teachers do research?  Because it is an excellent learning tool.</vt:lpstr>
      <vt:lpstr>Questions? Thoughts?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Moulden</dc:creator>
  <cp:lastModifiedBy>Gordon Moulden</cp:lastModifiedBy>
  <cp:revision>168</cp:revision>
  <dcterms:created xsi:type="dcterms:W3CDTF">2022-04-05T17:33:45Z</dcterms:created>
  <dcterms:modified xsi:type="dcterms:W3CDTF">2023-01-18T06:54:11Z</dcterms:modified>
</cp:coreProperties>
</file>