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Abadi" panose="020B0604020104020204" pitchFamily="34" charset="0"/>
      <p:regular r:id="rId25"/>
    </p:embeddedFont>
    <p:embeddedFont>
      <p:font typeface="Arimo" panose="020B0604020202020204" charset="0"/>
      <p:regular r:id="rId26"/>
    </p:embeddedFont>
    <p:embeddedFont>
      <p:font typeface="Arimo Bold" panose="020B0604020202020204" charset="0"/>
      <p:regular r:id="rId27"/>
    </p:embeddedFont>
    <p:embeddedFont>
      <p:font typeface="Bernoru" panose="020B0604020202020204" charset="0"/>
      <p:regular r:id="rId28"/>
    </p:embeddedFont>
    <p:embeddedFont>
      <p:font typeface="Calibri" panose="020F0502020204030204" pitchFamily="34" charset="0"/>
      <p:regular r:id="rId29"/>
      <p:bold r:id="rId30"/>
      <p:italic r:id="rId31"/>
      <p:boldItalic r:id="rId32"/>
    </p:embeddedFont>
    <p:embeddedFont>
      <p:font typeface="DM Sans" panose="020B0604020202020204" charset="0"/>
      <p:regular r:id="rId33"/>
    </p:embeddedFont>
    <p:embeddedFont>
      <p:font typeface="DM Sans Bold" panose="020B0604020202020204" charset="0"/>
      <p:regular r:id="rId34"/>
    </p:embeddedFont>
    <p:embeddedFont>
      <p:font typeface="Gaegu Bold" panose="020B0604020202020204" charset="0"/>
      <p:regular r:id="rId35"/>
    </p:embeddedFont>
    <p:embeddedFont>
      <p:font typeface="Open Sans" panose="020B0606030504020204" pitchFamily="34" charset="0"/>
      <p:regular r:id="rId36"/>
      <p:bold r:id="rId37"/>
      <p:italic r:id="rId38"/>
      <p:boldItalic r:id="rId39"/>
    </p:embeddedFont>
    <p:embeddedFont>
      <p:font typeface="Open Sans Extra Bold" panose="020B0604020202020204" charset="0"/>
      <p:regular r:id="rId40"/>
    </p:embeddedFont>
    <p:embeddedFont>
      <p:font typeface="Open Sans Light" panose="020B0306030504020204" pitchFamily="34" charset="0"/>
      <p:regular r:id="rId41"/>
      <p:italic r:id="rId42"/>
    </p:embeddedFont>
    <p:embeddedFont>
      <p:font typeface="Open Sans Light Bold" panose="020B0604020202020204" charset="0"/>
      <p:regular r:id="rId43"/>
    </p:embeddedFont>
    <p:embeddedFont>
      <p:font typeface="Open Sans Light Italics" panose="020B0604020202020204" charset="0"/>
      <p:regular r:id="rId44"/>
    </p:embeddedFont>
    <p:embeddedFont>
      <p:font typeface="Quicksand"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137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18.svg"/><Relationship Id="rId12"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3.png"/><Relationship Id="rId5" Type="http://schemas.openxmlformats.org/officeDocument/2006/relationships/hyperlink" Target="https://www.meditationlifeskills.com/5-minute-mindfulness-body-scan-meditation-script-mp3/" TargetMode="External"/><Relationship Id="rId10" Type="http://schemas.openxmlformats.org/officeDocument/2006/relationships/hyperlink" Target="https://creativecommons.org/licenses/by-nc-nd/3.0/" TargetMode="External"/><Relationship Id="rId4" Type="http://schemas.openxmlformats.org/officeDocument/2006/relationships/image" Target="../media/image23.jpg"/><Relationship Id="rId9" Type="http://schemas.openxmlformats.org/officeDocument/2006/relationships/image" Target="../media/image16.sv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4.sv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513" y="-90574"/>
            <a:ext cx="18551025" cy="10468148"/>
          </a:xfrm>
          <a:prstGeom prst="rect">
            <a:avLst/>
          </a:prstGeom>
        </p:spPr>
      </p:pic>
      <p:grpSp>
        <p:nvGrpSpPr>
          <p:cNvPr id="3" name="Group 3"/>
          <p:cNvGrpSpPr/>
          <p:nvPr/>
        </p:nvGrpSpPr>
        <p:grpSpPr>
          <a:xfrm>
            <a:off x="1028700" y="1028700"/>
            <a:ext cx="16230600" cy="8229600"/>
            <a:chOff x="0" y="0"/>
            <a:chExt cx="6863716" cy="3480194"/>
          </a:xfrm>
        </p:grpSpPr>
        <p:sp>
          <p:nvSpPr>
            <p:cNvPr id="4" name="Freeform 4"/>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FFF"/>
            </a:solidFill>
          </p:spPr>
        </p:sp>
      </p:grpSp>
      <p:sp>
        <p:nvSpPr>
          <p:cNvPr id="5" name="TextBox 5"/>
          <p:cNvSpPr txBox="1"/>
          <p:nvPr/>
        </p:nvSpPr>
        <p:spPr>
          <a:xfrm>
            <a:off x="1028700" y="1850164"/>
            <a:ext cx="15993434" cy="6696298"/>
          </a:xfrm>
          <a:prstGeom prst="rect">
            <a:avLst/>
          </a:prstGeom>
        </p:spPr>
        <p:txBody>
          <a:bodyPr lIns="0" tIns="0" rIns="0" bIns="0" rtlCol="0" anchor="t">
            <a:spAutoFit/>
          </a:bodyPr>
          <a:lstStyle/>
          <a:p>
            <a:pPr algn="ctr">
              <a:lnSpc>
                <a:spcPts val="8351"/>
              </a:lnSpc>
            </a:pPr>
            <a:endParaRPr dirty="0"/>
          </a:p>
          <a:p>
            <a:pPr algn="ctr">
              <a:lnSpc>
                <a:spcPts val="9121"/>
              </a:lnSpc>
            </a:pPr>
            <a:endParaRPr dirty="0"/>
          </a:p>
          <a:p>
            <a:pPr algn="ctr">
              <a:lnSpc>
                <a:spcPts val="9121"/>
              </a:lnSpc>
            </a:pPr>
            <a:r>
              <a:rPr lang="en-US" sz="8292" dirty="0">
                <a:solidFill>
                  <a:srgbClr val="1A4B93"/>
                </a:solidFill>
                <a:latin typeface="Bernoru"/>
              </a:rPr>
              <a:t>BRINGING MINDFULNESS TO</a:t>
            </a:r>
          </a:p>
          <a:p>
            <a:pPr algn="ctr">
              <a:lnSpc>
                <a:spcPts val="9121"/>
              </a:lnSpc>
            </a:pPr>
            <a:r>
              <a:rPr lang="en-US" sz="8292" dirty="0">
                <a:solidFill>
                  <a:srgbClr val="1A4B93"/>
                </a:solidFill>
                <a:latin typeface="Bernoru"/>
              </a:rPr>
              <a:t>THE ESL CLASSROOM</a:t>
            </a:r>
          </a:p>
          <a:p>
            <a:pPr algn="ctr">
              <a:lnSpc>
                <a:spcPts val="8351"/>
              </a:lnSpc>
            </a:pPr>
            <a:endParaRPr lang="en-US" sz="8292" dirty="0">
              <a:solidFill>
                <a:srgbClr val="1A4B93"/>
              </a:solidFill>
              <a:latin typeface="Bernoru"/>
            </a:endParaRPr>
          </a:p>
          <a:p>
            <a:pPr algn="ctr">
              <a:lnSpc>
                <a:spcPts val="8351"/>
              </a:lnSpc>
            </a:pPr>
            <a:endParaRPr lang="en-US" sz="8292" dirty="0">
              <a:solidFill>
                <a:srgbClr val="1A4B93"/>
              </a:solidFill>
              <a:latin typeface="Bernoru"/>
            </a:endParaRPr>
          </a:p>
        </p:txBody>
      </p:sp>
      <p:sp>
        <p:nvSpPr>
          <p:cNvPr id="6" name="TextBox 6"/>
          <p:cNvSpPr txBox="1"/>
          <p:nvPr/>
        </p:nvSpPr>
        <p:spPr>
          <a:xfrm>
            <a:off x="1028700" y="8194074"/>
            <a:ext cx="15993434" cy="724825"/>
          </a:xfrm>
          <a:prstGeom prst="rect">
            <a:avLst/>
          </a:prstGeom>
        </p:spPr>
        <p:txBody>
          <a:bodyPr lIns="0" tIns="0" rIns="0" bIns="0" rtlCol="0" anchor="t">
            <a:spAutoFit/>
          </a:bodyPr>
          <a:lstStyle/>
          <a:p>
            <a:pPr algn="r">
              <a:lnSpc>
                <a:spcPts val="5870"/>
              </a:lnSpc>
            </a:pPr>
            <a:r>
              <a:rPr lang="en-US" sz="4193" spc="83">
                <a:solidFill>
                  <a:srgbClr val="1A4B93"/>
                </a:solidFill>
                <a:latin typeface="DM Sans"/>
              </a:rPr>
              <a:t>presented by: Andreia Arai-Rissman</a:t>
            </a:r>
          </a:p>
        </p:txBody>
      </p:sp>
      <p:sp>
        <p:nvSpPr>
          <p:cNvPr id="7" name="TextBox 7"/>
          <p:cNvSpPr txBox="1"/>
          <p:nvPr/>
        </p:nvSpPr>
        <p:spPr>
          <a:xfrm>
            <a:off x="1028700" y="1234027"/>
            <a:ext cx="15993434" cy="825650"/>
          </a:xfrm>
          <a:prstGeom prst="rect">
            <a:avLst/>
          </a:prstGeom>
        </p:spPr>
        <p:txBody>
          <a:bodyPr lIns="0" tIns="0" rIns="0" bIns="0" rtlCol="0" anchor="t">
            <a:spAutoFit/>
          </a:bodyPr>
          <a:lstStyle/>
          <a:p>
            <a:pPr algn="ctr">
              <a:lnSpc>
                <a:spcPts val="6709"/>
              </a:lnSpc>
            </a:pPr>
            <a:r>
              <a:rPr lang="en-US" sz="4792" dirty="0">
                <a:solidFill>
                  <a:srgbClr val="1A4B93"/>
                </a:solidFill>
                <a:latin typeface="DM Sans Bold"/>
              </a:rPr>
              <a:t>TESL Ontario Webinar</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727" y="-1067471"/>
            <a:ext cx="22083454" cy="12421943"/>
          </a:xfrm>
          <a:prstGeom prst="rect">
            <a:avLst/>
          </a:prstGeom>
        </p:spPr>
      </p:pic>
      <p:grpSp>
        <p:nvGrpSpPr>
          <p:cNvPr id="3" name="Group 3"/>
          <p:cNvGrpSpPr/>
          <p:nvPr/>
        </p:nvGrpSpPr>
        <p:grpSpPr>
          <a:xfrm>
            <a:off x="1028700" y="1028700"/>
            <a:ext cx="16230600" cy="8229600"/>
            <a:chOff x="0" y="0"/>
            <a:chExt cx="6863716" cy="3480194"/>
          </a:xfrm>
        </p:grpSpPr>
        <p:sp>
          <p:nvSpPr>
            <p:cNvPr id="4" name="Freeform 4"/>
            <p:cNvSpPr/>
            <p:nvPr/>
          </p:nvSpPr>
          <p:spPr>
            <a:xfrm>
              <a:off x="-1" y="0"/>
              <a:ext cx="6871375" cy="3480194"/>
            </a:xfrm>
            <a:custGeom>
              <a:avLst/>
              <a:gdLst/>
              <a:ahLst/>
              <a:cxnLst/>
              <a:rect l="l" t="t" r="r" b="b"/>
              <a:pathLst>
                <a:path w="6871375" h="3480194">
                  <a:moveTo>
                    <a:pt x="6364937" y="3463275"/>
                  </a:moveTo>
                  <a:cubicBezTo>
                    <a:pt x="6364937" y="3463275"/>
                    <a:pt x="6127941" y="3453306"/>
                    <a:pt x="5765801" y="3466750"/>
                  </a:cubicBezTo>
                  <a:cubicBezTo>
                    <a:pt x="5403663" y="3480194"/>
                    <a:pt x="490924" y="3480194"/>
                    <a:pt x="490924" y="3480194"/>
                  </a:cubicBezTo>
                  <a:cubicBezTo>
                    <a:pt x="245502" y="3480194"/>
                    <a:pt x="32509" y="3382926"/>
                    <a:pt x="31032" y="3222812"/>
                  </a:cubicBezTo>
                  <a:cubicBezTo>
                    <a:pt x="31032" y="3222812"/>
                    <a:pt x="0" y="192708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318388" y="0"/>
                    <a:pt x="6318388" y="0"/>
                  </a:cubicBezTo>
                  <a:cubicBezTo>
                    <a:pt x="6630289" y="0"/>
                    <a:pt x="6863717" y="101069"/>
                    <a:pt x="6855860" y="303616"/>
                  </a:cubicBezTo>
                  <a:cubicBezTo>
                    <a:pt x="6855860" y="303616"/>
                    <a:pt x="6853865" y="1809682"/>
                    <a:pt x="6862620" y="2523225"/>
                  </a:cubicBezTo>
                  <a:cubicBezTo>
                    <a:pt x="6871375" y="2816527"/>
                    <a:pt x="6824827" y="3149598"/>
                    <a:pt x="6824827" y="3149598"/>
                  </a:cubicBezTo>
                  <a:cubicBezTo>
                    <a:pt x="6821862" y="3329623"/>
                    <a:pt x="6610359" y="3463275"/>
                    <a:pt x="6364937" y="3463275"/>
                  </a:cubicBezTo>
                  <a:close/>
                </a:path>
              </a:pathLst>
            </a:custGeom>
            <a:solidFill>
              <a:srgbClr val="FFFFFF"/>
            </a:solidFill>
          </p:spPr>
        </p:sp>
      </p:grpSp>
      <p:grpSp>
        <p:nvGrpSpPr>
          <p:cNvPr id="5" name="Group 5"/>
          <p:cNvGrpSpPr/>
          <p:nvPr/>
        </p:nvGrpSpPr>
        <p:grpSpPr>
          <a:xfrm>
            <a:off x="2780669" y="3348152"/>
            <a:ext cx="12726662" cy="3590697"/>
            <a:chOff x="0" y="0"/>
            <a:chExt cx="16968883" cy="4787595"/>
          </a:xfrm>
        </p:grpSpPr>
        <p:sp>
          <p:nvSpPr>
            <p:cNvPr id="6" name="TextBox 6"/>
            <p:cNvSpPr txBox="1"/>
            <p:nvPr/>
          </p:nvSpPr>
          <p:spPr>
            <a:xfrm>
              <a:off x="0" y="-9525"/>
              <a:ext cx="16968883" cy="3452636"/>
            </a:xfrm>
            <a:prstGeom prst="rect">
              <a:avLst/>
            </a:prstGeom>
          </p:spPr>
          <p:txBody>
            <a:bodyPr lIns="0" tIns="0" rIns="0" bIns="0" rtlCol="0" anchor="t">
              <a:spAutoFit/>
            </a:bodyPr>
            <a:lstStyle/>
            <a:p>
              <a:pPr algn="ctr">
                <a:lnSpc>
                  <a:spcPts val="5160"/>
                </a:lnSpc>
              </a:pPr>
              <a:r>
                <a:rPr lang="en-US" sz="4300">
                  <a:solidFill>
                    <a:srgbClr val="1A4B93"/>
                  </a:solidFill>
                  <a:latin typeface="Bernoru"/>
                </a:rPr>
                <a:t>In a survey, almost 50% of Americans state that they are focusing on something else other than the current task</a:t>
              </a:r>
            </a:p>
          </p:txBody>
        </p:sp>
        <p:sp>
          <p:nvSpPr>
            <p:cNvPr id="7" name="TextBox 7"/>
            <p:cNvSpPr txBox="1"/>
            <p:nvPr/>
          </p:nvSpPr>
          <p:spPr>
            <a:xfrm>
              <a:off x="0" y="4223151"/>
              <a:ext cx="16968883" cy="564444"/>
            </a:xfrm>
            <a:prstGeom prst="rect">
              <a:avLst/>
            </a:prstGeom>
          </p:spPr>
          <p:txBody>
            <a:bodyPr lIns="0" tIns="0" rIns="0" bIns="0" rtlCol="0" anchor="t">
              <a:spAutoFit/>
            </a:bodyPr>
            <a:lstStyle/>
            <a:p>
              <a:pPr algn="r">
                <a:lnSpc>
                  <a:spcPts val="3359"/>
                </a:lnSpc>
              </a:pPr>
              <a:r>
                <a:rPr lang="en-US" sz="2799">
                  <a:solidFill>
                    <a:srgbClr val="1A4B93"/>
                  </a:solidFill>
                  <a:latin typeface="DM Sans"/>
                </a:rPr>
                <a:t>(Killingsworth &amp; Gilbert (2010), as cited in Davidson, 2019)</a:t>
              </a:r>
            </a:p>
          </p:txBody>
        </p:sp>
      </p:grpSp>
      <p:sp>
        <p:nvSpPr>
          <p:cNvPr id="8" name="TextBox 8"/>
          <p:cNvSpPr txBox="1"/>
          <p:nvPr/>
        </p:nvSpPr>
        <p:spPr>
          <a:xfrm>
            <a:off x="150042" y="203333"/>
            <a:ext cx="13799652" cy="538692"/>
          </a:xfrm>
          <a:prstGeom prst="rect">
            <a:avLst/>
          </a:prstGeom>
        </p:spPr>
        <p:txBody>
          <a:bodyPr lIns="0" tIns="0" rIns="0" bIns="0" rtlCol="0" anchor="t">
            <a:spAutoFit/>
          </a:bodyPr>
          <a:lstStyle/>
          <a:p>
            <a:pPr>
              <a:lnSpc>
                <a:spcPts val="4200"/>
              </a:lnSpc>
            </a:pPr>
            <a:r>
              <a:rPr lang="en-US" sz="3500">
                <a:solidFill>
                  <a:srgbClr val="1A4B93"/>
                </a:solidFill>
                <a:latin typeface="DM Sans Bold"/>
              </a:rPr>
              <a:t>Bullet journal</a:t>
            </a: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 Skills</a:t>
            </a:r>
          </a:p>
        </p:txBody>
      </p:sp>
      <p:grpSp>
        <p:nvGrpSpPr>
          <p:cNvPr id="5" name="Group 5"/>
          <p:cNvGrpSpPr/>
          <p:nvPr/>
        </p:nvGrpSpPr>
        <p:grpSpPr>
          <a:xfrm>
            <a:off x="2566952" y="4456943"/>
            <a:ext cx="6296328" cy="1459212"/>
            <a:chOff x="0" y="0"/>
            <a:chExt cx="7449065" cy="1777080"/>
          </a:xfrm>
        </p:grpSpPr>
        <p:sp>
          <p:nvSpPr>
            <p:cNvPr id="6" name="Freeform 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7" name="TextBox 7"/>
          <p:cNvSpPr txBox="1"/>
          <p:nvPr/>
        </p:nvSpPr>
        <p:spPr>
          <a:xfrm>
            <a:off x="2890183"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Writing skills</a:t>
            </a:r>
          </a:p>
        </p:txBody>
      </p:sp>
      <p:grpSp>
        <p:nvGrpSpPr>
          <p:cNvPr id="8" name="Group 8"/>
          <p:cNvGrpSpPr/>
          <p:nvPr/>
        </p:nvGrpSpPr>
        <p:grpSpPr>
          <a:xfrm>
            <a:off x="2566952" y="6969978"/>
            <a:ext cx="6296328" cy="1459212"/>
            <a:chOff x="0" y="0"/>
            <a:chExt cx="8395104" cy="1945616"/>
          </a:xfrm>
        </p:grpSpPr>
        <p:grpSp>
          <p:nvGrpSpPr>
            <p:cNvPr id="9" name="Group 9"/>
            <p:cNvGrpSpPr/>
            <p:nvPr/>
          </p:nvGrpSpPr>
          <p:grpSpPr>
            <a:xfrm>
              <a:off x="0" y="0"/>
              <a:ext cx="8395104" cy="1945616"/>
              <a:chOff x="0" y="0"/>
              <a:chExt cx="7449065" cy="1777080"/>
            </a:xfrm>
          </p:grpSpPr>
          <p:sp>
            <p:nvSpPr>
              <p:cNvPr id="10" name="Freeform 10"/>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1" name="TextBox 11"/>
            <p:cNvSpPr txBox="1"/>
            <p:nvPr/>
          </p:nvSpPr>
          <p:spPr>
            <a:xfrm>
              <a:off x="430975" y="610505"/>
              <a:ext cx="7533154" cy="715081"/>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Time management</a:t>
              </a:r>
            </a:p>
          </p:txBody>
        </p:sp>
      </p:grpSp>
      <p:grpSp>
        <p:nvGrpSpPr>
          <p:cNvPr id="12" name="Group 12"/>
          <p:cNvGrpSpPr/>
          <p:nvPr/>
        </p:nvGrpSpPr>
        <p:grpSpPr>
          <a:xfrm>
            <a:off x="9424720" y="4456943"/>
            <a:ext cx="6296328" cy="1459212"/>
            <a:chOff x="0" y="0"/>
            <a:chExt cx="7449065" cy="1777080"/>
          </a:xfrm>
        </p:grpSpPr>
        <p:sp>
          <p:nvSpPr>
            <p:cNvPr id="13" name="Freeform 13"/>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4" name="TextBox 14"/>
          <p:cNvSpPr txBox="1"/>
          <p:nvPr/>
        </p:nvSpPr>
        <p:spPr>
          <a:xfrm>
            <a:off x="9747952"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Organizational skills </a:t>
            </a:r>
          </a:p>
        </p:txBody>
      </p:sp>
      <p:grpSp>
        <p:nvGrpSpPr>
          <p:cNvPr id="15" name="Group 15"/>
          <p:cNvGrpSpPr/>
          <p:nvPr/>
        </p:nvGrpSpPr>
        <p:grpSpPr>
          <a:xfrm>
            <a:off x="9424720" y="6969978"/>
            <a:ext cx="6296328" cy="1459212"/>
            <a:chOff x="0" y="0"/>
            <a:chExt cx="7449065" cy="1777080"/>
          </a:xfrm>
        </p:grpSpPr>
        <p:sp>
          <p:nvSpPr>
            <p:cNvPr id="16" name="Freeform 1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7" name="TextBox 17"/>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Planning skills</a:t>
            </a:r>
          </a:p>
        </p:txBody>
      </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20" name="TextBox 20"/>
          <p:cNvSpPr txBox="1"/>
          <p:nvPr/>
        </p:nvSpPr>
        <p:spPr>
          <a:xfrm>
            <a:off x="150042" y="203333"/>
            <a:ext cx="13799652" cy="538692"/>
          </a:xfrm>
          <a:prstGeom prst="rect">
            <a:avLst/>
          </a:prstGeom>
        </p:spPr>
        <p:txBody>
          <a:bodyPr lIns="0" tIns="0" rIns="0" bIns="0" rtlCol="0" anchor="t">
            <a:spAutoFit/>
          </a:bodyPr>
          <a:lstStyle/>
          <a:p>
            <a:pPr>
              <a:lnSpc>
                <a:spcPts val="4200"/>
              </a:lnSpc>
            </a:pPr>
            <a:r>
              <a:rPr lang="en-US" sz="3500">
                <a:solidFill>
                  <a:srgbClr val="1A4B93"/>
                </a:solidFill>
                <a:latin typeface="DM Sans Bold"/>
              </a:rPr>
              <a:t>Bullet journal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2328737" y="3446911"/>
            <a:ext cx="13630525" cy="1696589"/>
          </a:xfrm>
          <a:prstGeom prst="rect">
            <a:avLst/>
          </a:prstGeom>
        </p:spPr>
        <p:txBody>
          <a:bodyPr lIns="0" tIns="0" rIns="0" bIns="0" rtlCol="0" anchor="t">
            <a:spAutoFit/>
          </a:bodyPr>
          <a:lstStyle/>
          <a:p>
            <a:pPr algn="ctr">
              <a:lnSpc>
                <a:spcPts val="13345"/>
              </a:lnSpc>
            </a:pPr>
            <a:r>
              <a:rPr lang="en-US" sz="11121" dirty="0">
                <a:solidFill>
                  <a:srgbClr val="1A4B93"/>
                </a:solidFill>
                <a:latin typeface="Bernoru"/>
              </a:rPr>
              <a:t>Journal writing</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 Skills</a:t>
            </a:r>
          </a:p>
        </p:txBody>
      </p:sp>
      <p:grpSp>
        <p:nvGrpSpPr>
          <p:cNvPr id="5" name="Group 5"/>
          <p:cNvGrpSpPr/>
          <p:nvPr/>
        </p:nvGrpSpPr>
        <p:grpSpPr>
          <a:xfrm>
            <a:off x="2566952" y="4456943"/>
            <a:ext cx="6296328" cy="1459212"/>
            <a:chOff x="0" y="0"/>
            <a:chExt cx="7449065" cy="1777080"/>
          </a:xfrm>
        </p:grpSpPr>
        <p:sp>
          <p:nvSpPr>
            <p:cNvPr id="6" name="Freeform 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7" name="TextBox 7"/>
          <p:cNvSpPr txBox="1"/>
          <p:nvPr/>
        </p:nvSpPr>
        <p:spPr>
          <a:xfrm>
            <a:off x="2890183"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Fluency writing</a:t>
            </a:r>
          </a:p>
        </p:txBody>
      </p:sp>
      <p:grpSp>
        <p:nvGrpSpPr>
          <p:cNvPr id="8" name="Group 8"/>
          <p:cNvGrpSpPr/>
          <p:nvPr/>
        </p:nvGrpSpPr>
        <p:grpSpPr>
          <a:xfrm>
            <a:off x="2566952" y="6969978"/>
            <a:ext cx="6296328" cy="1459212"/>
            <a:chOff x="0" y="0"/>
            <a:chExt cx="8395104" cy="1945616"/>
          </a:xfrm>
        </p:grpSpPr>
        <p:grpSp>
          <p:nvGrpSpPr>
            <p:cNvPr id="9" name="Group 9"/>
            <p:cNvGrpSpPr/>
            <p:nvPr/>
          </p:nvGrpSpPr>
          <p:grpSpPr>
            <a:xfrm>
              <a:off x="0" y="0"/>
              <a:ext cx="8395104" cy="1945616"/>
              <a:chOff x="0" y="0"/>
              <a:chExt cx="7449065" cy="1777080"/>
            </a:xfrm>
          </p:grpSpPr>
          <p:sp>
            <p:nvSpPr>
              <p:cNvPr id="10" name="Freeform 10"/>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1" name="TextBox 11"/>
            <p:cNvSpPr txBox="1"/>
            <p:nvPr/>
          </p:nvSpPr>
          <p:spPr>
            <a:xfrm>
              <a:off x="430975" y="610505"/>
              <a:ext cx="7533154" cy="715081"/>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Self-reflection </a:t>
              </a:r>
            </a:p>
          </p:txBody>
        </p:sp>
      </p:grpSp>
      <p:grpSp>
        <p:nvGrpSpPr>
          <p:cNvPr id="12" name="Group 12"/>
          <p:cNvGrpSpPr/>
          <p:nvPr/>
        </p:nvGrpSpPr>
        <p:grpSpPr>
          <a:xfrm>
            <a:off x="9424720" y="4456943"/>
            <a:ext cx="6296328" cy="1459212"/>
            <a:chOff x="0" y="0"/>
            <a:chExt cx="7449065" cy="1777080"/>
          </a:xfrm>
        </p:grpSpPr>
        <p:sp>
          <p:nvSpPr>
            <p:cNvPr id="13" name="Freeform 13"/>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4" name="TextBox 14"/>
          <p:cNvSpPr txBox="1"/>
          <p:nvPr/>
        </p:nvSpPr>
        <p:spPr>
          <a:xfrm>
            <a:off x="9747952"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Relationship with self </a:t>
            </a:r>
          </a:p>
        </p:txBody>
      </p:sp>
      <p:grpSp>
        <p:nvGrpSpPr>
          <p:cNvPr id="15" name="Group 15"/>
          <p:cNvGrpSpPr/>
          <p:nvPr/>
        </p:nvGrpSpPr>
        <p:grpSpPr>
          <a:xfrm>
            <a:off x="9424720" y="6969978"/>
            <a:ext cx="6296328" cy="1459212"/>
            <a:chOff x="0" y="0"/>
            <a:chExt cx="7449065" cy="1777080"/>
          </a:xfrm>
        </p:grpSpPr>
        <p:sp>
          <p:nvSpPr>
            <p:cNvPr id="16" name="Freeform 1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7" name="TextBox 17"/>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Break</a:t>
            </a:r>
            <a:r>
              <a:rPr lang="en-US" sz="3500">
                <a:solidFill>
                  <a:srgbClr val="1A4B93"/>
                </a:solidFill>
                <a:latin typeface="DM Sans"/>
              </a:rPr>
              <a:t> </a:t>
            </a:r>
          </a:p>
        </p:txBody>
      </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20" name="TextBox 20"/>
          <p:cNvSpPr txBox="1"/>
          <p:nvPr/>
        </p:nvSpPr>
        <p:spPr>
          <a:xfrm>
            <a:off x="165888" y="162083"/>
            <a:ext cx="13630525" cy="538692"/>
          </a:xfrm>
          <a:prstGeom prst="rect">
            <a:avLst/>
          </a:prstGeom>
        </p:spPr>
        <p:txBody>
          <a:bodyPr lIns="0" tIns="0" rIns="0" bIns="0" rtlCol="0" anchor="t">
            <a:spAutoFit/>
          </a:bodyPr>
          <a:lstStyle/>
          <a:p>
            <a:pPr>
              <a:lnSpc>
                <a:spcPts val="4200"/>
              </a:lnSpc>
            </a:pPr>
            <a:r>
              <a:rPr lang="en-US" sz="3500">
                <a:solidFill>
                  <a:srgbClr val="1A4B93"/>
                </a:solidFill>
                <a:latin typeface="DM Sans Bold"/>
              </a:rPr>
              <a:t>Journal writing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3097456"/>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Today's wins</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dirty="0">
                <a:solidFill>
                  <a:srgbClr val="1A4B93"/>
                </a:solidFill>
                <a:latin typeface="Bernoru"/>
              </a:rPr>
              <a:t> Skills</a:t>
            </a:r>
          </a:p>
        </p:txBody>
      </p:sp>
      <p:grpSp>
        <p:nvGrpSpPr>
          <p:cNvPr id="5" name="Group 5"/>
          <p:cNvGrpSpPr/>
          <p:nvPr/>
        </p:nvGrpSpPr>
        <p:grpSpPr>
          <a:xfrm>
            <a:off x="2566952" y="4456943"/>
            <a:ext cx="6296328" cy="1459212"/>
            <a:chOff x="0" y="0"/>
            <a:chExt cx="7449065" cy="1777080"/>
          </a:xfrm>
        </p:grpSpPr>
        <p:sp>
          <p:nvSpPr>
            <p:cNvPr id="6" name="Freeform 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7" name="TextBox 7"/>
          <p:cNvSpPr txBox="1"/>
          <p:nvPr/>
        </p:nvSpPr>
        <p:spPr>
          <a:xfrm>
            <a:off x="2890183"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Writing skills</a:t>
            </a:r>
          </a:p>
        </p:txBody>
      </p:sp>
      <p:grpSp>
        <p:nvGrpSpPr>
          <p:cNvPr id="8" name="Group 8"/>
          <p:cNvGrpSpPr/>
          <p:nvPr/>
        </p:nvGrpSpPr>
        <p:grpSpPr>
          <a:xfrm>
            <a:off x="2566952" y="6969978"/>
            <a:ext cx="6296328" cy="1459212"/>
            <a:chOff x="0" y="0"/>
            <a:chExt cx="8395104" cy="1945616"/>
          </a:xfrm>
        </p:grpSpPr>
        <p:grpSp>
          <p:nvGrpSpPr>
            <p:cNvPr id="9" name="Group 9"/>
            <p:cNvGrpSpPr/>
            <p:nvPr/>
          </p:nvGrpSpPr>
          <p:grpSpPr>
            <a:xfrm>
              <a:off x="0" y="0"/>
              <a:ext cx="8395104" cy="1945616"/>
              <a:chOff x="0" y="0"/>
              <a:chExt cx="7449065" cy="1777080"/>
            </a:xfrm>
          </p:grpSpPr>
          <p:sp>
            <p:nvSpPr>
              <p:cNvPr id="10" name="Freeform 10"/>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1" name="TextBox 11"/>
            <p:cNvSpPr txBox="1"/>
            <p:nvPr/>
          </p:nvSpPr>
          <p:spPr>
            <a:xfrm>
              <a:off x="430975" y="610505"/>
              <a:ext cx="7533154" cy="715081"/>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Positive feedback</a:t>
              </a:r>
            </a:p>
          </p:txBody>
        </p:sp>
      </p:grpSp>
      <p:grpSp>
        <p:nvGrpSpPr>
          <p:cNvPr id="12" name="Group 12"/>
          <p:cNvGrpSpPr/>
          <p:nvPr/>
        </p:nvGrpSpPr>
        <p:grpSpPr>
          <a:xfrm>
            <a:off x="9424720" y="4456943"/>
            <a:ext cx="6296328" cy="1459212"/>
            <a:chOff x="0" y="0"/>
            <a:chExt cx="7449065" cy="1777080"/>
          </a:xfrm>
        </p:grpSpPr>
        <p:sp>
          <p:nvSpPr>
            <p:cNvPr id="13" name="Freeform 13"/>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4" name="TextBox 14"/>
          <p:cNvSpPr txBox="1"/>
          <p:nvPr/>
        </p:nvSpPr>
        <p:spPr>
          <a:xfrm>
            <a:off x="9747952"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Mindset shift</a:t>
            </a:r>
          </a:p>
        </p:txBody>
      </p:sp>
      <p:grpSp>
        <p:nvGrpSpPr>
          <p:cNvPr id="15" name="Group 15"/>
          <p:cNvGrpSpPr/>
          <p:nvPr/>
        </p:nvGrpSpPr>
        <p:grpSpPr>
          <a:xfrm>
            <a:off x="9424720" y="6969978"/>
            <a:ext cx="6296328" cy="1459212"/>
            <a:chOff x="0" y="0"/>
            <a:chExt cx="7449065" cy="1777080"/>
          </a:xfrm>
        </p:grpSpPr>
        <p:sp>
          <p:nvSpPr>
            <p:cNvPr id="16" name="Freeform 1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7" name="TextBox 17"/>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Goal setting </a:t>
            </a:r>
          </a:p>
        </p:txBody>
      </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20" name="TextBox 20"/>
          <p:cNvSpPr txBox="1"/>
          <p:nvPr/>
        </p:nvSpPr>
        <p:spPr>
          <a:xfrm>
            <a:off x="199890" y="146581"/>
            <a:ext cx="11030451" cy="538692"/>
          </a:xfrm>
          <a:prstGeom prst="rect">
            <a:avLst/>
          </a:prstGeom>
        </p:spPr>
        <p:txBody>
          <a:bodyPr lIns="0" tIns="0" rIns="0" bIns="0" rtlCol="0" anchor="t">
            <a:spAutoFit/>
          </a:bodyPr>
          <a:lstStyle/>
          <a:p>
            <a:pPr>
              <a:lnSpc>
                <a:spcPts val="4200"/>
              </a:lnSpc>
            </a:pPr>
            <a:r>
              <a:rPr lang="en-US" sz="3500">
                <a:solidFill>
                  <a:srgbClr val="1A4B93"/>
                </a:solidFill>
                <a:latin typeface="DM Sans Bold"/>
              </a:rPr>
              <a:t>Today's wins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49297" y="7071330"/>
            <a:ext cx="3275889" cy="47311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2568473" y="3310516"/>
            <a:ext cx="14127377" cy="860748"/>
          </a:xfrm>
          <a:prstGeom prst="rect">
            <a:avLst/>
          </a:prstGeom>
        </p:spPr>
        <p:txBody>
          <a:bodyPr lIns="0" tIns="0" rIns="0" bIns="0" rtlCol="0" anchor="t">
            <a:spAutoFit/>
          </a:bodyPr>
          <a:lstStyle/>
          <a:p>
            <a:pPr algn="ctr">
              <a:lnSpc>
                <a:spcPts val="7592"/>
              </a:lnSpc>
            </a:pPr>
            <a:r>
              <a:rPr lang="en-US" sz="6326" dirty="0">
                <a:solidFill>
                  <a:srgbClr val="1A4B93"/>
                </a:solidFill>
                <a:latin typeface="Bernoru"/>
              </a:rPr>
              <a:t>Stop, start and continue</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7" name="TextBox 7"/>
          <p:cNvSpPr txBox="1"/>
          <p:nvPr/>
        </p:nvSpPr>
        <p:spPr>
          <a:xfrm>
            <a:off x="2023172" y="5255733"/>
            <a:ext cx="14127377" cy="3133513"/>
          </a:xfrm>
          <a:prstGeom prst="rect">
            <a:avLst/>
          </a:prstGeom>
        </p:spPr>
        <p:txBody>
          <a:bodyPr lIns="0" tIns="0" rIns="0" bIns="0" rtlCol="0" anchor="t">
            <a:spAutoFit/>
          </a:bodyPr>
          <a:lstStyle/>
          <a:p>
            <a:pPr algn="ctr">
              <a:lnSpc>
                <a:spcPts val="5879"/>
              </a:lnSpc>
            </a:pPr>
            <a:r>
              <a:rPr lang="en-US" sz="4199" dirty="0">
                <a:solidFill>
                  <a:srgbClr val="1A4B93"/>
                </a:solidFill>
                <a:latin typeface="Open Sans Light Bold"/>
              </a:rPr>
              <a:t>Regarding your well-being</a:t>
            </a:r>
          </a:p>
          <a:p>
            <a:pPr algn="ctr">
              <a:lnSpc>
                <a:spcPts val="4759"/>
              </a:lnSpc>
            </a:pPr>
            <a:r>
              <a:rPr lang="en-US" sz="3400" dirty="0">
                <a:solidFill>
                  <a:srgbClr val="1A4B93"/>
                </a:solidFill>
                <a:latin typeface="Open Sans Light"/>
              </a:rPr>
              <a:t>What would you like to </a:t>
            </a:r>
            <a:r>
              <a:rPr lang="en-US" sz="3400" b="1" dirty="0">
                <a:solidFill>
                  <a:srgbClr val="1A4B93"/>
                </a:solidFill>
                <a:latin typeface="Open Sans Light"/>
              </a:rPr>
              <a:t>stop</a:t>
            </a:r>
            <a:r>
              <a:rPr lang="en-US" sz="3400" dirty="0">
                <a:solidFill>
                  <a:srgbClr val="1A4B93"/>
                </a:solidFill>
                <a:latin typeface="Open Sans Light"/>
              </a:rPr>
              <a:t> doing?</a:t>
            </a:r>
          </a:p>
          <a:p>
            <a:pPr algn="ctr">
              <a:lnSpc>
                <a:spcPts val="4759"/>
              </a:lnSpc>
            </a:pPr>
            <a:r>
              <a:rPr lang="en-US" sz="3400" dirty="0">
                <a:solidFill>
                  <a:srgbClr val="1A4B93"/>
                </a:solidFill>
                <a:latin typeface="Open Sans Light"/>
              </a:rPr>
              <a:t>What would you like to </a:t>
            </a:r>
            <a:r>
              <a:rPr lang="en-US" sz="3400" b="1" dirty="0">
                <a:solidFill>
                  <a:srgbClr val="1A4B93"/>
                </a:solidFill>
                <a:latin typeface="Open Sans Light"/>
              </a:rPr>
              <a:t>start</a:t>
            </a:r>
            <a:r>
              <a:rPr lang="en-US" sz="3400" dirty="0">
                <a:solidFill>
                  <a:srgbClr val="1A4B93"/>
                </a:solidFill>
                <a:latin typeface="Open Sans Light"/>
              </a:rPr>
              <a:t> doing?</a:t>
            </a:r>
          </a:p>
          <a:p>
            <a:pPr algn="ctr">
              <a:lnSpc>
                <a:spcPts val="4759"/>
              </a:lnSpc>
            </a:pPr>
            <a:r>
              <a:rPr lang="en-US" sz="3400" dirty="0">
                <a:solidFill>
                  <a:srgbClr val="1A4B93"/>
                </a:solidFill>
                <a:latin typeface="Open Sans Light"/>
              </a:rPr>
              <a:t>What would you like to </a:t>
            </a:r>
            <a:r>
              <a:rPr lang="en-US" sz="3400" b="1" dirty="0">
                <a:solidFill>
                  <a:srgbClr val="1A4B93"/>
                </a:solidFill>
                <a:latin typeface="Open Sans Light"/>
              </a:rPr>
              <a:t>continue</a:t>
            </a:r>
            <a:r>
              <a:rPr lang="en-US" sz="3400" dirty="0">
                <a:solidFill>
                  <a:srgbClr val="1A4B93"/>
                </a:solidFill>
                <a:latin typeface="Open Sans Light"/>
              </a:rPr>
              <a:t> doing?</a:t>
            </a:r>
          </a:p>
          <a:p>
            <a:pPr algn="ctr">
              <a:lnSpc>
                <a:spcPts val="4759"/>
              </a:lnSpc>
            </a:pPr>
            <a:endParaRPr lang="en-US" sz="1200" dirty="0">
              <a:solidFill>
                <a:srgbClr val="1A4B93"/>
              </a:solidFill>
              <a:latin typeface="Arimo"/>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 Skills</a:t>
            </a:r>
          </a:p>
        </p:txBody>
      </p:sp>
      <p:grpSp>
        <p:nvGrpSpPr>
          <p:cNvPr id="5" name="Group 5"/>
          <p:cNvGrpSpPr/>
          <p:nvPr/>
        </p:nvGrpSpPr>
        <p:grpSpPr>
          <a:xfrm>
            <a:off x="2566952" y="4456943"/>
            <a:ext cx="6296328" cy="1459212"/>
            <a:chOff x="0" y="0"/>
            <a:chExt cx="7449065" cy="1777080"/>
          </a:xfrm>
        </p:grpSpPr>
        <p:sp>
          <p:nvSpPr>
            <p:cNvPr id="6" name="Freeform 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7" name="TextBox 7"/>
          <p:cNvSpPr txBox="1"/>
          <p:nvPr/>
        </p:nvSpPr>
        <p:spPr>
          <a:xfrm>
            <a:off x="2890183"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Self-regulation</a:t>
            </a:r>
          </a:p>
        </p:txBody>
      </p:sp>
      <p:grpSp>
        <p:nvGrpSpPr>
          <p:cNvPr id="8" name="Group 8"/>
          <p:cNvGrpSpPr/>
          <p:nvPr/>
        </p:nvGrpSpPr>
        <p:grpSpPr>
          <a:xfrm>
            <a:off x="2566952" y="6969978"/>
            <a:ext cx="6296328" cy="1459212"/>
            <a:chOff x="0" y="0"/>
            <a:chExt cx="8395104" cy="1945616"/>
          </a:xfrm>
        </p:grpSpPr>
        <p:grpSp>
          <p:nvGrpSpPr>
            <p:cNvPr id="9" name="Group 9"/>
            <p:cNvGrpSpPr/>
            <p:nvPr/>
          </p:nvGrpSpPr>
          <p:grpSpPr>
            <a:xfrm>
              <a:off x="0" y="0"/>
              <a:ext cx="8395104" cy="1945616"/>
              <a:chOff x="0" y="0"/>
              <a:chExt cx="7449065" cy="1777080"/>
            </a:xfrm>
          </p:grpSpPr>
          <p:sp>
            <p:nvSpPr>
              <p:cNvPr id="10" name="Freeform 10"/>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1" name="TextBox 11"/>
            <p:cNvSpPr txBox="1"/>
            <p:nvPr/>
          </p:nvSpPr>
          <p:spPr>
            <a:xfrm>
              <a:off x="430975" y="610505"/>
              <a:ext cx="7533154" cy="715081"/>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Accountability</a:t>
              </a:r>
            </a:p>
          </p:txBody>
        </p:sp>
      </p:grpSp>
      <p:grpSp>
        <p:nvGrpSpPr>
          <p:cNvPr id="12" name="Group 12"/>
          <p:cNvGrpSpPr/>
          <p:nvPr/>
        </p:nvGrpSpPr>
        <p:grpSpPr>
          <a:xfrm>
            <a:off x="9424720" y="4456943"/>
            <a:ext cx="6296328" cy="1459212"/>
            <a:chOff x="0" y="0"/>
            <a:chExt cx="7449065" cy="1777080"/>
          </a:xfrm>
        </p:grpSpPr>
        <p:sp>
          <p:nvSpPr>
            <p:cNvPr id="13" name="Freeform 13"/>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4" name="TextBox 14"/>
          <p:cNvSpPr txBox="1"/>
          <p:nvPr/>
        </p:nvSpPr>
        <p:spPr>
          <a:xfrm>
            <a:off x="9747952"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Awareness </a:t>
            </a:r>
          </a:p>
        </p:txBody>
      </p:sp>
      <p:grpSp>
        <p:nvGrpSpPr>
          <p:cNvPr id="15" name="Group 15"/>
          <p:cNvGrpSpPr/>
          <p:nvPr/>
        </p:nvGrpSpPr>
        <p:grpSpPr>
          <a:xfrm>
            <a:off x="9424720" y="6969978"/>
            <a:ext cx="6296328" cy="1459212"/>
            <a:chOff x="0" y="0"/>
            <a:chExt cx="7449065" cy="1777080"/>
          </a:xfrm>
        </p:grpSpPr>
        <p:sp>
          <p:nvSpPr>
            <p:cNvPr id="16" name="Freeform 1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7" name="TextBox 17"/>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Breaking down goals</a:t>
            </a:r>
          </a:p>
        </p:txBody>
      </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20" name="TextBox 20"/>
          <p:cNvSpPr txBox="1"/>
          <p:nvPr/>
        </p:nvSpPr>
        <p:spPr>
          <a:xfrm>
            <a:off x="286682" y="232783"/>
            <a:ext cx="6302801" cy="538609"/>
          </a:xfrm>
          <a:prstGeom prst="rect">
            <a:avLst/>
          </a:prstGeom>
        </p:spPr>
        <p:txBody>
          <a:bodyPr wrap="square" lIns="0" tIns="0" rIns="0" bIns="0" rtlCol="0" anchor="t">
            <a:spAutoFit/>
          </a:bodyPr>
          <a:lstStyle/>
          <a:p>
            <a:pPr algn="ctr">
              <a:lnSpc>
                <a:spcPts val="4200"/>
              </a:lnSpc>
              <a:spcBef>
                <a:spcPct val="0"/>
              </a:spcBef>
            </a:pPr>
            <a:r>
              <a:rPr lang="en-US" sz="3500" dirty="0">
                <a:solidFill>
                  <a:srgbClr val="1A4B93"/>
                </a:solidFill>
                <a:latin typeface="DM Sans Bold"/>
              </a:rPr>
              <a:t>Stop, start and continue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27699" y="872490"/>
            <a:ext cx="13632603" cy="977265"/>
          </a:xfrm>
          <a:prstGeom prst="rect">
            <a:avLst/>
          </a:prstGeom>
        </p:spPr>
        <p:txBody>
          <a:bodyPr lIns="0" tIns="0" rIns="0" bIns="0" rtlCol="0" anchor="t">
            <a:spAutoFit/>
          </a:bodyPr>
          <a:lstStyle/>
          <a:p>
            <a:pPr marL="0" lvl="0" indent="0" algn="ctr">
              <a:lnSpc>
                <a:spcPts val="5940"/>
              </a:lnSpc>
              <a:spcBef>
                <a:spcPct val="0"/>
              </a:spcBef>
            </a:pPr>
            <a:r>
              <a:rPr lang="en-US" sz="6600" u="none" spc="-198">
                <a:solidFill>
                  <a:srgbClr val="3F3F54"/>
                </a:solidFill>
                <a:latin typeface="Gaegu Bold"/>
              </a:rPr>
              <a:t>WHAT COLOR ARE YOU FEELING TODAY?</a:t>
            </a:r>
          </a:p>
        </p:txBody>
      </p:sp>
      <p:sp>
        <p:nvSpPr>
          <p:cNvPr id="3" name="TextBox 3"/>
          <p:cNvSpPr txBox="1"/>
          <p:nvPr/>
        </p:nvSpPr>
        <p:spPr>
          <a:xfrm>
            <a:off x="3717680" y="1830705"/>
            <a:ext cx="10852641" cy="617855"/>
          </a:xfrm>
          <a:prstGeom prst="rect">
            <a:avLst/>
          </a:prstGeom>
        </p:spPr>
        <p:txBody>
          <a:bodyPr lIns="0" tIns="0" rIns="0" bIns="0" rtlCol="0" anchor="t">
            <a:spAutoFit/>
          </a:bodyPr>
          <a:lstStyle/>
          <a:p>
            <a:pPr marL="0" lvl="0" indent="0" algn="ctr">
              <a:lnSpc>
                <a:spcPts val="2565"/>
              </a:lnSpc>
            </a:pPr>
            <a:r>
              <a:rPr lang="en-US" sz="1899" u="none">
                <a:solidFill>
                  <a:srgbClr val="3F3F54"/>
                </a:solidFill>
                <a:latin typeface="Quicksand"/>
              </a:rPr>
              <a:t>Colors sometimes can feel like emotions. Think of how you are feeling right now, and think of what color it feels like. Using colors that show your feelings, draw a self-portrait. </a:t>
            </a:r>
          </a:p>
        </p:txBody>
      </p:sp>
      <p:grpSp>
        <p:nvGrpSpPr>
          <p:cNvPr id="4" name="Group 4"/>
          <p:cNvGrpSpPr/>
          <p:nvPr/>
        </p:nvGrpSpPr>
        <p:grpSpPr>
          <a:xfrm rot="-10800000">
            <a:off x="1038225" y="2906515"/>
            <a:ext cx="16230600" cy="6351785"/>
            <a:chOff x="0" y="0"/>
            <a:chExt cx="20640315" cy="8077510"/>
          </a:xfrm>
        </p:grpSpPr>
        <p:sp>
          <p:nvSpPr>
            <p:cNvPr id="5" name="Freeform 5"/>
            <p:cNvSpPr/>
            <p:nvPr/>
          </p:nvSpPr>
          <p:spPr>
            <a:xfrm>
              <a:off x="13970" y="17780"/>
              <a:ext cx="20609835" cy="8038140"/>
            </a:xfrm>
            <a:custGeom>
              <a:avLst/>
              <a:gdLst/>
              <a:ahLst/>
              <a:cxnLst/>
              <a:rect l="l" t="t" r="r" b="b"/>
              <a:pathLst>
                <a:path w="20609835" h="8038140">
                  <a:moveTo>
                    <a:pt x="20593326" y="8038140"/>
                  </a:moveTo>
                  <a:lnTo>
                    <a:pt x="15240" y="8030520"/>
                  </a:lnTo>
                  <a:lnTo>
                    <a:pt x="0" y="11430"/>
                  </a:lnTo>
                  <a:lnTo>
                    <a:pt x="20609835" y="0"/>
                  </a:lnTo>
                  <a:close/>
                </a:path>
              </a:pathLst>
            </a:custGeom>
            <a:solidFill>
              <a:srgbClr val="FFF7EE"/>
            </a:solidFill>
          </p:spPr>
        </p:sp>
        <p:sp>
          <p:nvSpPr>
            <p:cNvPr id="6" name="Freeform 6"/>
            <p:cNvSpPr/>
            <p:nvPr/>
          </p:nvSpPr>
          <p:spPr>
            <a:xfrm>
              <a:off x="0" y="-2540"/>
              <a:ext cx="20645396" cy="8082590"/>
            </a:xfrm>
            <a:custGeom>
              <a:avLst/>
              <a:gdLst/>
              <a:ahLst/>
              <a:cxnLst/>
              <a:rect l="l" t="t" r="r" b="b"/>
              <a:pathLst>
                <a:path w="20645396" h="8082590">
                  <a:moveTo>
                    <a:pt x="0" y="15240"/>
                  </a:moveTo>
                  <a:cubicBezTo>
                    <a:pt x="41910" y="19050"/>
                    <a:pt x="462611" y="20320"/>
                    <a:pt x="1016926" y="22860"/>
                  </a:cubicBezTo>
                  <a:cubicBezTo>
                    <a:pt x="1571242" y="24130"/>
                    <a:pt x="2142355" y="30480"/>
                    <a:pt x="2713468" y="27940"/>
                  </a:cubicBezTo>
                  <a:cubicBezTo>
                    <a:pt x="2982226" y="26670"/>
                    <a:pt x="3250985" y="22860"/>
                    <a:pt x="3519744" y="20320"/>
                  </a:cubicBezTo>
                  <a:cubicBezTo>
                    <a:pt x="3805301" y="17780"/>
                    <a:pt x="4090858" y="17780"/>
                    <a:pt x="4376414" y="19050"/>
                  </a:cubicBezTo>
                  <a:cubicBezTo>
                    <a:pt x="4863540" y="20320"/>
                    <a:pt x="5350665" y="20320"/>
                    <a:pt x="5820994" y="19050"/>
                  </a:cubicBezTo>
                  <a:cubicBezTo>
                    <a:pt x="7030409" y="16510"/>
                    <a:pt x="8239825" y="20320"/>
                    <a:pt x="9466038" y="17780"/>
                  </a:cubicBezTo>
                  <a:cubicBezTo>
                    <a:pt x="11481730" y="11430"/>
                    <a:pt x="13497423" y="6350"/>
                    <a:pt x="15529913" y="10160"/>
                  </a:cubicBezTo>
                  <a:cubicBezTo>
                    <a:pt x="16672139" y="12700"/>
                    <a:pt x="17831161" y="16510"/>
                    <a:pt x="18973388" y="11430"/>
                  </a:cubicBezTo>
                  <a:cubicBezTo>
                    <a:pt x="19510905" y="8890"/>
                    <a:pt x="20048424" y="1270"/>
                    <a:pt x="20581896" y="3810"/>
                  </a:cubicBezTo>
                  <a:cubicBezTo>
                    <a:pt x="20594596" y="3810"/>
                    <a:pt x="20619996" y="0"/>
                    <a:pt x="20628885" y="10160"/>
                  </a:cubicBezTo>
                  <a:cubicBezTo>
                    <a:pt x="20633965" y="15240"/>
                    <a:pt x="20632696" y="22860"/>
                    <a:pt x="20633965" y="29210"/>
                  </a:cubicBezTo>
                  <a:cubicBezTo>
                    <a:pt x="20635235" y="36830"/>
                    <a:pt x="20636505" y="45720"/>
                    <a:pt x="20639046" y="53340"/>
                  </a:cubicBezTo>
                  <a:cubicBezTo>
                    <a:pt x="20645396" y="142860"/>
                    <a:pt x="20644126" y="321952"/>
                    <a:pt x="20644126" y="501044"/>
                  </a:cubicBezTo>
                  <a:cubicBezTo>
                    <a:pt x="20644126" y="699324"/>
                    <a:pt x="20644126" y="897605"/>
                    <a:pt x="20644126" y="1095885"/>
                  </a:cubicBezTo>
                  <a:cubicBezTo>
                    <a:pt x="20644126" y="1530823"/>
                    <a:pt x="20642855" y="1959365"/>
                    <a:pt x="20640315" y="2394303"/>
                  </a:cubicBezTo>
                  <a:cubicBezTo>
                    <a:pt x="20637776" y="2765279"/>
                    <a:pt x="20635235" y="3129859"/>
                    <a:pt x="20635235" y="3500836"/>
                  </a:cubicBezTo>
                  <a:cubicBezTo>
                    <a:pt x="20633965" y="4306750"/>
                    <a:pt x="20632696" y="5119060"/>
                    <a:pt x="20632696" y="5931371"/>
                  </a:cubicBezTo>
                  <a:cubicBezTo>
                    <a:pt x="20631426" y="6583778"/>
                    <a:pt x="20633965" y="7242581"/>
                    <a:pt x="20630155" y="7894988"/>
                  </a:cubicBezTo>
                  <a:cubicBezTo>
                    <a:pt x="20630155" y="7971741"/>
                    <a:pt x="20628885" y="8040680"/>
                    <a:pt x="20627615" y="8055921"/>
                  </a:cubicBezTo>
                  <a:cubicBezTo>
                    <a:pt x="20626346" y="8071160"/>
                    <a:pt x="20621265" y="8082590"/>
                    <a:pt x="20604755" y="8081321"/>
                  </a:cubicBezTo>
                  <a:cubicBezTo>
                    <a:pt x="20583165" y="8078780"/>
                    <a:pt x="20333981" y="8074971"/>
                    <a:pt x="20031627" y="8076240"/>
                  </a:cubicBezTo>
                  <a:cubicBezTo>
                    <a:pt x="18889401" y="8078780"/>
                    <a:pt x="17763972" y="8076240"/>
                    <a:pt x="16621747" y="8073700"/>
                  </a:cubicBezTo>
                  <a:cubicBezTo>
                    <a:pt x="14354093" y="8068621"/>
                    <a:pt x="12086438" y="8073700"/>
                    <a:pt x="9818784" y="8069890"/>
                  </a:cubicBezTo>
                  <a:cubicBezTo>
                    <a:pt x="8626166" y="8067350"/>
                    <a:pt x="7433548" y="8068621"/>
                    <a:pt x="6240930" y="8068621"/>
                  </a:cubicBezTo>
                  <a:cubicBezTo>
                    <a:pt x="5921778" y="8068621"/>
                    <a:pt x="5619424" y="8067350"/>
                    <a:pt x="5300273" y="8067350"/>
                  </a:cubicBezTo>
                  <a:cubicBezTo>
                    <a:pt x="4745958" y="8066080"/>
                    <a:pt x="4208440" y="8069890"/>
                    <a:pt x="3654124" y="8068621"/>
                  </a:cubicBezTo>
                  <a:cubicBezTo>
                    <a:pt x="3099809" y="8067350"/>
                    <a:pt x="2528696" y="8066080"/>
                    <a:pt x="1974380" y="8064810"/>
                  </a:cubicBezTo>
                  <a:cubicBezTo>
                    <a:pt x="1403267" y="8063540"/>
                    <a:pt x="479408" y="8063540"/>
                    <a:pt x="41910" y="8061000"/>
                  </a:cubicBezTo>
                  <a:cubicBezTo>
                    <a:pt x="17780" y="8058460"/>
                    <a:pt x="19050" y="8057190"/>
                    <a:pt x="19050" y="8003722"/>
                  </a:cubicBezTo>
                  <a:cubicBezTo>
                    <a:pt x="19050" y="7984533"/>
                    <a:pt x="19050" y="7958949"/>
                    <a:pt x="19050" y="7939760"/>
                  </a:cubicBezTo>
                  <a:cubicBezTo>
                    <a:pt x="19050" y="7837422"/>
                    <a:pt x="19050" y="7741480"/>
                    <a:pt x="19050" y="7639142"/>
                  </a:cubicBezTo>
                  <a:cubicBezTo>
                    <a:pt x="19050" y="7280958"/>
                    <a:pt x="19050" y="6922773"/>
                    <a:pt x="19050" y="6564589"/>
                  </a:cubicBezTo>
                  <a:cubicBezTo>
                    <a:pt x="19050" y="5733091"/>
                    <a:pt x="19050" y="4901592"/>
                    <a:pt x="19050" y="4070093"/>
                  </a:cubicBezTo>
                  <a:cubicBezTo>
                    <a:pt x="19050" y="3859020"/>
                    <a:pt x="19050" y="3654343"/>
                    <a:pt x="17780" y="3443271"/>
                  </a:cubicBezTo>
                  <a:cubicBezTo>
                    <a:pt x="12700" y="2579791"/>
                    <a:pt x="12700" y="1716311"/>
                    <a:pt x="8890" y="859228"/>
                  </a:cubicBezTo>
                  <a:cubicBezTo>
                    <a:pt x="8890" y="673740"/>
                    <a:pt x="7620" y="488251"/>
                    <a:pt x="7620" y="302763"/>
                  </a:cubicBezTo>
                  <a:cubicBezTo>
                    <a:pt x="3810" y="117275"/>
                    <a:pt x="0" y="48260"/>
                    <a:pt x="0" y="15240"/>
                  </a:cubicBezTo>
                  <a:close/>
                  <a:moveTo>
                    <a:pt x="20600946" y="8048300"/>
                  </a:moveTo>
                  <a:cubicBezTo>
                    <a:pt x="20603485" y="7894988"/>
                    <a:pt x="20602215" y="7696707"/>
                    <a:pt x="20603485" y="7492030"/>
                  </a:cubicBezTo>
                  <a:cubicBezTo>
                    <a:pt x="20604755" y="7101866"/>
                    <a:pt x="20604755" y="6705305"/>
                    <a:pt x="20606026" y="6315140"/>
                  </a:cubicBezTo>
                  <a:cubicBezTo>
                    <a:pt x="20607296" y="5464452"/>
                    <a:pt x="20608565" y="4620161"/>
                    <a:pt x="20609835" y="3769474"/>
                  </a:cubicBezTo>
                  <a:cubicBezTo>
                    <a:pt x="20612376" y="2707714"/>
                    <a:pt x="20617455" y="1652350"/>
                    <a:pt x="20618726" y="590590"/>
                  </a:cubicBezTo>
                  <a:cubicBezTo>
                    <a:pt x="20618726" y="417894"/>
                    <a:pt x="20619996" y="245198"/>
                    <a:pt x="20618726" y="73660"/>
                  </a:cubicBezTo>
                  <a:cubicBezTo>
                    <a:pt x="20618726" y="64770"/>
                    <a:pt x="20617455" y="55880"/>
                    <a:pt x="20614915" y="46990"/>
                  </a:cubicBezTo>
                  <a:cubicBezTo>
                    <a:pt x="20613646" y="43180"/>
                    <a:pt x="20613646" y="39370"/>
                    <a:pt x="20612376" y="35560"/>
                  </a:cubicBezTo>
                  <a:cubicBezTo>
                    <a:pt x="20611105" y="26670"/>
                    <a:pt x="20612376" y="29210"/>
                    <a:pt x="20604755" y="26670"/>
                  </a:cubicBezTo>
                  <a:cubicBezTo>
                    <a:pt x="20590785" y="21590"/>
                    <a:pt x="20417968" y="25400"/>
                    <a:pt x="20233196" y="25400"/>
                  </a:cubicBezTo>
                  <a:cubicBezTo>
                    <a:pt x="19124564" y="31750"/>
                    <a:pt x="18015934" y="35560"/>
                    <a:pt x="16890505" y="31750"/>
                  </a:cubicBezTo>
                  <a:cubicBezTo>
                    <a:pt x="14690041" y="25400"/>
                    <a:pt x="12455982" y="24130"/>
                    <a:pt x="10255517" y="35560"/>
                  </a:cubicBezTo>
                  <a:cubicBezTo>
                    <a:pt x="9650809" y="39370"/>
                    <a:pt x="9046102" y="40640"/>
                    <a:pt x="8441394" y="40640"/>
                  </a:cubicBezTo>
                  <a:cubicBezTo>
                    <a:pt x="7920673" y="40640"/>
                    <a:pt x="7383155" y="36830"/>
                    <a:pt x="6862435" y="38100"/>
                  </a:cubicBezTo>
                  <a:cubicBezTo>
                    <a:pt x="6022563" y="40640"/>
                    <a:pt x="5199488" y="39370"/>
                    <a:pt x="4359616" y="39370"/>
                  </a:cubicBezTo>
                  <a:cubicBezTo>
                    <a:pt x="3805301" y="39370"/>
                    <a:pt x="3267783" y="48260"/>
                    <a:pt x="2713467" y="49530"/>
                  </a:cubicBezTo>
                  <a:cubicBezTo>
                    <a:pt x="2192747" y="50800"/>
                    <a:pt x="1655229" y="44450"/>
                    <a:pt x="1117711" y="41910"/>
                  </a:cubicBezTo>
                  <a:cubicBezTo>
                    <a:pt x="865749" y="40640"/>
                    <a:pt x="596990" y="39370"/>
                    <a:pt x="328231" y="38100"/>
                  </a:cubicBezTo>
                  <a:cubicBezTo>
                    <a:pt x="193852" y="36830"/>
                    <a:pt x="59472" y="36830"/>
                    <a:pt x="43180" y="35560"/>
                  </a:cubicBezTo>
                  <a:cubicBezTo>
                    <a:pt x="38100" y="35560"/>
                    <a:pt x="31750" y="34290"/>
                    <a:pt x="27940" y="35560"/>
                  </a:cubicBezTo>
                  <a:cubicBezTo>
                    <a:pt x="21590" y="38100"/>
                    <a:pt x="22860" y="35560"/>
                    <a:pt x="21590" y="44450"/>
                  </a:cubicBezTo>
                  <a:cubicBezTo>
                    <a:pt x="19050" y="59690"/>
                    <a:pt x="24130" y="91690"/>
                    <a:pt x="24130" y="168444"/>
                  </a:cubicBezTo>
                  <a:cubicBezTo>
                    <a:pt x="25400" y="264386"/>
                    <a:pt x="25400" y="360329"/>
                    <a:pt x="25400" y="456271"/>
                  </a:cubicBezTo>
                  <a:cubicBezTo>
                    <a:pt x="25400" y="852832"/>
                    <a:pt x="21590" y="1242997"/>
                    <a:pt x="25400" y="1639558"/>
                  </a:cubicBezTo>
                  <a:cubicBezTo>
                    <a:pt x="30480" y="2112872"/>
                    <a:pt x="30480" y="2586187"/>
                    <a:pt x="30480" y="3059502"/>
                  </a:cubicBezTo>
                  <a:cubicBezTo>
                    <a:pt x="31750" y="3827040"/>
                    <a:pt x="31750" y="4594577"/>
                    <a:pt x="31750" y="5362114"/>
                  </a:cubicBezTo>
                  <a:cubicBezTo>
                    <a:pt x="31750" y="6116859"/>
                    <a:pt x="31750" y="6871604"/>
                    <a:pt x="33020" y="7626350"/>
                  </a:cubicBezTo>
                  <a:cubicBezTo>
                    <a:pt x="33020" y="7696708"/>
                    <a:pt x="33020" y="7773461"/>
                    <a:pt x="33020" y="7843819"/>
                  </a:cubicBezTo>
                  <a:cubicBezTo>
                    <a:pt x="33020" y="7907780"/>
                    <a:pt x="33020" y="7978138"/>
                    <a:pt x="39370" y="8040680"/>
                  </a:cubicBezTo>
                  <a:cubicBezTo>
                    <a:pt x="45720" y="8044490"/>
                    <a:pt x="210649" y="8044490"/>
                    <a:pt x="311434" y="8045760"/>
                  </a:cubicBezTo>
                  <a:cubicBezTo>
                    <a:pt x="479408" y="8047030"/>
                    <a:pt x="630585" y="8047030"/>
                    <a:pt x="781762" y="8047030"/>
                  </a:cubicBezTo>
                  <a:cubicBezTo>
                    <a:pt x="1302483" y="8044490"/>
                    <a:pt x="1806406" y="8045760"/>
                    <a:pt x="2327126" y="8047030"/>
                  </a:cubicBezTo>
                  <a:cubicBezTo>
                    <a:pt x="2579088" y="8047030"/>
                    <a:pt x="2847847" y="8047030"/>
                    <a:pt x="3099808" y="8048300"/>
                  </a:cubicBezTo>
                  <a:cubicBezTo>
                    <a:pt x="3368568" y="8049571"/>
                    <a:pt x="3654124" y="8054650"/>
                    <a:pt x="3922883" y="8050840"/>
                  </a:cubicBezTo>
                  <a:cubicBezTo>
                    <a:pt x="4426806" y="8044490"/>
                    <a:pt x="4964324" y="8048300"/>
                    <a:pt x="5468247" y="8048300"/>
                  </a:cubicBezTo>
                  <a:cubicBezTo>
                    <a:pt x="5804196" y="8048300"/>
                    <a:pt x="6140145" y="8052110"/>
                    <a:pt x="6476093" y="8052110"/>
                  </a:cubicBezTo>
                  <a:cubicBezTo>
                    <a:pt x="6761650" y="8052110"/>
                    <a:pt x="7064004" y="8052110"/>
                    <a:pt x="7349561" y="8050840"/>
                  </a:cubicBezTo>
                  <a:cubicBezTo>
                    <a:pt x="8710153" y="8049571"/>
                    <a:pt x="10053948" y="8048300"/>
                    <a:pt x="11397743" y="8050840"/>
                  </a:cubicBezTo>
                  <a:cubicBezTo>
                    <a:pt x="11935261" y="8052110"/>
                    <a:pt x="12472779" y="8049571"/>
                    <a:pt x="13010297" y="8049571"/>
                  </a:cubicBezTo>
                  <a:cubicBezTo>
                    <a:pt x="13531017" y="8048300"/>
                    <a:pt x="14051739" y="8044490"/>
                    <a:pt x="14572459" y="8048300"/>
                  </a:cubicBezTo>
                  <a:cubicBezTo>
                    <a:pt x="15093180" y="8052110"/>
                    <a:pt x="15630697" y="8049571"/>
                    <a:pt x="16151419" y="8053380"/>
                  </a:cubicBezTo>
                  <a:cubicBezTo>
                    <a:pt x="16688936" y="8057190"/>
                    <a:pt x="17226454" y="8052110"/>
                    <a:pt x="17763973" y="8052110"/>
                  </a:cubicBezTo>
                  <a:cubicBezTo>
                    <a:pt x="18284693" y="8052110"/>
                    <a:pt x="18822211" y="8052110"/>
                    <a:pt x="19342931" y="8053380"/>
                  </a:cubicBezTo>
                  <a:cubicBezTo>
                    <a:pt x="19863653" y="8050840"/>
                    <a:pt x="20350778" y="8048300"/>
                    <a:pt x="20600946" y="8048300"/>
                  </a:cubicBezTo>
                  <a:close/>
                </a:path>
              </a:pathLst>
            </a:custGeom>
            <a:solidFill>
              <a:srgbClr val="3F3F54"/>
            </a:solidFill>
          </p:spPr>
        </p:sp>
      </p:grpSp>
      <p:sp>
        <p:nvSpPr>
          <p:cNvPr id="7" name="TextBox 7"/>
          <p:cNvSpPr txBox="1"/>
          <p:nvPr/>
        </p:nvSpPr>
        <p:spPr>
          <a:xfrm>
            <a:off x="1028700" y="9210675"/>
            <a:ext cx="16230600" cy="346075"/>
          </a:xfrm>
          <a:prstGeom prst="rect">
            <a:avLst/>
          </a:prstGeom>
        </p:spPr>
        <p:txBody>
          <a:bodyPr lIns="0" tIns="0" rIns="0" bIns="0" rtlCol="0" anchor="t">
            <a:spAutoFit/>
          </a:bodyPr>
          <a:lstStyle/>
          <a:p>
            <a:pPr algn="r">
              <a:lnSpc>
                <a:spcPts val="2800"/>
              </a:lnSpc>
            </a:pPr>
            <a:r>
              <a:rPr lang="en-US" sz="2000">
                <a:solidFill>
                  <a:srgbClr val="3F3F54"/>
                </a:solidFill>
                <a:latin typeface="Open Sans Light"/>
              </a:rPr>
              <a:t>(Canvas, 2021)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 Skills</a:t>
            </a:r>
          </a:p>
        </p:txBody>
      </p:sp>
      <p:grpSp>
        <p:nvGrpSpPr>
          <p:cNvPr id="5" name="Group 5"/>
          <p:cNvGrpSpPr/>
          <p:nvPr/>
        </p:nvGrpSpPr>
        <p:grpSpPr>
          <a:xfrm>
            <a:off x="2737892" y="3368010"/>
            <a:ext cx="5809081" cy="2814845"/>
            <a:chOff x="0" y="0"/>
            <a:chExt cx="7449065" cy="3609515"/>
          </a:xfrm>
        </p:grpSpPr>
        <p:sp>
          <p:nvSpPr>
            <p:cNvPr id="6" name="Freeform 6"/>
            <p:cNvSpPr/>
            <p:nvPr/>
          </p:nvSpPr>
          <p:spPr>
            <a:xfrm>
              <a:off x="-1" y="0"/>
              <a:ext cx="7456724" cy="3609515"/>
            </a:xfrm>
            <a:custGeom>
              <a:avLst/>
              <a:gdLst/>
              <a:ahLst/>
              <a:cxnLst/>
              <a:rect l="l" t="t" r="r" b="b"/>
              <a:pathLst>
                <a:path w="7456724" h="3609515">
                  <a:moveTo>
                    <a:pt x="6950285" y="3592596"/>
                  </a:moveTo>
                  <a:cubicBezTo>
                    <a:pt x="6950285" y="3592596"/>
                    <a:pt x="6713289" y="3582626"/>
                    <a:pt x="6351150" y="3596070"/>
                  </a:cubicBezTo>
                  <a:cubicBezTo>
                    <a:pt x="5989012" y="3609515"/>
                    <a:pt x="490924" y="3609515"/>
                    <a:pt x="490924" y="3609515"/>
                  </a:cubicBezTo>
                  <a:cubicBezTo>
                    <a:pt x="245502" y="3609515"/>
                    <a:pt x="32509" y="3512247"/>
                    <a:pt x="31032" y="3352133"/>
                  </a:cubicBezTo>
                  <a:cubicBezTo>
                    <a:pt x="31032" y="3352133"/>
                    <a:pt x="0" y="202725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900939"/>
                    <a:pt x="7447969" y="2652546"/>
                  </a:cubicBezTo>
                  <a:cubicBezTo>
                    <a:pt x="7456724" y="2945847"/>
                    <a:pt x="7410176" y="3278918"/>
                    <a:pt x="7410176" y="3278918"/>
                  </a:cubicBezTo>
                  <a:cubicBezTo>
                    <a:pt x="7407211" y="3458944"/>
                    <a:pt x="7195708" y="3592596"/>
                    <a:pt x="6950285" y="3592596"/>
                  </a:cubicBezTo>
                  <a:close/>
                </a:path>
              </a:pathLst>
            </a:custGeom>
            <a:solidFill>
              <a:srgbClr val="FBE8D7"/>
            </a:solidFill>
          </p:spPr>
        </p:sp>
      </p:grpSp>
      <p:sp>
        <p:nvSpPr>
          <p:cNvPr id="7" name="TextBox 7"/>
          <p:cNvSpPr txBox="1"/>
          <p:nvPr/>
        </p:nvSpPr>
        <p:spPr>
          <a:xfrm>
            <a:off x="3036110" y="4052632"/>
            <a:ext cx="5212645" cy="1455125"/>
          </a:xfrm>
          <a:prstGeom prst="rect">
            <a:avLst/>
          </a:prstGeom>
        </p:spPr>
        <p:txBody>
          <a:bodyPr lIns="0" tIns="0" rIns="0" bIns="0" rtlCol="0" anchor="t">
            <a:spAutoFit/>
          </a:bodyPr>
          <a:lstStyle/>
          <a:p>
            <a:pPr algn="ctr">
              <a:lnSpc>
                <a:spcPts val="3874"/>
              </a:lnSpc>
            </a:pPr>
            <a:r>
              <a:rPr lang="en-US" sz="3229">
                <a:solidFill>
                  <a:srgbClr val="1A4B93"/>
                </a:solidFill>
                <a:latin typeface="DM Sans Bold"/>
              </a:rPr>
              <a:t>Vocabulary (feelings, animals, weather, toy, furniture, etc.)</a:t>
            </a:r>
            <a:r>
              <a:rPr lang="en-US" sz="1107">
                <a:solidFill>
                  <a:srgbClr val="1A4B93"/>
                </a:solidFill>
                <a:latin typeface="Arimo Bold"/>
              </a:rPr>
              <a:t> </a:t>
            </a:r>
          </a:p>
        </p:txBody>
      </p:sp>
      <p:grpSp>
        <p:nvGrpSpPr>
          <p:cNvPr id="8" name="Group 8"/>
          <p:cNvGrpSpPr/>
          <p:nvPr/>
        </p:nvGrpSpPr>
        <p:grpSpPr>
          <a:xfrm>
            <a:off x="2737892" y="6373419"/>
            <a:ext cx="5809081" cy="2814845"/>
            <a:chOff x="0" y="0"/>
            <a:chExt cx="7449065" cy="3609515"/>
          </a:xfrm>
        </p:grpSpPr>
        <p:sp>
          <p:nvSpPr>
            <p:cNvPr id="9" name="Freeform 9"/>
            <p:cNvSpPr/>
            <p:nvPr/>
          </p:nvSpPr>
          <p:spPr>
            <a:xfrm>
              <a:off x="-1" y="0"/>
              <a:ext cx="7456724" cy="3609515"/>
            </a:xfrm>
            <a:custGeom>
              <a:avLst/>
              <a:gdLst/>
              <a:ahLst/>
              <a:cxnLst/>
              <a:rect l="l" t="t" r="r" b="b"/>
              <a:pathLst>
                <a:path w="7456724" h="3609515">
                  <a:moveTo>
                    <a:pt x="6950285" y="3592596"/>
                  </a:moveTo>
                  <a:cubicBezTo>
                    <a:pt x="6950285" y="3592596"/>
                    <a:pt x="6713289" y="3582626"/>
                    <a:pt x="6351150" y="3596070"/>
                  </a:cubicBezTo>
                  <a:cubicBezTo>
                    <a:pt x="5989012" y="3609515"/>
                    <a:pt x="490924" y="3609515"/>
                    <a:pt x="490924" y="3609515"/>
                  </a:cubicBezTo>
                  <a:cubicBezTo>
                    <a:pt x="245502" y="3609515"/>
                    <a:pt x="32509" y="3512247"/>
                    <a:pt x="31032" y="3352133"/>
                  </a:cubicBezTo>
                  <a:cubicBezTo>
                    <a:pt x="31032" y="3352133"/>
                    <a:pt x="0" y="202725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900939"/>
                    <a:pt x="7447969" y="2652546"/>
                  </a:cubicBezTo>
                  <a:cubicBezTo>
                    <a:pt x="7456724" y="2945847"/>
                    <a:pt x="7410176" y="3278918"/>
                    <a:pt x="7410176" y="3278918"/>
                  </a:cubicBezTo>
                  <a:cubicBezTo>
                    <a:pt x="7407211" y="3458944"/>
                    <a:pt x="7195708" y="3592596"/>
                    <a:pt x="6950285" y="3592596"/>
                  </a:cubicBezTo>
                  <a:close/>
                </a:path>
              </a:pathLst>
            </a:custGeom>
            <a:solidFill>
              <a:srgbClr val="FBE8D7"/>
            </a:solidFill>
          </p:spPr>
        </p:sp>
      </p:grpSp>
      <p:sp>
        <p:nvSpPr>
          <p:cNvPr id="10" name="TextBox 10"/>
          <p:cNvSpPr txBox="1"/>
          <p:nvPr/>
        </p:nvSpPr>
        <p:spPr>
          <a:xfrm>
            <a:off x="2890183" y="6896308"/>
            <a:ext cx="5649865" cy="1597025"/>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Universal Design for Learning (means of expression)</a:t>
            </a:r>
          </a:p>
        </p:txBody>
      </p:sp>
      <p:grpSp>
        <p:nvGrpSpPr>
          <p:cNvPr id="11" name="Group 11"/>
          <p:cNvGrpSpPr/>
          <p:nvPr/>
        </p:nvGrpSpPr>
        <p:grpSpPr>
          <a:xfrm>
            <a:off x="9762969" y="3368010"/>
            <a:ext cx="5809081" cy="2814845"/>
            <a:chOff x="0" y="0"/>
            <a:chExt cx="7449065" cy="3609515"/>
          </a:xfrm>
        </p:grpSpPr>
        <p:sp>
          <p:nvSpPr>
            <p:cNvPr id="12" name="Freeform 12"/>
            <p:cNvSpPr/>
            <p:nvPr/>
          </p:nvSpPr>
          <p:spPr>
            <a:xfrm>
              <a:off x="-1" y="0"/>
              <a:ext cx="7456724" cy="3609515"/>
            </a:xfrm>
            <a:custGeom>
              <a:avLst/>
              <a:gdLst/>
              <a:ahLst/>
              <a:cxnLst/>
              <a:rect l="l" t="t" r="r" b="b"/>
              <a:pathLst>
                <a:path w="7456724" h="3609515">
                  <a:moveTo>
                    <a:pt x="6950285" y="3592596"/>
                  </a:moveTo>
                  <a:cubicBezTo>
                    <a:pt x="6950285" y="3592596"/>
                    <a:pt x="6713289" y="3582626"/>
                    <a:pt x="6351150" y="3596070"/>
                  </a:cubicBezTo>
                  <a:cubicBezTo>
                    <a:pt x="5989012" y="3609515"/>
                    <a:pt x="490924" y="3609515"/>
                    <a:pt x="490924" y="3609515"/>
                  </a:cubicBezTo>
                  <a:cubicBezTo>
                    <a:pt x="245502" y="3609515"/>
                    <a:pt x="32509" y="3512247"/>
                    <a:pt x="31032" y="3352133"/>
                  </a:cubicBezTo>
                  <a:cubicBezTo>
                    <a:pt x="31032" y="3352133"/>
                    <a:pt x="0" y="202725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900939"/>
                    <a:pt x="7447969" y="2652546"/>
                  </a:cubicBezTo>
                  <a:cubicBezTo>
                    <a:pt x="7456724" y="2945847"/>
                    <a:pt x="7410176" y="3278918"/>
                    <a:pt x="7410176" y="3278918"/>
                  </a:cubicBezTo>
                  <a:cubicBezTo>
                    <a:pt x="7407211" y="3458944"/>
                    <a:pt x="7195708" y="3592596"/>
                    <a:pt x="6950285" y="3592596"/>
                  </a:cubicBezTo>
                  <a:close/>
                </a:path>
              </a:pathLst>
            </a:custGeom>
            <a:solidFill>
              <a:srgbClr val="FBE8D7"/>
            </a:solidFill>
          </p:spPr>
        </p:sp>
      </p:grpSp>
      <p:sp>
        <p:nvSpPr>
          <p:cNvPr id="13" name="TextBox 13"/>
          <p:cNvSpPr txBox="1"/>
          <p:nvPr/>
        </p:nvSpPr>
        <p:spPr>
          <a:xfrm>
            <a:off x="9747952" y="4501324"/>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Community Building</a:t>
            </a:r>
          </a:p>
        </p:txBody>
      </p:sp>
      <p:sp>
        <p:nvSpPr>
          <p:cNvPr id="14" name="TextBox 14"/>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 </a:t>
            </a:r>
          </a:p>
        </p:txBody>
      </p:sp>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8878" y="1176689"/>
            <a:ext cx="1018243" cy="1098105"/>
          </a:xfrm>
          <a:prstGeom prst="rect">
            <a:avLst/>
          </a:prstGeom>
        </p:spPr>
      </p:pic>
      <p:grpSp>
        <p:nvGrpSpPr>
          <p:cNvPr id="16" name="Group 16"/>
          <p:cNvGrpSpPr/>
          <p:nvPr/>
        </p:nvGrpSpPr>
        <p:grpSpPr>
          <a:xfrm>
            <a:off x="9762969" y="6373419"/>
            <a:ext cx="5809081" cy="2814845"/>
            <a:chOff x="0" y="0"/>
            <a:chExt cx="7449065" cy="3609515"/>
          </a:xfrm>
        </p:grpSpPr>
        <p:sp>
          <p:nvSpPr>
            <p:cNvPr id="17" name="Freeform 17"/>
            <p:cNvSpPr/>
            <p:nvPr/>
          </p:nvSpPr>
          <p:spPr>
            <a:xfrm>
              <a:off x="-1" y="0"/>
              <a:ext cx="7456724" cy="3609515"/>
            </a:xfrm>
            <a:custGeom>
              <a:avLst/>
              <a:gdLst/>
              <a:ahLst/>
              <a:cxnLst/>
              <a:rect l="l" t="t" r="r" b="b"/>
              <a:pathLst>
                <a:path w="7456724" h="3609515">
                  <a:moveTo>
                    <a:pt x="6950285" y="3592596"/>
                  </a:moveTo>
                  <a:cubicBezTo>
                    <a:pt x="6950285" y="3592596"/>
                    <a:pt x="6713289" y="3582626"/>
                    <a:pt x="6351150" y="3596070"/>
                  </a:cubicBezTo>
                  <a:cubicBezTo>
                    <a:pt x="5989012" y="3609515"/>
                    <a:pt x="490924" y="3609515"/>
                    <a:pt x="490924" y="3609515"/>
                  </a:cubicBezTo>
                  <a:cubicBezTo>
                    <a:pt x="245502" y="3609515"/>
                    <a:pt x="32509" y="3512247"/>
                    <a:pt x="31032" y="3352133"/>
                  </a:cubicBezTo>
                  <a:cubicBezTo>
                    <a:pt x="31032" y="3352133"/>
                    <a:pt x="0" y="2027252"/>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900939"/>
                    <a:pt x="7447969" y="2652546"/>
                  </a:cubicBezTo>
                  <a:cubicBezTo>
                    <a:pt x="7456724" y="2945847"/>
                    <a:pt x="7410176" y="3278918"/>
                    <a:pt x="7410176" y="3278918"/>
                  </a:cubicBezTo>
                  <a:cubicBezTo>
                    <a:pt x="7407211" y="3458944"/>
                    <a:pt x="7195708" y="3592596"/>
                    <a:pt x="6950285" y="3592596"/>
                  </a:cubicBezTo>
                  <a:close/>
                </a:path>
              </a:pathLst>
            </a:custGeom>
            <a:solidFill>
              <a:srgbClr val="FBE8D7"/>
            </a:solidFill>
          </p:spPr>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41827">
            <a:off x="15199676" y="8659907"/>
            <a:ext cx="2059624" cy="851202"/>
          </a:xfrm>
          <a:prstGeom prst="rect">
            <a:avLst/>
          </a:prstGeom>
        </p:spPr>
      </p:pic>
      <p:sp>
        <p:nvSpPr>
          <p:cNvPr id="19" name="TextBox 19"/>
          <p:cNvSpPr txBox="1"/>
          <p:nvPr/>
        </p:nvSpPr>
        <p:spPr>
          <a:xfrm>
            <a:off x="9519345" y="7619871"/>
            <a:ext cx="6296328" cy="538692"/>
          </a:xfrm>
          <a:prstGeom prst="rect">
            <a:avLst/>
          </a:prstGeom>
        </p:spPr>
        <p:txBody>
          <a:bodyPr lIns="0" tIns="0" rIns="0" bIns="0" rtlCol="0" anchor="t">
            <a:spAutoFit/>
          </a:bodyPr>
          <a:lstStyle/>
          <a:p>
            <a:pPr algn="ctr">
              <a:lnSpc>
                <a:spcPts val="4200"/>
              </a:lnSpc>
              <a:spcBef>
                <a:spcPct val="0"/>
              </a:spcBef>
            </a:pPr>
            <a:r>
              <a:rPr lang="en-US" sz="3500">
                <a:solidFill>
                  <a:srgbClr val="1A4B93"/>
                </a:solidFill>
                <a:latin typeface="DM Sans Bold"/>
              </a:rPr>
              <a:t>Technological skills</a:t>
            </a:r>
          </a:p>
        </p:txBody>
      </p:sp>
      <p:sp>
        <p:nvSpPr>
          <p:cNvPr id="20" name="TextBox 20"/>
          <p:cNvSpPr txBox="1"/>
          <p:nvPr/>
        </p:nvSpPr>
        <p:spPr>
          <a:xfrm>
            <a:off x="155432" y="205748"/>
            <a:ext cx="7921768" cy="538692"/>
          </a:xfrm>
          <a:prstGeom prst="rect">
            <a:avLst/>
          </a:prstGeom>
        </p:spPr>
        <p:txBody>
          <a:bodyPr wrap="square" lIns="0" tIns="0" rIns="0" bIns="0" rtlCol="0" anchor="t">
            <a:spAutoFit/>
          </a:bodyPr>
          <a:lstStyle/>
          <a:p>
            <a:pPr algn="ctr">
              <a:lnSpc>
                <a:spcPts val="4200"/>
              </a:lnSpc>
              <a:spcBef>
                <a:spcPct val="0"/>
              </a:spcBef>
            </a:pPr>
            <a:r>
              <a:rPr lang="en-US" sz="3500" dirty="0">
                <a:solidFill>
                  <a:srgbClr val="1A4B93"/>
                </a:solidFill>
                <a:latin typeface="DM Sans Bold"/>
              </a:rPr>
              <a:t>What color are you feeling today?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9D42"/>
        </a:solidFill>
        <a:effectLst/>
      </p:bgPr>
    </p:bg>
    <p:spTree>
      <p:nvGrpSpPr>
        <p:cNvPr id="1" name=""/>
        <p:cNvGrpSpPr/>
        <p:nvPr/>
      </p:nvGrpSpPr>
      <p:grpSpPr>
        <a:xfrm>
          <a:off x="0" y="0"/>
          <a:ext cx="0" cy="0"/>
          <a:chOff x="0" y="0"/>
          <a:chExt cx="0" cy="0"/>
        </a:xfrm>
      </p:grpSpPr>
      <p:sp>
        <p:nvSpPr>
          <p:cNvPr id="2" name="TextBox 2"/>
          <p:cNvSpPr txBox="1"/>
          <p:nvPr/>
        </p:nvSpPr>
        <p:spPr>
          <a:xfrm>
            <a:off x="702899" y="1908175"/>
            <a:ext cx="13208216" cy="6413500"/>
          </a:xfrm>
          <a:prstGeom prst="rect">
            <a:avLst/>
          </a:prstGeom>
        </p:spPr>
        <p:txBody>
          <a:bodyPr lIns="0" tIns="0" rIns="0" bIns="0" rtlCol="0" anchor="t">
            <a:spAutoFit/>
          </a:bodyPr>
          <a:lstStyle/>
          <a:p>
            <a:pPr>
              <a:lnSpc>
                <a:spcPts val="8450"/>
              </a:lnSpc>
            </a:pPr>
            <a:r>
              <a:rPr lang="en-US" sz="6000" dirty="0">
                <a:solidFill>
                  <a:srgbClr val="000000"/>
                </a:solidFill>
                <a:latin typeface="Abadi" panose="020B0604020104020204" pitchFamily="34" charset="0"/>
              </a:rPr>
              <a:t>"Mindfulness is the basic human ability to be fully present, aware of where we are and what we’re doing, and not overly reactive or overwhelmed by what’s going on around us" (</a:t>
            </a:r>
            <a:r>
              <a:rPr lang="en-US" sz="6000" dirty="0" err="1">
                <a:solidFill>
                  <a:srgbClr val="000000"/>
                </a:solidFill>
                <a:latin typeface="Abadi" panose="020B0604020104020204" pitchFamily="34" charset="0"/>
              </a:rPr>
              <a:t>Mindfull</a:t>
            </a:r>
            <a:r>
              <a:rPr lang="en-US" sz="6000" dirty="0">
                <a:solidFill>
                  <a:srgbClr val="000000"/>
                </a:solidFill>
                <a:latin typeface="Abadi" panose="020B0604020104020204" pitchFamily="34" charset="0"/>
              </a:rPr>
              <a:t>, 2020)</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600854" y="-90574"/>
            <a:ext cx="18551025" cy="10468148"/>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CA4BCD1-F813-4A68-8727-7A3DE67A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85666" y="1574505"/>
            <a:ext cx="1692574" cy="1270809"/>
            <a:chOff x="7393391" y="1075612"/>
            <a:chExt cx="1128382" cy="847206"/>
          </a:xfrm>
        </p:grpSpPr>
        <p:sp>
          <p:nvSpPr>
            <p:cNvPr id="17"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93391"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1281"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91AFB7FD-C0D0-4D48-B008-DEA973A72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36419" y="639765"/>
            <a:ext cx="2050135" cy="1848093"/>
          </a:xfrm>
          <a:custGeom>
            <a:avLst/>
            <a:gdLst>
              <a:gd name="connsiteX0" fmla="*/ 389939 w 1366757"/>
              <a:gd name="connsiteY0" fmla="*/ 0 h 1232062"/>
              <a:gd name="connsiteX1" fmla="*/ 978131 w 1366757"/>
              <a:gd name="connsiteY1" fmla="*/ 0 h 1232062"/>
              <a:gd name="connsiteX2" fmla="*/ 1062158 w 1366757"/>
              <a:gd name="connsiteY2" fmla="*/ 48072 h 1232062"/>
              <a:gd name="connsiteX3" fmla="*/ 1356254 w 1366757"/>
              <a:gd name="connsiteY3" fmla="*/ 566179 h 1232062"/>
              <a:gd name="connsiteX4" fmla="*/ 1356254 w 1366757"/>
              <a:gd name="connsiteY4" fmla="*/ 665884 h 1232062"/>
              <a:gd name="connsiteX5" fmla="*/ 1062158 w 1366757"/>
              <a:gd name="connsiteY5" fmla="*/ 1183990 h 1232062"/>
              <a:gd name="connsiteX6" fmla="*/ 978131 w 1366757"/>
              <a:gd name="connsiteY6" fmla="*/ 1232062 h 1232062"/>
              <a:gd name="connsiteX7" fmla="*/ 389939 w 1366757"/>
              <a:gd name="connsiteY7" fmla="*/ 1232062 h 1232062"/>
              <a:gd name="connsiteX8" fmla="*/ 305913 w 1366757"/>
              <a:gd name="connsiteY8" fmla="*/ 1183990 h 1232062"/>
              <a:gd name="connsiteX9" fmla="*/ 11817 w 1366757"/>
              <a:gd name="connsiteY9" fmla="*/ 665884 h 1232062"/>
              <a:gd name="connsiteX10" fmla="*/ 11817 w 1366757"/>
              <a:gd name="connsiteY10" fmla="*/ 566179 h 1232062"/>
              <a:gd name="connsiteX11" fmla="*/ 305913 w 1366757"/>
              <a:gd name="connsiteY11" fmla="*/ 48072 h 1232062"/>
              <a:gd name="connsiteX12" fmla="*/ 389939 w 1366757"/>
              <a:gd name="connsiteY12" fmla="*/ 0 h 123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6757" h="1232062">
                <a:moveTo>
                  <a:pt x="389939" y="0"/>
                </a:moveTo>
                <a:cubicBezTo>
                  <a:pt x="978131" y="0"/>
                  <a:pt x="978131" y="0"/>
                  <a:pt x="978131" y="0"/>
                </a:cubicBezTo>
                <a:cubicBezTo>
                  <a:pt x="1007891" y="0"/>
                  <a:pt x="1046404" y="21366"/>
                  <a:pt x="1062158" y="48072"/>
                </a:cubicBezTo>
                <a:cubicBezTo>
                  <a:pt x="1356254" y="566179"/>
                  <a:pt x="1356254" y="566179"/>
                  <a:pt x="1356254" y="566179"/>
                </a:cubicBezTo>
                <a:cubicBezTo>
                  <a:pt x="1370259" y="594666"/>
                  <a:pt x="1370259" y="637396"/>
                  <a:pt x="1356254" y="665884"/>
                </a:cubicBezTo>
                <a:cubicBezTo>
                  <a:pt x="1062158" y="1183990"/>
                  <a:pt x="1062158" y="1183990"/>
                  <a:pt x="1062158" y="1183990"/>
                </a:cubicBezTo>
                <a:cubicBezTo>
                  <a:pt x="1046404" y="1210698"/>
                  <a:pt x="1007891" y="1232062"/>
                  <a:pt x="978131" y="1232062"/>
                </a:cubicBezTo>
                <a:lnTo>
                  <a:pt x="389939" y="1232062"/>
                </a:lnTo>
                <a:cubicBezTo>
                  <a:pt x="358429" y="1232062"/>
                  <a:pt x="319917" y="1210698"/>
                  <a:pt x="305913" y="1183990"/>
                </a:cubicBezTo>
                <a:cubicBezTo>
                  <a:pt x="11817" y="665884"/>
                  <a:pt x="11817" y="665884"/>
                  <a:pt x="11817" y="665884"/>
                </a:cubicBezTo>
                <a:cubicBezTo>
                  <a:pt x="-3939" y="637396"/>
                  <a:pt x="-3939" y="594666"/>
                  <a:pt x="11817" y="566179"/>
                </a:cubicBezTo>
                <a:cubicBezTo>
                  <a:pt x="305913" y="48072"/>
                  <a:pt x="305913" y="48072"/>
                  <a:pt x="305913" y="48072"/>
                </a:cubicBezTo>
                <a:cubicBezTo>
                  <a:pt x="319917" y="21366"/>
                  <a:pt x="358429" y="0"/>
                  <a:pt x="389939"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flipH="1" flipV="1">
            <a:off x="13017669" y="933534"/>
            <a:ext cx="887632" cy="1281940"/>
          </a:xfrm>
          <a:prstGeom prst="rect">
            <a:avLst/>
          </a:prstGeom>
        </p:spPr>
      </p:pic>
      <p:sp useBgFill="1">
        <p:nvSpPr>
          <p:cNvPr id="22" name="Freeform: Shape 21">
            <a:extLst>
              <a:ext uri="{FF2B5EF4-FFF2-40B4-BE49-F238E27FC236}">
                <a16:creationId xmlns:a16="http://schemas.microsoft.com/office/drawing/2014/main" id="{C06D11DA-88D8-46C1-A244-41C5A8A9E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96186" y="2698668"/>
            <a:ext cx="7212297" cy="6392859"/>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 name="Freeform: Shape 23">
            <a:extLst>
              <a:ext uri="{FF2B5EF4-FFF2-40B4-BE49-F238E27FC236}">
                <a16:creationId xmlns:a16="http://schemas.microsoft.com/office/drawing/2014/main" id="{9ED24E9E-3415-42C3-B58A-42D618995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98840" y="1812147"/>
            <a:ext cx="3639465" cy="3280794"/>
          </a:xfrm>
          <a:custGeom>
            <a:avLst/>
            <a:gdLst>
              <a:gd name="connsiteX0" fmla="*/ 638327 w 2237370"/>
              <a:gd name="connsiteY0" fmla="*/ 0 h 2016876"/>
              <a:gd name="connsiteX1" fmla="*/ 1601193 w 2237370"/>
              <a:gd name="connsiteY1" fmla="*/ 0 h 2016876"/>
              <a:gd name="connsiteX2" fmla="*/ 1738744 w 2237370"/>
              <a:gd name="connsiteY2" fmla="*/ 78694 h 2016876"/>
              <a:gd name="connsiteX3" fmla="*/ 2220176 w 2237370"/>
              <a:gd name="connsiteY3" fmla="*/ 926830 h 2016876"/>
              <a:gd name="connsiteX4" fmla="*/ 2220176 w 2237370"/>
              <a:gd name="connsiteY4" fmla="*/ 1090047 h 2016876"/>
              <a:gd name="connsiteX5" fmla="*/ 1738744 w 2237370"/>
              <a:gd name="connsiteY5" fmla="*/ 1938183 h 2016876"/>
              <a:gd name="connsiteX6" fmla="*/ 1601193 w 2237370"/>
              <a:gd name="connsiteY6" fmla="*/ 2016876 h 2016876"/>
              <a:gd name="connsiteX7" fmla="*/ 638327 w 2237370"/>
              <a:gd name="connsiteY7" fmla="*/ 2016876 h 2016876"/>
              <a:gd name="connsiteX8" fmla="*/ 500776 w 2237370"/>
              <a:gd name="connsiteY8" fmla="*/ 1938183 h 2016876"/>
              <a:gd name="connsiteX9" fmla="*/ 19344 w 2237370"/>
              <a:gd name="connsiteY9" fmla="*/ 1090047 h 2016876"/>
              <a:gd name="connsiteX10" fmla="*/ 19344 w 2237370"/>
              <a:gd name="connsiteY10" fmla="*/ 926830 h 2016876"/>
              <a:gd name="connsiteX11" fmla="*/ 500776 w 2237370"/>
              <a:gd name="connsiteY11" fmla="*/ 78694 h 2016876"/>
              <a:gd name="connsiteX12" fmla="*/ 638327 w 2237370"/>
              <a:gd name="connsiteY12" fmla="*/ 0 h 201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7370" h="2016876">
                <a:moveTo>
                  <a:pt x="638327" y="0"/>
                </a:moveTo>
                <a:cubicBezTo>
                  <a:pt x="1601193" y="0"/>
                  <a:pt x="1601193" y="0"/>
                  <a:pt x="1601193" y="0"/>
                </a:cubicBezTo>
                <a:cubicBezTo>
                  <a:pt x="1649909" y="0"/>
                  <a:pt x="1712954" y="34975"/>
                  <a:pt x="1738744" y="78694"/>
                </a:cubicBezTo>
                <a:cubicBezTo>
                  <a:pt x="2220176" y="926830"/>
                  <a:pt x="2220176" y="926830"/>
                  <a:pt x="2220176" y="926830"/>
                </a:cubicBezTo>
                <a:cubicBezTo>
                  <a:pt x="2243102" y="973464"/>
                  <a:pt x="2243102" y="1043413"/>
                  <a:pt x="2220176" y="1090047"/>
                </a:cubicBezTo>
                <a:cubicBezTo>
                  <a:pt x="1738744" y="1938183"/>
                  <a:pt x="1738744" y="1938183"/>
                  <a:pt x="1738744" y="1938183"/>
                </a:cubicBezTo>
                <a:cubicBezTo>
                  <a:pt x="1712954" y="1981902"/>
                  <a:pt x="1649909" y="2016876"/>
                  <a:pt x="1601193" y="2016876"/>
                </a:cubicBezTo>
                <a:lnTo>
                  <a:pt x="638327" y="2016876"/>
                </a:lnTo>
                <a:cubicBezTo>
                  <a:pt x="586746" y="2016876"/>
                  <a:pt x="523702" y="1981902"/>
                  <a:pt x="500776" y="1938183"/>
                </a:cubicBezTo>
                <a:cubicBezTo>
                  <a:pt x="19344" y="1090047"/>
                  <a:pt x="19344" y="1090047"/>
                  <a:pt x="19344" y="1090047"/>
                </a:cubicBezTo>
                <a:cubicBezTo>
                  <a:pt x="-6448" y="1043413"/>
                  <a:pt x="-6448" y="973464"/>
                  <a:pt x="19344" y="926830"/>
                </a:cubicBezTo>
                <a:cubicBezTo>
                  <a:pt x="500776" y="78694"/>
                  <a:pt x="500776" y="78694"/>
                  <a:pt x="500776" y="78694"/>
                </a:cubicBezTo>
                <a:cubicBezTo>
                  <a:pt x="523702" y="34975"/>
                  <a:pt x="586746" y="0"/>
                  <a:pt x="638327"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8" name="Picture 7" descr="A picture containing grass, outdoor&#10;&#10;Description automatically generated">
            <a:extLst>
              <a:ext uri="{FF2B5EF4-FFF2-40B4-BE49-F238E27FC236}">
                <a16:creationId xmlns:a16="http://schemas.microsoft.com/office/drawing/2014/main" id="{C483D97C-81C3-41C2-B5E8-413F11892DB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402877" y="4853487"/>
            <a:ext cx="3920718" cy="2940537"/>
          </a:xfrm>
          <a:prstGeom prst="rect">
            <a:avLst/>
          </a:prstGeom>
        </p:spPr>
      </p:pic>
      <p:sp>
        <p:nvSpPr>
          <p:cNvPr id="26" name="Freeform: Shape 25">
            <a:extLst>
              <a:ext uri="{FF2B5EF4-FFF2-40B4-BE49-F238E27FC236}">
                <a16:creationId xmlns:a16="http://schemas.microsoft.com/office/drawing/2014/main" id="{15882B67-4A02-4BCD-AD70-1D2B5F5E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23277" y="7388476"/>
            <a:ext cx="2758940" cy="2487044"/>
          </a:xfrm>
          <a:custGeom>
            <a:avLst/>
            <a:gdLst>
              <a:gd name="connsiteX0" fmla="*/ 485386 w 1701304"/>
              <a:gd name="connsiteY0" fmla="*/ 0 h 1533639"/>
              <a:gd name="connsiteX1" fmla="*/ 1217552 w 1701304"/>
              <a:gd name="connsiteY1" fmla="*/ 0 h 1533639"/>
              <a:gd name="connsiteX2" fmla="*/ 1322147 w 1701304"/>
              <a:gd name="connsiteY2" fmla="*/ 59839 h 1533639"/>
              <a:gd name="connsiteX3" fmla="*/ 1688230 w 1701304"/>
              <a:gd name="connsiteY3" fmla="*/ 704765 h 1533639"/>
              <a:gd name="connsiteX4" fmla="*/ 1688230 w 1701304"/>
              <a:gd name="connsiteY4" fmla="*/ 828876 h 1533639"/>
              <a:gd name="connsiteX5" fmla="*/ 1322147 w 1701304"/>
              <a:gd name="connsiteY5" fmla="*/ 1473800 h 1533639"/>
              <a:gd name="connsiteX6" fmla="*/ 1217552 w 1701304"/>
              <a:gd name="connsiteY6" fmla="*/ 1533639 h 1533639"/>
              <a:gd name="connsiteX7" fmla="*/ 485386 w 1701304"/>
              <a:gd name="connsiteY7" fmla="*/ 1533639 h 1533639"/>
              <a:gd name="connsiteX8" fmla="*/ 380793 w 1701304"/>
              <a:gd name="connsiteY8" fmla="*/ 1473800 h 1533639"/>
              <a:gd name="connsiteX9" fmla="*/ 14709 w 1701304"/>
              <a:gd name="connsiteY9" fmla="*/ 828876 h 1533639"/>
              <a:gd name="connsiteX10" fmla="*/ 14709 w 1701304"/>
              <a:gd name="connsiteY10" fmla="*/ 704765 h 1533639"/>
              <a:gd name="connsiteX11" fmla="*/ 380793 w 1701304"/>
              <a:gd name="connsiteY11" fmla="*/ 59839 h 1533639"/>
              <a:gd name="connsiteX12" fmla="*/ 485386 w 1701304"/>
              <a:gd name="connsiteY12" fmla="*/ 0 h 153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1304" h="1533639">
                <a:moveTo>
                  <a:pt x="485386" y="0"/>
                </a:moveTo>
                <a:cubicBezTo>
                  <a:pt x="1217552" y="0"/>
                  <a:pt x="1217552" y="0"/>
                  <a:pt x="1217552" y="0"/>
                </a:cubicBezTo>
                <a:cubicBezTo>
                  <a:pt x="1254597" y="0"/>
                  <a:pt x="1302536" y="26596"/>
                  <a:pt x="1322147" y="59839"/>
                </a:cubicBezTo>
                <a:cubicBezTo>
                  <a:pt x="1688230" y="704765"/>
                  <a:pt x="1688230" y="704765"/>
                  <a:pt x="1688230" y="704765"/>
                </a:cubicBezTo>
                <a:cubicBezTo>
                  <a:pt x="1705663" y="740225"/>
                  <a:pt x="1705663" y="793415"/>
                  <a:pt x="1688230" y="828876"/>
                </a:cubicBezTo>
                <a:cubicBezTo>
                  <a:pt x="1322147" y="1473800"/>
                  <a:pt x="1322147" y="1473800"/>
                  <a:pt x="1322147" y="1473800"/>
                </a:cubicBezTo>
                <a:cubicBezTo>
                  <a:pt x="1302536" y="1507046"/>
                  <a:pt x="1254597" y="1533639"/>
                  <a:pt x="1217552" y="1533639"/>
                </a:cubicBezTo>
                <a:lnTo>
                  <a:pt x="485386" y="1533639"/>
                </a:lnTo>
                <a:cubicBezTo>
                  <a:pt x="446164" y="1533639"/>
                  <a:pt x="398225" y="1507046"/>
                  <a:pt x="380793" y="1473800"/>
                </a:cubicBezTo>
                <a:cubicBezTo>
                  <a:pt x="14709" y="828876"/>
                  <a:pt x="14709" y="828876"/>
                  <a:pt x="14709" y="828876"/>
                </a:cubicBezTo>
                <a:cubicBezTo>
                  <a:pt x="-4903" y="793415"/>
                  <a:pt x="-4903" y="740225"/>
                  <a:pt x="14709" y="704765"/>
                </a:cubicBezTo>
                <a:cubicBezTo>
                  <a:pt x="380793" y="59839"/>
                  <a:pt x="380793" y="59839"/>
                  <a:pt x="380793" y="59839"/>
                </a:cubicBezTo>
                <a:cubicBezTo>
                  <a:pt x="398225" y="26596"/>
                  <a:pt x="446164" y="0"/>
                  <a:pt x="485386" y="0"/>
                </a:cubicBezTo>
                <a:close/>
              </a:path>
            </a:pathLst>
          </a:custGeom>
          <a:solidFill>
            <a:schemeClr val="bg1"/>
          </a:solidFill>
          <a:ln w="50800" cmpd="sng">
            <a:solidFill>
              <a:schemeClr val="tx1"/>
            </a:solidFill>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 name="TextBox 6"/>
          <p:cNvSpPr txBox="1"/>
          <p:nvPr/>
        </p:nvSpPr>
        <p:spPr>
          <a:xfrm>
            <a:off x="896446" y="5088622"/>
            <a:ext cx="9132603" cy="459970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11121" dirty="0">
                <a:solidFill>
                  <a:srgbClr val="1A4B93"/>
                </a:solidFill>
                <a:latin typeface="Bernoru"/>
              </a:rPr>
              <a:t>Body Scan</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07129" y="7881582"/>
            <a:ext cx="1391236" cy="1500831"/>
          </a:xfrm>
          <a:prstGeom prst="rect">
            <a:avLst/>
          </a:prstGeom>
        </p:spPr>
      </p:pic>
      <p:pic>
        <p:nvPicPr>
          <p:cNvPr id="4"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99676" y="8337061"/>
            <a:ext cx="2059624" cy="851202"/>
          </a:xfrm>
          <a:prstGeom prst="rect">
            <a:avLst/>
          </a:prstGeom>
        </p:spPr>
      </p:pic>
      <p:sp>
        <p:nvSpPr>
          <p:cNvPr id="9" name="TextBox 8">
            <a:extLst>
              <a:ext uri="{FF2B5EF4-FFF2-40B4-BE49-F238E27FC236}">
                <a16:creationId xmlns:a16="http://schemas.microsoft.com/office/drawing/2014/main" id="{7543D167-737A-4E5D-B93F-6DAE2DCBF192}"/>
              </a:ext>
            </a:extLst>
          </p:cNvPr>
          <p:cNvSpPr txBox="1"/>
          <p:nvPr/>
        </p:nvSpPr>
        <p:spPr>
          <a:xfrm>
            <a:off x="15828673" y="10086945"/>
            <a:ext cx="2459327"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5" tooltip="https://www.meditationlifeskills.com/5-minute-mindfulness-body-scan-meditation-script-mp3/">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10" tooltip="https://creativecommons.org/licenses/by-nc-nd/3.0/">
                  <a:extLst>
                    <a:ext uri="{A12FA001-AC4F-418D-AE19-62706E023703}">
                      <ahyp:hlinkClr xmlns:ahyp="http://schemas.microsoft.com/office/drawing/2018/hyperlinkcolor" val="tx"/>
                    </a:ext>
                  </a:extLst>
                </a:hlinkClick>
              </a:rPr>
              <a:t>CC BY-NC-ND</a:t>
            </a:r>
            <a:endParaRPr lang="en-CA" sz="700">
              <a:solidFill>
                <a:srgbClr val="FFFFFF"/>
              </a:solidFill>
            </a:endParaRPr>
          </a:p>
        </p:txBody>
      </p:sp>
      <p:pic>
        <p:nvPicPr>
          <p:cNvPr id="19" name="Picture 3">
            <a:extLst>
              <a:ext uri="{FF2B5EF4-FFF2-40B4-BE49-F238E27FC236}">
                <a16:creationId xmlns:a16="http://schemas.microsoft.com/office/drawing/2014/main" id="{C0288802-5791-4098-A91B-0FBF1561948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10501462" y="2476847"/>
            <a:ext cx="1735612" cy="21343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 Skills</a:t>
            </a:r>
          </a:p>
        </p:txBody>
      </p:sp>
      <p:grpSp>
        <p:nvGrpSpPr>
          <p:cNvPr id="5" name="Group 5"/>
          <p:cNvGrpSpPr/>
          <p:nvPr/>
        </p:nvGrpSpPr>
        <p:grpSpPr>
          <a:xfrm>
            <a:off x="2566952" y="4456943"/>
            <a:ext cx="6296328" cy="1459212"/>
            <a:chOff x="0" y="0"/>
            <a:chExt cx="7449065" cy="1777080"/>
          </a:xfrm>
        </p:grpSpPr>
        <p:sp>
          <p:nvSpPr>
            <p:cNvPr id="6" name="Freeform 6"/>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grpSp>
        <p:nvGrpSpPr>
          <p:cNvPr id="7" name="Group 7"/>
          <p:cNvGrpSpPr/>
          <p:nvPr/>
        </p:nvGrpSpPr>
        <p:grpSpPr>
          <a:xfrm>
            <a:off x="9424720" y="4456943"/>
            <a:ext cx="6296328" cy="1459212"/>
            <a:chOff x="0" y="0"/>
            <a:chExt cx="7449065" cy="1777080"/>
          </a:xfrm>
        </p:grpSpPr>
        <p:sp>
          <p:nvSpPr>
            <p:cNvPr id="8" name="Freeform 8"/>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9" name="TextBox 9"/>
          <p:cNvSpPr txBox="1"/>
          <p:nvPr/>
        </p:nvSpPr>
        <p:spPr>
          <a:xfrm>
            <a:off x="2890183"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Awareness</a:t>
            </a:r>
          </a:p>
        </p:txBody>
      </p:sp>
      <p:grpSp>
        <p:nvGrpSpPr>
          <p:cNvPr id="10" name="Group 10"/>
          <p:cNvGrpSpPr/>
          <p:nvPr/>
        </p:nvGrpSpPr>
        <p:grpSpPr>
          <a:xfrm>
            <a:off x="2566952" y="6969978"/>
            <a:ext cx="6296328" cy="1459212"/>
            <a:chOff x="0" y="0"/>
            <a:chExt cx="7449065" cy="1777080"/>
          </a:xfrm>
        </p:grpSpPr>
        <p:sp>
          <p:nvSpPr>
            <p:cNvPr id="11" name="Freeform 11"/>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2" name="TextBox 12"/>
          <p:cNvSpPr txBox="1"/>
          <p:nvPr/>
        </p:nvSpPr>
        <p:spPr>
          <a:xfrm>
            <a:off x="2890183"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Accountability</a:t>
            </a:r>
          </a:p>
        </p:txBody>
      </p:sp>
      <p:sp>
        <p:nvSpPr>
          <p:cNvPr id="13" name="TextBox 13"/>
          <p:cNvSpPr txBox="1"/>
          <p:nvPr/>
        </p:nvSpPr>
        <p:spPr>
          <a:xfrm>
            <a:off x="9747952" y="4912440"/>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Self-regulation </a:t>
            </a:r>
          </a:p>
        </p:txBody>
      </p:sp>
      <p:grpSp>
        <p:nvGrpSpPr>
          <p:cNvPr id="14" name="Group 14"/>
          <p:cNvGrpSpPr/>
          <p:nvPr/>
        </p:nvGrpSpPr>
        <p:grpSpPr>
          <a:xfrm>
            <a:off x="9424720" y="6969978"/>
            <a:ext cx="6296328" cy="1459212"/>
            <a:chOff x="0" y="0"/>
            <a:chExt cx="7449065" cy="1777080"/>
          </a:xfrm>
        </p:grpSpPr>
        <p:sp>
          <p:nvSpPr>
            <p:cNvPr id="15" name="Freeform 15"/>
            <p:cNvSpPr/>
            <p:nvPr/>
          </p:nvSpPr>
          <p:spPr>
            <a:xfrm>
              <a:off x="-1" y="0"/>
              <a:ext cx="7456724" cy="1777080"/>
            </a:xfrm>
            <a:custGeom>
              <a:avLst/>
              <a:gdLst/>
              <a:ahLst/>
              <a:cxnLst/>
              <a:rect l="l" t="t" r="r" b="b"/>
              <a:pathLst>
                <a:path w="7456724" h="1777080">
                  <a:moveTo>
                    <a:pt x="6950285" y="1760162"/>
                  </a:moveTo>
                  <a:cubicBezTo>
                    <a:pt x="6950285" y="1760162"/>
                    <a:pt x="6713289" y="1750192"/>
                    <a:pt x="6351150" y="1763636"/>
                  </a:cubicBezTo>
                  <a:cubicBezTo>
                    <a:pt x="5989012"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607854"/>
                    <a:pt x="7447969" y="820111"/>
                  </a:cubicBezTo>
                  <a:cubicBezTo>
                    <a:pt x="7456724" y="1113413"/>
                    <a:pt x="7410176" y="1446484"/>
                    <a:pt x="7410176" y="1446484"/>
                  </a:cubicBezTo>
                  <a:cubicBezTo>
                    <a:pt x="7407211" y="1626509"/>
                    <a:pt x="7195708" y="1760162"/>
                    <a:pt x="6950285" y="1760162"/>
                  </a:cubicBezTo>
                  <a:close/>
                </a:path>
              </a:pathLst>
            </a:custGeom>
            <a:solidFill>
              <a:srgbClr val="FBE8D7"/>
            </a:solidFill>
          </p:spPr>
        </p:sp>
      </p:grpSp>
      <p:sp>
        <p:nvSpPr>
          <p:cNvPr id="16" name="TextBox 16"/>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Voice needs and wants</a:t>
            </a: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19" name="TextBox 19"/>
          <p:cNvSpPr txBox="1"/>
          <p:nvPr/>
        </p:nvSpPr>
        <p:spPr>
          <a:xfrm>
            <a:off x="204064" y="148559"/>
            <a:ext cx="3148736" cy="601133"/>
          </a:xfrm>
          <a:prstGeom prst="rect">
            <a:avLst/>
          </a:prstGeom>
        </p:spPr>
        <p:txBody>
          <a:bodyPr wrap="square" lIns="0" tIns="0" rIns="0" bIns="0" rtlCol="0" anchor="t">
            <a:spAutoFit/>
          </a:bodyPr>
          <a:lstStyle/>
          <a:p>
            <a:pPr algn="ctr">
              <a:lnSpc>
                <a:spcPts val="4900"/>
              </a:lnSpc>
            </a:pPr>
            <a:r>
              <a:rPr lang="en-US" sz="3500" dirty="0">
                <a:solidFill>
                  <a:srgbClr val="1A4B93"/>
                </a:solidFill>
                <a:latin typeface="DM Sans Bold"/>
              </a:rPr>
              <a:t>Body Scan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84396">
            <a:off x="-1355418" y="-3407988"/>
            <a:ext cx="5118874" cy="9657610"/>
          </a:xfrm>
          <a:prstGeom prst="rect">
            <a:avLst/>
          </a:prstGeom>
        </p:spPr>
      </p:pic>
      <p:pic>
        <p:nvPicPr>
          <p:cNvPr id="3" name="Picture 3"/>
          <p:cNvPicPr>
            <a:picLocks noChangeAspect="1"/>
          </p:cNvPicPr>
          <p:nvPr/>
        </p:nvPicPr>
        <p:blipFill>
          <a:blip r:embed="rId4"/>
          <a:srcRect/>
          <a:stretch>
            <a:fillRect/>
          </a:stretch>
        </p:blipFill>
        <p:spPr>
          <a:xfrm>
            <a:off x="12921884" y="2047014"/>
            <a:ext cx="4337416" cy="771096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600" y="7286803"/>
            <a:ext cx="2608236" cy="2518134"/>
          </a:xfrm>
          <a:prstGeom prst="rect">
            <a:avLst/>
          </a:prstGeom>
        </p:spPr>
      </p:pic>
      <p:sp>
        <p:nvSpPr>
          <p:cNvPr id="6" name="TextBox 6"/>
          <p:cNvSpPr txBox="1"/>
          <p:nvPr/>
        </p:nvSpPr>
        <p:spPr>
          <a:xfrm>
            <a:off x="2736683" y="7315428"/>
            <a:ext cx="10048224" cy="1630639"/>
          </a:xfrm>
          <a:prstGeom prst="rect">
            <a:avLst/>
          </a:prstGeom>
        </p:spPr>
        <p:txBody>
          <a:bodyPr wrap="square" lIns="0" tIns="0" rIns="0" bIns="0" rtlCol="0" anchor="t">
            <a:spAutoFit/>
          </a:bodyPr>
          <a:lstStyle/>
          <a:p>
            <a:pPr algn="ctr">
              <a:lnSpc>
                <a:spcPts val="14201"/>
              </a:lnSpc>
            </a:pPr>
            <a:r>
              <a:rPr lang="en-US" sz="6600" dirty="0">
                <a:solidFill>
                  <a:srgbClr val="000000"/>
                </a:solidFill>
                <a:latin typeface="Open Sans Extra Bold"/>
              </a:rPr>
              <a:t>Let’s keep in touch </a:t>
            </a:r>
          </a:p>
        </p:txBody>
      </p:sp>
      <p:sp>
        <p:nvSpPr>
          <p:cNvPr id="7" name="TextBox 7"/>
          <p:cNvSpPr txBox="1"/>
          <p:nvPr/>
        </p:nvSpPr>
        <p:spPr>
          <a:xfrm>
            <a:off x="425594" y="4464505"/>
            <a:ext cx="12342537" cy="1804670"/>
          </a:xfrm>
          <a:prstGeom prst="rect">
            <a:avLst/>
          </a:prstGeom>
        </p:spPr>
        <p:txBody>
          <a:bodyPr lIns="0" tIns="0" rIns="0" bIns="0" rtlCol="0" anchor="t">
            <a:spAutoFit/>
          </a:bodyPr>
          <a:lstStyle/>
          <a:p>
            <a:pPr algn="ctr">
              <a:lnSpc>
                <a:spcPts val="7279"/>
              </a:lnSpc>
            </a:pPr>
            <a:r>
              <a:rPr lang="en-US" sz="5199" b="1" dirty="0" err="1">
                <a:solidFill>
                  <a:srgbClr val="0070C0"/>
                </a:solidFill>
                <a:latin typeface="Open Sans"/>
              </a:rPr>
              <a:t>Andreia</a:t>
            </a:r>
            <a:r>
              <a:rPr lang="en-US" sz="5199" b="1" dirty="0">
                <a:solidFill>
                  <a:srgbClr val="0070C0"/>
                </a:solidFill>
                <a:latin typeface="Open Sans"/>
              </a:rPr>
              <a:t> Arai-Rissman</a:t>
            </a:r>
          </a:p>
          <a:p>
            <a:pPr algn="ctr">
              <a:lnSpc>
                <a:spcPts val="7280"/>
              </a:lnSpc>
            </a:pPr>
            <a:r>
              <a:rPr lang="en-US" sz="5199" b="1" dirty="0">
                <a:solidFill>
                  <a:srgbClr val="000000"/>
                </a:solidFill>
                <a:latin typeface="Open Sans"/>
              </a:rPr>
              <a:t>email: </a:t>
            </a:r>
            <a:r>
              <a:rPr lang="en-US" sz="5200" dirty="0">
                <a:solidFill>
                  <a:srgbClr val="000000"/>
                </a:solidFill>
                <a:latin typeface="Open Sans"/>
              </a:rPr>
              <a:t>andreia.arai-rissman@gmail.com</a:t>
            </a:r>
          </a:p>
        </p:txBody>
      </p:sp>
      <p:sp>
        <p:nvSpPr>
          <p:cNvPr id="8" name="TextBox 6">
            <a:extLst>
              <a:ext uri="{FF2B5EF4-FFF2-40B4-BE49-F238E27FC236}">
                <a16:creationId xmlns:a16="http://schemas.microsoft.com/office/drawing/2014/main" id="{9DE67E57-3D66-41DC-823D-10C82BA1E3BF}"/>
              </a:ext>
            </a:extLst>
          </p:cNvPr>
          <p:cNvSpPr txBox="1"/>
          <p:nvPr/>
        </p:nvSpPr>
        <p:spPr>
          <a:xfrm>
            <a:off x="-79428" y="1232428"/>
            <a:ext cx="9426129" cy="1743543"/>
          </a:xfrm>
          <a:prstGeom prst="rect">
            <a:avLst/>
          </a:prstGeom>
        </p:spPr>
        <p:txBody>
          <a:bodyPr lIns="0" tIns="0" rIns="0" bIns="0" rtlCol="0" anchor="t">
            <a:spAutoFit/>
          </a:bodyPr>
          <a:lstStyle/>
          <a:p>
            <a:pPr algn="ctr">
              <a:lnSpc>
                <a:spcPts val="14201"/>
              </a:lnSpc>
            </a:pPr>
            <a:r>
              <a:rPr lang="en-US" sz="10143" dirty="0">
                <a:solidFill>
                  <a:srgbClr val="000000"/>
                </a:solidFill>
                <a:latin typeface="Open Sans Extra Bold"/>
              </a:rPr>
              <a:t>Questions</a:t>
            </a:r>
          </a:p>
        </p:txBody>
      </p:sp>
      <p:pic>
        <p:nvPicPr>
          <p:cNvPr id="10" name="Graphic 9" descr="Question mark with solid fill">
            <a:extLst>
              <a:ext uri="{FF2B5EF4-FFF2-40B4-BE49-F238E27FC236}">
                <a16:creationId xmlns:a16="http://schemas.microsoft.com/office/drawing/2014/main" id="{D81081D6-A8AA-40A1-B240-F13F4E5F6A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12315">
            <a:off x="7992457" y="382131"/>
            <a:ext cx="2708488" cy="2708488"/>
          </a:xfrm>
          <a:prstGeom prst="rect">
            <a:avLst/>
          </a:prstGeom>
        </p:spPr>
      </p:pic>
      <p:pic>
        <p:nvPicPr>
          <p:cNvPr id="11" name="Graphic 10" descr="Question mark with solid fill">
            <a:extLst>
              <a:ext uri="{FF2B5EF4-FFF2-40B4-BE49-F238E27FC236}">
                <a16:creationId xmlns:a16="http://schemas.microsoft.com/office/drawing/2014/main" id="{981B3031-EC00-468F-9282-A523EE1F7A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105535">
            <a:off x="10207170" y="66573"/>
            <a:ext cx="2708488" cy="2708488"/>
          </a:xfrm>
          <a:prstGeom prst="rect">
            <a:avLst/>
          </a:prstGeom>
        </p:spPr>
      </p:pic>
      <p:pic>
        <p:nvPicPr>
          <p:cNvPr id="12" name="Graphic 11" descr="Question mark with solid fill">
            <a:extLst>
              <a:ext uri="{FF2B5EF4-FFF2-40B4-BE49-F238E27FC236}">
                <a16:creationId xmlns:a16="http://schemas.microsoft.com/office/drawing/2014/main" id="{7B5C5598-8710-4AB3-BFBD-0B71516A15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88072">
            <a:off x="8978464" y="1510728"/>
            <a:ext cx="3165826" cy="31658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00829" y="282044"/>
            <a:ext cx="6599701" cy="1531408"/>
          </a:xfrm>
          <a:prstGeom prst="rect">
            <a:avLst/>
          </a:prstGeom>
        </p:spPr>
        <p:txBody>
          <a:bodyPr lIns="0" tIns="0" rIns="0" bIns="0" rtlCol="0" anchor="t">
            <a:spAutoFit/>
          </a:bodyPr>
          <a:lstStyle/>
          <a:p>
            <a:pPr algn="ctr">
              <a:lnSpc>
                <a:spcPts val="12599"/>
              </a:lnSpc>
            </a:pPr>
            <a:r>
              <a:rPr lang="en-US" sz="9000">
                <a:solidFill>
                  <a:srgbClr val="000000"/>
                </a:solidFill>
                <a:latin typeface="Open Sans Extra Bold"/>
              </a:rPr>
              <a:t>References</a:t>
            </a:r>
          </a:p>
        </p:txBody>
      </p:sp>
      <p:sp>
        <p:nvSpPr>
          <p:cNvPr id="3" name="TextBox 3"/>
          <p:cNvSpPr txBox="1"/>
          <p:nvPr/>
        </p:nvSpPr>
        <p:spPr>
          <a:xfrm>
            <a:off x="453654" y="1775352"/>
            <a:ext cx="16805646" cy="7658100"/>
          </a:xfrm>
          <a:prstGeom prst="rect">
            <a:avLst/>
          </a:prstGeom>
        </p:spPr>
        <p:txBody>
          <a:bodyPr lIns="0" tIns="0" rIns="0" bIns="0" rtlCol="0" anchor="t">
            <a:spAutoFit/>
          </a:bodyPr>
          <a:lstStyle/>
          <a:p>
            <a:pPr marL="518165" lvl="1" indent="-259082">
              <a:lnSpc>
                <a:spcPts val="3360"/>
              </a:lnSpc>
              <a:buFont typeface="Arial"/>
              <a:buChar char="•"/>
            </a:pPr>
            <a:r>
              <a:rPr lang="en-US" sz="2400">
                <a:solidFill>
                  <a:srgbClr val="000000"/>
                </a:solidFill>
                <a:latin typeface="Open Sans Light"/>
              </a:rPr>
              <a:t>Burrows, L. (2011). Relational Mindfulness in Education. </a:t>
            </a:r>
            <a:r>
              <a:rPr lang="en-US" sz="2400">
                <a:solidFill>
                  <a:srgbClr val="000000"/>
                </a:solidFill>
                <a:latin typeface="Open Sans Light Italics"/>
              </a:rPr>
              <a:t>Encounter: Educational for Meaning and Social Justice</a:t>
            </a:r>
            <a:r>
              <a:rPr lang="en-US" sz="2400">
                <a:solidFill>
                  <a:srgbClr val="000000"/>
                </a:solidFill>
                <a:latin typeface="Open Sans Light"/>
              </a:rPr>
              <a:t>. 24 (4), 1-6.</a:t>
            </a:r>
          </a:p>
          <a:p>
            <a:pPr marL="518165" lvl="1" indent="-259082">
              <a:lnSpc>
                <a:spcPts val="3360"/>
              </a:lnSpc>
              <a:buFont typeface="Arial"/>
              <a:buChar char="•"/>
            </a:pPr>
            <a:r>
              <a:rPr lang="en-US" sz="2400">
                <a:solidFill>
                  <a:srgbClr val="000000"/>
                </a:solidFill>
                <a:latin typeface="Open Sans Light"/>
              </a:rPr>
              <a:t>Broderick, P. (2019). </a:t>
            </a:r>
            <a:r>
              <a:rPr lang="en-US" sz="2400">
                <a:solidFill>
                  <a:srgbClr val="000000"/>
                </a:solidFill>
                <a:latin typeface="Open Sans Light Italics"/>
              </a:rPr>
              <a:t>Mindfulness in the Secondary Classroom</a:t>
            </a:r>
            <a:r>
              <a:rPr lang="en-US" sz="2400">
                <a:solidFill>
                  <a:srgbClr val="000000"/>
                </a:solidFill>
                <a:latin typeface="Open Sans Light"/>
              </a:rPr>
              <a:t>. Norton &amp; Company. New York.</a:t>
            </a:r>
          </a:p>
          <a:p>
            <a:pPr marL="518165" lvl="1" indent="-259082">
              <a:lnSpc>
                <a:spcPts val="3360"/>
              </a:lnSpc>
              <a:buFont typeface="Arial"/>
              <a:buChar char="•"/>
            </a:pPr>
            <a:r>
              <a:rPr lang="en-US" sz="2400">
                <a:solidFill>
                  <a:srgbClr val="000000"/>
                </a:solidFill>
                <a:latin typeface="Open Sans Light"/>
              </a:rPr>
              <a:t>Canvas. (2021). </a:t>
            </a:r>
            <a:r>
              <a:rPr lang="en-US" sz="2400">
                <a:solidFill>
                  <a:srgbClr val="000000"/>
                </a:solidFill>
                <a:latin typeface="Open Sans Light Italics"/>
              </a:rPr>
              <a:t>Feelings Check In.</a:t>
            </a:r>
            <a:r>
              <a:rPr lang="en-US" sz="2400">
                <a:solidFill>
                  <a:srgbClr val="000000"/>
                </a:solidFill>
                <a:latin typeface="Open Sans Light"/>
              </a:rPr>
              <a:t> https://www.canva.com/design/DAEl4dDtCZw/-4BOR_-rSdWjIK-yYRCKtw/edit?layoutQuery=presentation </a:t>
            </a:r>
          </a:p>
          <a:p>
            <a:pPr marL="518165" lvl="1" indent="-259082">
              <a:lnSpc>
                <a:spcPts val="3360"/>
              </a:lnSpc>
              <a:buFont typeface="Arial"/>
              <a:buChar char="•"/>
            </a:pPr>
            <a:r>
              <a:rPr lang="en-US" sz="2400">
                <a:solidFill>
                  <a:srgbClr val="000000"/>
                </a:solidFill>
                <a:latin typeface="Open Sans Light"/>
              </a:rPr>
              <a:t>Davis, D. M. &amp; Hayes, J. A. (2012). What are the benefits of mindfulness? American Psychological Association. 43 (7), 64 </a:t>
            </a:r>
          </a:p>
          <a:p>
            <a:pPr marL="518165" lvl="1" indent="-259082">
              <a:lnSpc>
                <a:spcPts val="3360"/>
              </a:lnSpc>
              <a:buFont typeface="Arial"/>
              <a:buChar char="•"/>
            </a:pPr>
            <a:r>
              <a:rPr lang="en-US" sz="2400">
                <a:solidFill>
                  <a:srgbClr val="000000"/>
                </a:solidFill>
                <a:latin typeface="Open Sans Light"/>
              </a:rPr>
              <a:t>Davidson, R. J. (2019, Dec. 12). How mindfulness changes the emotional life or our brains. [Video]. https://www.youtube.com/watch?v=7CBfCW67xT8 </a:t>
            </a:r>
          </a:p>
          <a:p>
            <a:pPr marL="518165" lvl="1" indent="-259082">
              <a:lnSpc>
                <a:spcPts val="3360"/>
              </a:lnSpc>
              <a:buFont typeface="Arial"/>
              <a:buChar char="•"/>
            </a:pPr>
            <a:r>
              <a:rPr lang="en-US" sz="2400">
                <a:solidFill>
                  <a:srgbClr val="000000"/>
                </a:solidFill>
                <a:latin typeface="Open Sans Light"/>
              </a:rPr>
              <a:t>Kabta-Zinn, J. (2010, Apr. 14). </a:t>
            </a:r>
            <a:r>
              <a:rPr lang="en-US" sz="2400">
                <a:solidFill>
                  <a:srgbClr val="000000"/>
                </a:solidFill>
                <a:latin typeface="Open Sans Light Italics"/>
              </a:rPr>
              <a:t>What is Mindfulness? </a:t>
            </a:r>
            <a:r>
              <a:rPr lang="en-US" sz="2400">
                <a:solidFill>
                  <a:srgbClr val="000000"/>
                </a:solidFill>
                <a:latin typeface="Open Sans Light"/>
              </a:rPr>
              <a:t>[Video]. https://www.youtube.com/watch?v=xoLQ3qkh0w0</a:t>
            </a:r>
          </a:p>
          <a:p>
            <a:pPr marL="518165" lvl="1" indent="-259082">
              <a:lnSpc>
                <a:spcPts val="3360"/>
              </a:lnSpc>
              <a:buFont typeface="Arial"/>
              <a:buChar char="•"/>
            </a:pPr>
            <a:r>
              <a:rPr lang="en-US" sz="2400">
                <a:solidFill>
                  <a:srgbClr val="000000"/>
                </a:solidFill>
                <a:latin typeface="Open Sans Light"/>
              </a:rPr>
              <a:t>Fearless Soul. (2017, Aug. 1). 21 Most Inspirational Quotes on Life to Empower You to Succeed. https://www.fearlessmotivation.com/2017/08/01/inspirational-quotes-life/ </a:t>
            </a:r>
          </a:p>
          <a:p>
            <a:pPr marL="518165" lvl="1" indent="-259082">
              <a:lnSpc>
                <a:spcPts val="3360"/>
              </a:lnSpc>
              <a:buFont typeface="Arial"/>
              <a:buChar char="•"/>
            </a:pPr>
            <a:r>
              <a:rPr lang="en-US" sz="2400">
                <a:solidFill>
                  <a:srgbClr val="000000"/>
                </a:solidFill>
                <a:latin typeface="Open Sans Light"/>
              </a:rPr>
              <a:t>Karunananda, S. A., Goldin, R. P. &amp; Talagala, P. D. (2016). Examining Mindfulness in Education. I.J. Modern Education and Computer Science. 12, 23-30 10.5815/ijmecs.2016.12.04  </a:t>
            </a:r>
          </a:p>
          <a:p>
            <a:pPr marL="518165" lvl="1" indent="-259082">
              <a:lnSpc>
                <a:spcPts val="3360"/>
              </a:lnSpc>
              <a:buFont typeface="Arial"/>
              <a:buChar char="•"/>
            </a:pPr>
            <a:r>
              <a:rPr lang="en-US" sz="2400">
                <a:solidFill>
                  <a:srgbClr val="000000"/>
                </a:solidFill>
                <a:latin typeface="Open Sans Light"/>
              </a:rPr>
              <a:t>Live Consciously. (2019, Oct. 10). Gratitude Journals: Worth the Hype or Wishful Thinking? https://weliveconscious.com/article/benefits-gratitude-journal </a:t>
            </a:r>
          </a:p>
          <a:p>
            <a:pPr marL="518165" lvl="1" indent="-259082">
              <a:lnSpc>
                <a:spcPts val="3360"/>
              </a:lnSpc>
              <a:buFont typeface="Arial"/>
              <a:buChar char="•"/>
            </a:pPr>
            <a:r>
              <a:rPr lang="en-US" sz="2400">
                <a:solidFill>
                  <a:srgbClr val="000000"/>
                </a:solidFill>
                <a:latin typeface="Open Sans Light"/>
              </a:rPr>
              <a:t>Quotes Humor. ( 2016, Jan. 29). Top 30 Deep Inspirational Quotes. https://quotesnhumor.com/top-30-deep-inspirational-quotes/ </a:t>
            </a:r>
          </a:p>
          <a:p>
            <a:pPr marL="518165" lvl="1" indent="-259082" algn="l">
              <a:lnSpc>
                <a:spcPts val="3360"/>
              </a:lnSpc>
              <a:buFont typeface="Arial"/>
              <a:buChar char="•"/>
            </a:pPr>
            <a:r>
              <a:rPr lang="en-US" sz="2400">
                <a:solidFill>
                  <a:srgbClr val="000000"/>
                </a:solidFill>
                <a:latin typeface="Open Sans Light"/>
              </a:rPr>
              <a:t>Rechtschaffen, D. (2014). The Way of Mindful Education. Cultivating Well-Being in Teachers and Students. Norton &amp; Company. New York.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4B93"/>
        </a:solidFill>
        <a:effectLst/>
      </p:bgPr>
    </p:bg>
    <p:spTree>
      <p:nvGrpSpPr>
        <p:cNvPr id="1" name=""/>
        <p:cNvGrpSpPr/>
        <p:nvPr/>
      </p:nvGrpSpPr>
      <p:grpSpPr>
        <a:xfrm>
          <a:off x="0" y="0"/>
          <a:ext cx="0" cy="0"/>
          <a:chOff x="0" y="0"/>
          <a:chExt cx="0" cy="0"/>
        </a:xfrm>
      </p:grpSpPr>
      <p:sp>
        <p:nvSpPr>
          <p:cNvPr id="2" name="TextBox 2"/>
          <p:cNvSpPr txBox="1"/>
          <p:nvPr/>
        </p:nvSpPr>
        <p:spPr>
          <a:xfrm>
            <a:off x="762000" y="1221726"/>
            <a:ext cx="16955683" cy="7791877"/>
          </a:xfrm>
          <a:prstGeom prst="rect">
            <a:avLst/>
          </a:prstGeom>
        </p:spPr>
        <p:txBody>
          <a:bodyPr wrap="square" lIns="0" tIns="0" rIns="0" bIns="0" rtlCol="0" anchor="t">
            <a:spAutoFit/>
          </a:bodyPr>
          <a:lstStyle/>
          <a:p>
            <a:pPr marL="457200" indent="-457200">
              <a:lnSpc>
                <a:spcPts val="5600"/>
              </a:lnSpc>
              <a:buFont typeface="Wingdings" panose="05000000000000000000" pitchFamily="2" charset="2"/>
              <a:buChar char="ü"/>
            </a:pPr>
            <a:r>
              <a:rPr lang="en-US" sz="3010" dirty="0">
                <a:solidFill>
                  <a:srgbClr val="FFFFFF"/>
                </a:solidFill>
                <a:latin typeface="DM Sans Bold"/>
              </a:rPr>
              <a:t>Improves cognitive abilities (</a:t>
            </a:r>
            <a:r>
              <a:rPr lang="en-US" sz="3010" dirty="0" err="1">
                <a:solidFill>
                  <a:srgbClr val="FFFFFF"/>
                </a:solidFill>
                <a:latin typeface="DM Sans Bold"/>
              </a:rPr>
              <a:t>Karunananda</a:t>
            </a:r>
            <a:r>
              <a:rPr lang="en-US" sz="3010" dirty="0">
                <a:solidFill>
                  <a:srgbClr val="FFFFFF"/>
                </a:solidFill>
                <a:latin typeface="DM Sans Bold"/>
              </a:rPr>
              <a:t>, Goldin &amp; </a:t>
            </a:r>
            <a:r>
              <a:rPr lang="en-US" sz="3010" dirty="0" err="1">
                <a:solidFill>
                  <a:srgbClr val="FFFFFF"/>
                </a:solidFill>
                <a:latin typeface="DM Sans Bold"/>
              </a:rPr>
              <a:t>Talagala</a:t>
            </a:r>
            <a:r>
              <a:rPr lang="en-US" sz="3010" dirty="0">
                <a:solidFill>
                  <a:srgbClr val="FFFFFF"/>
                </a:solidFill>
                <a:latin typeface="DM Sans Bold"/>
              </a:rPr>
              <a:t>, 2016).</a:t>
            </a:r>
          </a:p>
          <a:p>
            <a:pPr marL="457200" indent="-457200">
              <a:lnSpc>
                <a:spcPts val="5600"/>
              </a:lnSpc>
              <a:buFont typeface="Wingdings" panose="05000000000000000000" pitchFamily="2" charset="2"/>
              <a:buChar char="ü"/>
            </a:pPr>
            <a:r>
              <a:rPr lang="en-US" sz="3010" dirty="0">
                <a:solidFill>
                  <a:srgbClr val="FFFFFF"/>
                </a:solidFill>
                <a:latin typeface="DM Sans Bold"/>
              </a:rPr>
              <a:t>Boosts concentration (Walsh &amp; Shapiro, as cited in Davis &amp; Hayes, 2012).</a:t>
            </a:r>
          </a:p>
          <a:p>
            <a:pPr marL="457200" indent="-457200">
              <a:lnSpc>
                <a:spcPts val="5600"/>
              </a:lnSpc>
              <a:buFont typeface="Wingdings" panose="05000000000000000000" pitchFamily="2" charset="2"/>
              <a:buChar char="ü"/>
            </a:pPr>
            <a:r>
              <a:rPr lang="en-US" sz="3010" dirty="0">
                <a:solidFill>
                  <a:srgbClr val="FFFFFF"/>
                </a:solidFill>
                <a:latin typeface="DM Sans Bold"/>
              </a:rPr>
              <a:t>Improves working memory (Davis &amp; Hayes, 2012).</a:t>
            </a:r>
          </a:p>
          <a:p>
            <a:pPr marL="457200" indent="-457200">
              <a:lnSpc>
                <a:spcPts val="5600"/>
              </a:lnSpc>
              <a:buFont typeface="Wingdings" panose="05000000000000000000" pitchFamily="2" charset="2"/>
              <a:buChar char="ü"/>
            </a:pPr>
            <a:r>
              <a:rPr lang="en-US" sz="3010" dirty="0">
                <a:solidFill>
                  <a:srgbClr val="FFFFFF"/>
                </a:solidFill>
                <a:latin typeface="DM Sans Bold"/>
              </a:rPr>
              <a:t>Enhances visuospatial memory (</a:t>
            </a:r>
            <a:r>
              <a:rPr lang="en-US" sz="3010" dirty="0" err="1">
                <a:solidFill>
                  <a:srgbClr val="FFFFFF"/>
                </a:solidFill>
                <a:latin typeface="DM Sans Bold"/>
              </a:rPr>
              <a:t>Zeidan</a:t>
            </a:r>
            <a:r>
              <a:rPr lang="en-US" sz="3010" dirty="0">
                <a:solidFill>
                  <a:srgbClr val="FFFFFF"/>
                </a:solidFill>
                <a:latin typeface="DM Sans Bold"/>
              </a:rPr>
              <a:t>, Johnson, David &amp; </a:t>
            </a:r>
            <a:r>
              <a:rPr lang="en-US" sz="3010" dirty="0" err="1">
                <a:solidFill>
                  <a:srgbClr val="FFFFFF"/>
                </a:solidFill>
                <a:latin typeface="DM Sans Bold"/>
              </a:rPr>
              <a:t>Goolkasian</a:t>
            </a:r>
            <a:r>
              <a:rPr lang="en-US" sz="3010" dirty="0">
                <a:solidFill>
                  <a:srgbClr val="FFFFFF"/>
                </a:solidFill>
                <a:latin typeface="DM Sans Bold"/>
              </a:rPr>
              <a:t>, 2010, as cited in </a:t>
            </a:r>
            <a:r>
              <a:rPr lang="en-US" sz="3010" dirty="0" err="1">
                <a:solidFill>
                  <a:srgbClr val="FFFFFF"/>
                </a:solidFill>
                <a:latin typeface="DM Sans Bold"/>
              </a:rPr>
              <a:t>Rechtschaffen</a:t>
            </a:r>
            <a:r>
              <a:rPr lang="en-US" sz="3010" dirty="0">
                <a:solidFill>
                  <a:srgbClr val="FFFFFF"/>
                </a:solidFill>
                <a:latin typeface="DM Sans Bold"/>
              </a:rPr>
              <a:t>, 2014, p. 27).</a:t>
            </a:r>
          </a:p>
          <a:p>
            <a:pPr marL="457200" indent="-457200">
              <a:lnSpc>
                <a:spcPts val="5600"/>
              </a:lnSpc>
              <a:buFont typeface="Wingdings" panose="05000000000000000000" pitchFamily="2" charset="2"/>
              <a:buChar char="ü"/>
            </a:pPr>
            <a:r>
              <a:rPr lang="en-US" sz="3010" dirty="0">
                <a:solidFill>
                  <a:srgbClr val="FFFFFF"/>
                </a:solidFill>
                <a:latin typeface="DM Sans Bold"/>
              </a:rPr>
              <a:t>Fosters cognitive flexibility (Moore &amp; Malinowski, 2009, as cited in Davis &amp; Hayes, 2012).</a:t>
            </a:r>
          </a:p>
          <a:p>
            <a:pPr marL="457200" indent="-457200">
              <a:lnSpc>
                <a:spcPts val="5600"/>
              </a:lnSpc>
              <a:buFont typeface="Wingdings" panose="05000000000000000000" pitchFamily="2" charset="2"/>
              <a:buChar char="ü"/>
            </a:pPr>
            <a:r>
              <a:rPr lang="en-US" sz="3010" dirty="0">
                <a:solidFill>
                  <a:srgbClr val="FFFFFF"/>
                </a:solidFill>
                <a:latin typeface="DM Sans Bold"/>
              </a:rPr>
              <a:t>Increases task efficiency (Lutz et al, 2009, as cited in Davis &amp; Hayes, 2012).</a:t>
            </a:r>
          </a:p>
          <a:p>
            <a:pPr marL="457200" indent="-457200">
              <a:lnSpc>
                <a:spcPts val="5600"/>
              </a:lnSpc>
              <a:buFont typeface="Wingdings" panose="05000000000000000000" pitchFamily="2" charset="2"/>
              <a:buChar char="ü"/>
            </a:pPr>
            <a:r>
              <a:rPr lang="en-US" sz="3010" dirty="0">
                <a:solidFill>
                  <a:srgbClr val="FFFFFF"/>
                </a:solidFill>
                <a:latin typeface="DM Sans Bold"/>
              </a:rPr>
              <a:t>Increases rate of learning (Moore &amp; Malinowski, 2009, as cited in Davis &amp; Hayes, 2012).</a:t>
            </a:r>
          </a:p>
          <a:p>
            <a:pPr marL="457200" indent="-457200">
              <a:lnSpc>
                <a:spcPts val="5600"/>
              </a:lnSpc>
              <a:buFont typeface="Wingdings" panose="05000000000000000000" pitchFamily="2" charset="2"/>
              <a:buChar char="ü"/>
            </a:pPr>
            <a:r>
              <a:rPr lang="en-US" sz="3010" dirty="0">
                <a:solidFill>
                  <a:srgbClr val="FFFFFF"/>
                </a:solidFill>
                <a:latin typeface="DM Sans Bold"/>
              </a:rPr>
              <a:t>Decreases stress (Live Conscious, 2021).</a:t>
            </a:r>
          </a:p>
          <a:p>
            <a:pPr marL="457200" indent="-457200">
              <a:lnSpc>
                <a:spcPts val="5600"/>
              </a:lnSpc>
              <a:buFont typeface="Wingdings" panose="05000000000000000000" pitchFamily="2" charset="2"/>
              <a:buChar char="ü"/>
            </a:pPr>
            <a:r>
              <a:rPr lang="en-US" sz="3010" dirty="0">
                <a:solidFill>
                  <a:srgbClr val="FFFFFF"/>
                </a:solidFill>
                <a:latin typeface="DM Sans Bold"/>
              </a:rPr>
              <a:t>Can decrease student conflict (Burrows, 2011). </a:t>
            </a:r>
          </a:p>
          <a:p>
            <a:pPr marL="457200" indent="-457200" algn="just">
              <a:lnSpc>
                <a:spcPts val="5220"/>
              </a:lnSpc>
              <a:buFont typeface="Wingdings" panose="05000000000000000000" pitchFamily="2" charset="2"/>
              <a:buChar char="ü"/>
            </a:pPr>
            <a:r>
              <a:rPr lang="en-US" sz="3010" dirty="0">
                <a:solidFill>
                  <a:srgbClr val="FFFFFF"/>
                </a:solidFill>
                <a:latin typeface="DM Sans Bold"/>
              </a:rPr>
              <a:t>Increases self-control instead of the reptilian reaction (</a:t>
            </a:r>
            <a:r>
              <a:rPr lang="en-US" sz="3010" dirty="0" err="1">
                <a:solidFill>
                  <a:srgbClr val="FFFFFF"/>
                </a:solidFill>
                <a:latin typeface="DM Sans Bold"/>
              </a:rPr>
              <a:t>Rechschaffen</a:t>
            </a:r>
            <a:r>
              <a:rPr lang="en-US" sz="3010" dirty="0">
                <a:solidFill>
                  <a:srgbClr val="FFFFFF"/>
                </a:solidFill>
                <a:latin typeface="DM Sans Bold"/>
              </a:rPr>
              <a:t>, 2014).</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36851">
            <a:off x="15829905" y="527165"/>
            <a:ext cx="2663543" cy="34210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68272">
            <a:off x="-183661" y="272617"/>
            <a:ext cx="2059624" cy="8512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97834">
            <a:off x="15833789" y="7401566"/>
            <a:ext cx="2655773" cy="3835529"/>
          </a:xfrm>
          <a:prstGeom prst="rect">
            <a:avLst/>
          </a:prstGeom>
        </p:spPr>
      </p:pic>
      <p:sp>
        <p:nvSpPr>
          <p:cNvPr id="6" name="TextBox 6"/>
          <p:cNvSpPr txBox="1"/>
          <p:nvPr/>
        </p:nvSpPr>
        <p:spPr>
          <a:xfrm>
            <a:off x="2433464" y="43805"/>
            <a:ext cx="14034208" cy="984895"/>
          </a:xfrm>
          <a:prstGeom prst="rect">
            <a:avLst/>
          </a:prstGeom>
        </p:spPr>
        <p:txBody>
          <a:bodyPr lIns="0" tIns="0" rIns="0" bIns="0" rtlCol="0" anchor="t">
            <a:spAutoFit/>
          </a:bodyPr>
          <a:lstStyle/>
          <a:p>
            <a:pPr algn="ctr">
              <a:lnSpc>
                <a:spcPts val="7710"/>
              </a:lnSpc>
            </a:pPr>
            <a:r>
              <a:rPr lang="en-US" sz="6425">
                <a:solidFill>
                  <a:srgbClr val="FFFFFF"/>
                </a:solidFill>
                <a:latin typeface="Bernoru"/>
              </a:rPr>
              <a:t>Benefits of Mindfulness</a:t>
            </a: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2377509" y="2265269"/>
            <a:ext cx="13532982" cy="3359507"/>
          </a:xfrm>
          <a:prstGeom prst="rect">
            <a:avLst/>
          </a:prstGeom>
        </p:spPr>
        <p:txBody>
          <a:bodyPr lIns="0" tIns="0" rIns="0" bIns="0" rtlCol="0" anchor="t">
            <a:spAutoFit/>
          </a:bodyPr>
          <a:lstStyle/>
          <a:p>
            <a:pPr algn="ctr">
              <a:lnSpc>
                <a:spcPts val="13250"/>
              </a:lnSpc>
            </a:pPr>
            <a:r>
              <a:rPr lang="en-US" sz="11041">
                <a:solidFill>
                  <a:srgbClr val="1A4B93"/>
                </a:solidFill>
                <a:latin typeface="Bernoru"/>
              </a:rPr>
              <a:t>What are you grateful for?</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dirty="0">
                <a:solidFill>
                  <a:srgbClr val="1A4B93"/>
                </a:solidFill>
                <a:latin typeface="Bernoru"/>
              </a:rPr>
              <a:t>Grammar Skills</a:t>
            </a:r>
          </a:p>
        </p:txBody>
      </p:sp>
      <p:grpSp>
        <p:nvGrpSpPr>
          <p:cNvPr id="5" name="Group 5"/>
          <p:cNvGrpSpPr/>
          <p:nvPr/>
        </p:nvGrpSpPr>
        <p:grpSpPr>
          <a:xfrm>
            <a:off x="2566952" y="3925660"/>
            <a:ext cx="6296328" cy="2360356"/>
            <a:chOff x="0" y="0"/>
            <a:chExt cx="7449065" cy="2792491"/>
          </a:xfrm>
        </p:grpSpPr>
        <p:sp>
          <p:nvSpPr>
            <p:cNvPr id="6" name="Freeform 6"/>
            <p:cNvSpPr/>
            <p:nvPr/>
          </p:nvSpPr>
          <p:spPr>
            <a:xfrm>
              <a:off x="-1" y="0"/>
              <a:ext cx="7456724" cy="2792491"/>
            </a:xfrm>
            <a:custGeom>
              <a:avLst/>
              <a:gdLst/>
              <a:ahLst/>
              <a:cxnLst/>
              <a:rect l="l" t="t" r="r" b="b"/>
              <a:pathLst>
                <a:path w="7456724" h="2792491">
                  <a:moveTo>
                    <a:pt x="6950285" y="2775572"/>
                  </a:moveTo>
                  <a:cubicBezTo>
                    <a:pt x="6950285" y="2775572"/>
                    <a:pt x="6713289" y="2765603"/>
                    <a:pt x="6351150" y="2779047"/>
                  </a:cubicBezTo>
                  <a:cubicBezTo>
                    <a:pt x="5989012" y="2792491"/>
                    <a:pt x="490924" y="2792491"/>
                    <a:pt x="490924" y="2792491"/>
                  </a:cubicBezTo>
                  <a:cubicBezTo>
                    <a:pt x="245502" y="2792491"/>
                    <a:pt x="32509" y="2695223"/>
                    <a:pt x="31032" y="2535109"/>
                  </a:cubicBezTo>
                  <a:cubicBezTo>
                    <a:pt x="31032" y="2535109"/>
                    <a:pt x="0" y="139438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324394"/>
                    <a:pt x="7447969" y="1835522"/>
                  </a:cubicBezTo>
                  <a:cubicBezTo>
                    <a:pt x="7456724" y="2128824"/>
                    <a:pt x="7410176" y="2461895"/>
                    <a:pt x="7410176" y="2461895"/>
                  </a:cubicBezTo>
                  <a:cubicBezTo>
                    <a:pt x="7407211" y="2641920"/>
                    <a:pt x="7195708" y="2775572"/>
                    <a:pt x="6950285" y="2775572"/>
                  </a:cubicBezTo>
                  <a:close/>
                </a:path>
              </a:pathLst>
            </a:custGeom>
            <a:solidFill>
              <a:srgbClr val="FBE8D7"/>
            </a:solidFill>
          </p:spPr>
        </p:sp>
      </p:grpSp>
      <p:sp>
        <p:nvSpPr>
          <p:cNvPr id="7" name="TextBox 7"/>
          <p:cNvSpPr txBox="1"/>
          <p:nvPr/>
        </p:nvSpPr>
        <p:spPr>
          <a:xfrm>
            <a:off x="2890183" y="4647857"/>
            <a:ext cx="5649865" cy="1067858"/>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Adjectives and prepositions</a:t>
            </a:r>
          </a:p>
        </p:txBody>
      </p:sp>
      <p:grpSp>
        <p:nvGrpSpPr>
          <p:cNvPr id="8" name="Group 8"/>
          <p:cNvGrpSpPr/>
          <p:nvPr/>
        </p:nvGrpSpPr>
        <p:grpSpPr>
          <a:xfrm>
            <a:off x="2566952" y="6783989"/>
            <a:ext cx="6296328" cy="2360356"/>
            <a:chOff x="0" y="0"/>
            <a:chExt cx="7449065" cy="2792491"/>
          </a:xfrm>
        </p:grpSpPr>
        <p:sp>
          <p:nvSpPr>
            <p:cNvPr id="9" name="Freeform 9"/>
            <p:cNvSpPr/>
            <p:nvPr/>
          </p:nvSpPr>
          <p:spPr>
            <a:xfrm>
              <a:off x="-1" y="0"/>
              <a:ext cx="7456724" cy="2792491"/>
            </a:xfrm>
            <a:custGeom>
              <a:avLst/>
              <a:gdLst/>
              <a:ahLst/>
              <a:cxnLst/>
              <a:rect l="l" t="t" r="r" b="b"/>
              <a:pathLst>
                <a:path w="7456724" h="2792491">
                  <a:moveTo>
                    <a:pt x="6950285" y="2775572"/>
                  </a:moveTo>
                  <a:cubicBezTo>
                    <a:pt x="6950285" y="2775572"/>
                    <a:pt x="6713289" y="2765603"/>
                    <a:pt x="6351150" y="2779047"/>
                  </a:cubicBezTo>
                  <a:cubicBezTo>
                    <a:pt x="5989012" y="2792491"/>
                    <a:pt x="490924" y="2792491"/>
                    <a:pt x="490924" y="2792491"/>
                  </a:cubicBezTo>
                  <a:cubicBezTo>
                    <a:pt x="245502" y="2792491"/>
                    <a:pt x="32509" y="2695223"/>
                    <a:pt x="31032" y="2535109"/>
                  </a:cubicBezTo>
                  <a:cubicBezTo>
                    <a:pt x="31032" y="2535109"/>
                    <a:pt x="0" y="139438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324394"/>
                    <a:pt x="7447969" y="1835522"/>
                  </a:cubicBezTo>
                  <a:cubicBezTo>
                    <a:pt x="7456724" y="2128824"/>
                    <a:pt x="7410176" y="2461895"/>
                    <a:pt x="7410176" y="2461895"/>
                  </a:cubicBezTo>
                  <a:cubicBezTo>
                    <a:pt x="7407211" y="2641920"/>
                    <a:pt x="7195708" y="2775572"/>
                    <a:pt x="6950285" y="2775572"/>
                  </a:cubicBezTo>
                  <a:close/>
                </a:path>
              </a:pathLst>
            </a:custGeom>
            <a:solidFill>
              <a:srgbClr val="FBE8D7"/>
            </a:solidFill>
          </p:spPr>
        </p:sp>
      </p:grpSp>
      <p:sp>
        <p:nvSpPr>
          <p:cNvPr id="10" name="TextBox 10"/>
          <p:cNvSpPr txBox="1"/>
          <p:nvPr/>
        </p:nvSpPr>
        <p:spPr>
          <a:xfrm>
            <a:off x="2890183" y="7690058"/>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Collocations</a:t>
            </a:r>
          </a:p>
        </p:txBody>
      </p:sp>
      <p:grpSp>
        <p:nvGrpSpPr>
          <p:cNvPr id="11" name="Group 11"/>
          <p:cNvGrpSpPr/>
          <p:nvPr/>
        </p:nvGrpSpPr>
        <p:grpSpPr>
          <a:xfrm>
            <a:off x="9654615" y="3925660"/>
            <a:ext cx="6296328" cy="2360356"/>
            <a:chOff x="0" y="0"/>
            <a:chExt cx="7449065" cy="2792491"/>
          </a:xfrm>
        </p:grpSpPr>
        <p:sp>
          <p:nvSpPr>
            <p:cNvPr id="12" name="Freeform 12"/>
            <p:cNvSpPr/>
            <p:nvPr/>
          </p:nvSpPr>
          <p:spPr>
            <a:xfrm>
              <a:off x="-1" y="0"/>
              <a:ext cx="7456724" cy="2792491"/>
            </a:xfrm>
            <a:custGeom>
              <a:avLst/>
              <a:gdLst/>
              <a:ahLst/>
              <a:cxnLst/>
              <a:rect l="l" t="t" r="r" b="b"/>
              <a:pathLst>
                <a:path w="7456724" h="2792491">
                  <a:moveTo>
                    <a:pt x="6950285" y="2775572"/>
                  </a:moveTo>
                  <a:cubicBezTo>
                    <a:pt x="6950285" y="2775572"/>
                    <a:pt x="6713289" y="2765603"/>
                    <a:pt x="6351150" y="2779047"/>
                  </a:cubicBezTo>
                  <a:cubicBezTo>
                    <a:pt x="5989012" y="2792491"/>
                    <a:pt x="490924" y="2792491"/>
                    <a:pt x="490924" y="2792491"/>
                  </a:cubicBezTo>
                  <a:cubicBezTo>
                    <a:pt x="245502" y="2792491"/>
                    <a:pt x="32509" y="2695223"/>
                    <a:pt x="31032" y="2535109"/>
                  </a:cubicBezTo>
                  <a:cubicBezTo>
                    <a:pt x="31032" y="2535109"/>
                    <a:pt x="0" y="139438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324394"/>
                    <a:pt x="7447969" y="1835522"/>
                  </a:cubicBezTo>
                  <a:cubicBezTo>
                    <a:pt x="7456724" y="2128824"/>
                    <a:pt x="7410176" y="2461895"/>
                    <a:pt x="7410176" y="2461895"/>
                  </a:cubicBezTo>
                  <a:cubicBezTo>
                    <a:pt x="7407211" y="2641920"/>
                    <a:pt x="7195708" y="2775572"/>
                    <a:pt x="6950285" y="2775572"/>
                  </a:cubicBezTo>
                  <a:close/>
                </a:path>
              </a:pathLst>
            </a:custGeom>
            <a:solidFill>
              <a:srgbClr val="FBE8D7"/>
            </a:solidFill>
          </p:spPr>
        </p:sp>
      </p:grpSp>
      <p:sp>
        <p:nvSpPr>
          <p:cNvPr id="13" name="TextBox 13"/>
          <p:cNvSpPr txBox="1"/>
          <p:nvPr/>
        </p:nvSpPr>
        <p:spPr>
          <a:xfrm>
            <a:off x="9977847" y="4869392"/>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Phrasal verbs</a:t>
            </a:r>
          </a:p>
        </p:txBody>
      </p:sp>
      <p:grpSp>
        <p:nvGrpSpPr>
          <p:cNvPr id="14" name="Group 14"/>
          <p:cNvGrpSpPr/>
          <p:nvPr/>
        </p:nvGrpSpPr>
        <p:grpSpPr>
          <a:xfrm>
            <a:off x="9654615" y="6783989"/>
            <a:ext cx="6296328" cy="2360356"/>
            <a:chOff x="0" y="0"/>
            <a:chExt cx="7449065" cy="2792491"/>
          </a:xfrm>
        </p:grpSpPr>
        <p:sp>
          <p:nvSpPr>
            <p:cNvPr id="15" name="Freeform 15"/>
            <p:cNvSpPr/>
            <p:nvPr/>
          </p:nvSpPr>
          <p:spPr>
            <a:xfrm>
              <a:off x="-1" y="0"/>
              <a:ext cx="7456724" cy="2792491"/>
            </a:xfrm>
            <a:custGeom>
              <a:avLst/>
              <a:gdLst/>
              <a:ahLst/>
              <a:cxnLst/>
              <a:rect l="l" t="t" r="r" b="b"/>
              <a:pathLst>
                <a:path w="7456724" h="2792491">
                  <a:moveTo>
                    <a:pt x="6950285" y="2775572"/>
                  </a:moveTo>
                  <a:cubicBezTo>
                    <a:pt x="6950285" y="2775572"/>
                    <a:pt x="6713289" y="2765603"/>
                    <a:pt x="6351150" y="2779047"/>
                  </a:cubicBezTo>
                  <a:cubicBezTo>
                    <a:pt x="5989012" y="2792491"/>
                    <a:pt x="490924" y="2792491"/>
                    <a:pt x="490924" y="2792491"/>
                  </a:cubicBezTo>
                  <a:cubicBezTo>
                    <a:pt x="245502" y="2792491"/>
                    <a:pt x="32509" y="2695223"/>
                    <a:pt x="31032" y="2535109"/>
                  </a:cubicBezTo>
                  <a:cubicBezTo>
                    <a:pt x="31032" y="2535109"/>
                    <a:pt x="0" y="139438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324394"/>
                    <a:pt x="7447969" y="1835522"/>
                  </a:cubicBezTo>
                  <a:cubicBezTo>
                    <a:pt x="7456724" y="2128824"/>
                    <a:pt x="7410176" y="2461895"/>
                    <a:pt x="7410176" y="2461895"/>
                  </a:cubicBezTo>
                  <a:cubicBezTo>
                    <a:pt x="7407211" y="2641920"/>
                    <a:pt x="7195708" y="2775572"/>
                    <a:pt x="6950285" y="2775572"/>
                  </a:cubicBezTo>
                  <a:close/>
                </a:path>
              </a:pathLst>
            </a:custGeom>
            <a:solidFill>
              <a:srgbClr val="FBE8D7"/>
            </a:solidFill>
          </p:spPr>
        </p:sp>
      </p:grpSp>
      <p:sp>
        <p:nvSpPr>
          <p:cNvPr id="16" name="TextBox 16"/>
          <p:cNvSpPr txBox="1"/>
          <p:nvPr/>
        </p:nvSpPr>
        <p:spPr>
          <a:xfrm>
            <a:off x="9977847" y="7421242"/>
            <a:ext cx="5649865" cy="1076325"/>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Verbs patterns</a:t>
            </a:r>
          </a:p>
          <a:p>
            <a:pPr algn="ctr">
              <a:lnSpc>
                <a:spcPts val="4200"/>
              </a:lnSpc>
            </a:pPr>
            <a:r>
              <a:rPr lang="en-US" sz="3500">
                <a:solidFill>
                  <a:srgbClr val="1A4B93"/>
                </a:solidFill>
                <a:latin typeface="DM Sans Bold"/>
              </a:rPr>
              <a:t>(infinitives and gerunds)</a:t>
            </a:r>
          </a:p>
        </p:txBody>
      </p:sp>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51078">
            <a:off x="15818484" y="8586670"/>
            <a:ext cx="2059624" cy="85120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19" name="TextBox 19"/>
          <p:cNvSpPr txBox="1"/>
          <p:nvPr/>
        </p:nvSpPr>
        <p:spPr>
          <a:xfrm>
            <a:off x="103303" y="151676"/>
            <a:ext cx="6302802" cy="538609"/>
          </a:xfrm>
          <a:prstGeom prst="rect">
            <a:avLst/>
          </a:prstGeom>
        </p:spPr>
        <p:txBody>
          <a:bodyPr wrap="square" lIns="0" tIns="0" rIns="0" bIns="0" rtlCol="0" anchor="t">
            <a:spAutoFit/>
          </a:bodyPr>
          <a:lstStyle/>
          <a:p>
            <a:pPr algn="ctr">
              <a:lnSpc>
                <a:spcPts val="4200"/>
              </a:lnSpc>
              <a:spcBef>
                <a:spcPct val="0"/>
              </a:spcBef>
            </a:pPr>
            <a:r>
              <a:rPr lang="en-US" sz="3500" dirty="0">
                <a:solidFill>
                  <a:srgbClr val="1A4B93"/>
                </a:solidFill>
                <a:latin typeface="DM Sans Bold"/>
              </a:rPr>
              <a:t>What are you grateful for?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709881" y="2570262"/>
            <a:ext cx="11030451" cy="274955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Inspirational Quotes</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10125"/>
          <a:stretch>
            <a:fillRect/>
          </a:stretch>
        </p:blipFill>
        <p:spPr>
          <a:xfrm>
            <a:off x="850666" y="1868290"/>
            <a:ext cx="7081375" cy="7879138"/>
          </a:xfrm>
          <a:prstGeom prst="rect">
            <a:avLst/>
          </a:prstGeom>
        </p:spPr>
      </p:pic>
      <p:pic>
        <p:nvPicPr>
          <p:cNvPr id="3" name="Picture 3"/>
          <p:cNvPicPr>
            <a:picLocks noChangeAspect="1"/>
          </p:cNvPicPr>
          <p:nvPr/>
        </p:nvPicPr>
        <p:blipFill>
          <a:blip r:embed="rId3"/>
          <a:srcRect t="5438" b="3741"/>
          <a:stretch>
            <a:fillRect/>
          </a:stretch>
        </p:blipFill>
        <p:spPr>
          <a:xfrm>
            <a:off x="10252433" y="1868290"/>
            <a:ext cx="7164493" cy="7879138"/>
          </a:xfrm>
          <a:prstGeom prst="rect">
            <a:avLst/>
          </a:prstGeom>
        </p:spPr>
      </p:pic>
      <p:sp>
        <p:nvSpPr>
          <p:cNvPr id="4" name="TextBox 4"/>
          <p:cNvSpPr txBox="1"/>
          <p:nvPr/>
        </p:nvSpPr>
        <p:spPr>
          <a:xfrm>
            <a:off x="3517567" y="803591"/>
            <a:ext cx="1747573" cy="583565"/>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Bold"/>
              </a:rPr>
              <a:t>Quote A</a:t>
            </a:r>
          </a:p>
        </p:txBody>
      </p:sp>
      <p:sp>
        <p:nvSpPr>
          <p:cNvPr id="5" name="TextBox 5"/>
          <p:cNvSpPr txBox="1"/>
          <p:nvPr/>
        </p:nvSpPr>
        <p:spPr>
          <a:xfrm>
            <a:off x="12964779" y="803591"/>
            <a:ext cx="1739801" cy="583565"/>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Bold"/>
              </a:rPr>
              <a:t>Quote B</a:t>
            </a:r>
          </a:p>
        </p:txBody>
      </p:sp>
      <p:sp>
        <p:nvSpPr>
          <p:cNvPr id="6" name="TextBox 6"/>
          <p:cNvSpPr txBox="1"/>
          <p:nvPr/>
        </p:nvSpPr>
        <p:spPr>
          <a:xfrm>
            <a:off x="14433559" y="9801826"/>
            <a:ext cx="2630170" cy="382905"/>
          </a:xfrm>
          <a:prstGeom prst="rect">
            <a:avLst/>
          </a:prstGeom>
        </p:spPr>
        <p:txBody>
          <a:bodyPr lIns="0" tIns="0" rIns="0" bIns="0" rtlCol="0" anchor="t">
            <a:spAutoFit/>
          </a:bodyPr>
          <a:lstStyle/>
          <a:p>
            <a:pPr algn="ctr">
              <a:lnSpc>
                <a:spcPts val="3079"/>
              </a:lnSpc>
            </a:pPr>
            <a:r>
              <a:rPr lang="en-US" sz="2199">
                <a:solidFill>
                  <a:srgbClr val="000000"/>
                </a:solidFill>
                <a:latin typeface="DM Sans"/>
              </a:rPr>
              <a:t>Quotes Humor, 2016</a:t>
            </a:r>
          </a:p>
        </p:txBody>
      </p:sp>
      <p:sp>
        <p:nvSpPr>
          <p:cNvPr id="7" name="TextBox 7"/>
          <p:cNvSpPr txBox="1"/>
          <p:nvPr/>
        </p:nvSpPr>
        <p:spPr>
          <a:xfrm>
            <a:off x="5761069" y="9839926"/>
            <a:ext cx="2394479" cy="337608"/>
          </a:xfrm>
          <a:prstGeom prst="rect">
            <a:avLst/>
          </a:prstGeom>
        </p:spPr>
        <p:txBody>
          <a:bodyPr lIns="0" tIns="0" rIns="0" bIns="0" rtlCol="0" anchor="t">
            <a:spAutoFit/>
          </a:bodyPr>
          <a:lstStyle/>
          <a:p>
            <a:pPr algn="ctr">
              <a:lnSpc>
                <a:spcPts val="2640"/>
              </a:lnSpc>
              <a:spcBef>
                <a:spcPct val="0"/>
              </a:spcBef>
            </a:pPr>
            <a:r>
              <a:rPr lang="en-US" sz="2200">
                <a:solidFill>
                  <a:srgbClr val="000000"/>
                </a:solidFill>
                <a:latin typeface="DM Sans"/>
              </a:rPr>
              <a:t>Fearless Soul, 2017</a:t>
            </a:r>
          </a:p>
        </p:txBody>
      </p:sp>
      <p:sp>
        <p:nvSpPr>
          <p:cNvPr id="8" name="TextBox 8"/>
          <p:cNvSpPr txBox="1"/>
          <p:nvPr/>
        </p:nvSpPr>
        <p:spPr>
          <a:xfrm>
            <a:off x="162214" y="120523"/>
            <a:ext cx="11030451" cy="538692"/>
          </a:xfrm>
          <a:prstGeom prst="rect">
            <a:avLst/>
          </a:prstGeom>
        </p:spPr>
        <p:txBody>
          <a:bodyPr lIns="0" tIns="0" rIns="0" bIns="0" rtlCol="0" anchor="t">
            <a:spAutoFit/>
          </a:bodyPr>
          <a:lstStyle/>
          <a:p>
            <a:pPr>
              <a:lnSpc>
                <a:spcPts val="4200"/>
              </a:lnSpc>
            </a:pPr>
            <a:r>
              <a:rPr lang="en-US" sz="3500">
                <a:solidFill>
                  <a:srgbClr val="1A4B93"/>
                </a:solidFill>
                <a:latin typeface="DM Sans Bold"/>
              </a:rPr>
              <a:t>Inspirational Quotes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3628775" y="1569944"/>
            <a:ext cx="11030451" cy="1384300"/>
          </a:xfrm>
          <a:prstGeom prst="rect">
            <a:avLst/>
          </a:prstGeom>
        </p:spPr>
        <p:txBody>
          <a:bodyPr lIns="0" tIns="0" rIns="0" bIns="0" rtlCol="0" anchor="t">
            <a:spAutoFit/>
          </a:bodyPr>
          <a:lstStyle/>
          <a:p>
            <a:pPr algn="ctr">
              <a:lnSpc>
                <a:spcPts val="10800"/>
              </a:lnSpc>
            </a:pPr>
            <a:r>
              <a:rPr lang="en-US" sz="9000">
                <a:solidFill>
                  <a:srgbClr val="1A4B93"/>
                </a:solidFill>
                <a:latin typeface="Bernoru"/>
              </a:rPr>
              <a:t> Skills</a:t>
            </a:r>
          </a:p>
        </p:txBody>
      </p:sp>
      <p:grpSp>
        <p:nvGrpSpPr>
          <p:cNvPr id="5" name="Group 5"/>
          <p:cNvGrpSpPr/>
          <p:nvPr/>
        </p:nvGrpSpPr>
        <p:grpSpPr>
          <a:xfrm>
            <a:off x="2566952" y="4190243"/>
            <a:ext cx="6296328" cy="1992612"/>
            <a:chOff x="0" y="0"/>
            <a:chExt cx="8395104" cy="2656816"/>
          </a:xfrm>
        </p:grpSpPr>
        <p:grpSp>
          <p:nvGrpSpPr>
            <p:cNvPr id="6" name="Group 6"/>
            <p:cNvGrpSpPr/>
            <p:nvPr/>
          </p:nvGrpSpPr>
          <p:grpSpPr>
            <a:xfrm>
              <a:off x="0" y="0"/>
              <a:ext cx="8395104" cy="2656816"/>
              <a:chOff x="0" y="0"/>
              <a:chExt cx="7449065" cy="2357421"/>
            </a:xfrm>
          </p:grpSpPr>
          <p:sp>
            <p:nvSpPr>
              <p:cNvPr id="7" name="Freeform 7"/>
              <p:cNvSpPr/>
              <p:nvPr/>
            </p:nvSpPr>
            <p:spPr>
              <a:xfrm>
                <a:off x="-1" y="0"/>
                <a:ext cx="7456724" cy="2357421"/>
              </a:xfrm>
              <a:custGeom>
                <a:avLst/>
                <a:gdLst/>
                <a:ahLst/>
                <a:cxnLst/>
                <a:rect l="l" t="t" r="r" b="b"/>
                <a:pathLst>
                  <a:path w="7456724" h="2357421">
                    <a:moveTo>
                      <a:pt x="6950285" y="2340502"/>
                    </a:moveTo>
                    <a:cubicBezTo>
                      <a:pt x="6950285" y="2340502"/>
                      <a:pt x="6713289" y="2330533"/>
                      <a:pt x="6351150" y="2343977"/>
                    </a:cubicBezTo>
                    <a:cubicBezTo>
                      <a:pt x="5989012" y="2357421"/>
                      <a:pt x="490924" y="2357421"/>
                      <a:pt x="490924" y="2357421"/>
                    </a:cubicBezTo>
                    <a:cubicBezTo>
                      <a:pt x="245502" y="2357421"/>
                      <a:pt x="32509" y="2260153"/>
                      <a:pt x="31032" y="2100039"/>
                    </a:cubicBezTo>
                    <a:cubicBezTo>
                      <a:pt x="31032" y="2100039"/>
                      <a:pt x="0" y="10573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017380"/>
                      <a:pt x="7447969" y="1400452"/>
                    </a:cubicBezTo>
                    <a:cubicBezTo>
                      <a:pt x="7456724" y="1693753"/>
                      <a:pt x="7410176" y="2026825"/>
                      <a:pt x="7410176" y="2026825"/>
                    </a:cubicBezTo>
                    <a:cubicBezTo>
                      <a:pt x="7407211" y="2206850"/>
                      <a:pt x="7195708" y="2340502"/>
                      <a:pt x="6950285" y="2340502"/>
                    </a:cubicBezTo>
                    <a:close/>
                  </a:path>
                </a:pathLst>
              </a:custGeom>
              <a:solidFill>
                <a:srgbClr val="FBE8D7"/>
              </a:solidFill>
            </p:spPr>
          </p:sp>
        </p:grpSp>
        <p:sp>
          <p:nvSpPr>
            <p:cNvPr id="8" name="TextBox 8"/>
            <p:cNvSpPr txBox="1"/>
            <p:nvPr/>
          </p:nvSpPr>
          <p:spPr>
            <a:xfrm>
              <a:off x="430975" y="966105"/>
              <a:ext cx="7533154" cy="715081"/>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Learner's independence</a:t>
              </a:r>
            </a:p>
          </p:txBody>
        </p:sp>
      </p:grpSp>
      <p:grpSp>
        <p:nvGrpSpPr>
          <p:cNvPr id="9" name="Group 9"/>
          <p:cNvGrpSpPr/>
          <p:nvPr/>
        </p:nvGrpSpPr>
        <p:grpSpPr>
          <a:xfrm>
            <a:off x="2566952" y="6705394"/>
            <a:ext cx="6296328" cy="1988378"/>
            <a:chOff x="0" y="0"/>
            <a:chExt cx="8395104" cy="2651171"/>
          </a:xfrm>
        </p:grpSpPr>
        <p:grpSp>
          <p:nvGrpSpPr>
            <p:cNvPr id="10" name="Group 10"/>
            <p:cNvGrpSpPr/>
            <p:nvPr/>
          </p:nvGrpSpPr>
          <p:grpSpPr>
            <a:xfrm>
              <a:off x="0" y="0"/>
              <a:ext cx="8395104" cy="2651171"/>
              <a:chOff x="0" y="0"/>
              <a:chExt cx="7449065" cy="2421519"/>
            </a:xfrm>
          </p:grpSpPr>
          <p:sp>
            <p:nvSpPr>
              <p:cNvPr id="11" name="Freeform 11"/>
              <p:cNvSpPr/>
              <p:nvPr/>
            </p:nvSpPr>
            <p:spPr>
              <a:xfrm>
                <a:off x="-1" y="0"/>
                <a:ext cx="7456724" cy="2421519"/>
              </a:xfrm>
              <a:custGeom>
                <a:avLst/>
                <a:gdLst/>
                <a:ahLst/>
                <a:cxnLst/>
                <a:rect l="l" t="t" r="r" b="b"/>
                <a:pathLst>
                  <a:path w="7456724" h="2421519">
                    <a:moveTo>
                      <a:pt x="6950285" y="2404600"/>
                    </a:moveTo>
                    <a:cubicBezTo>
                      <a:pt x="6950285" y="2404600"/>
                      <a:pt x="6713289" y="2394630"/>
                      <a:pt x="6351150" y="2408074"/>
                    </a:cubicBezTo>
                    <a:cubicBezTo>
                      <a:pt x="5989012" y="2421519"/>
                      <a:pt x="490924" y="2421519"/>
                      <a:pt x="490924" y="2421519"/>
                    </a:cubicBezTo>
                    <a:cubicBezTo>
                      <a:pt x="245502" y="2421519"/>
                      <a:pt x="32509" y="2324251"/>
                      <a:pt x="31032" y="2164137"/>
                    </a:cubicBezTo>
                    <a:cubicBezTo>
                      <a:pt x="31032" y="2164137"/>
                      <a:pt x="0" y="110703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062612"/>
                      <a:pt x="7447969" y="1464549"/>
                    </a:cubicBezTo>
                    <a:cubicBezTo>
                      <a:pt x="7456724" y="1757851"/>
                      <a:pt x="7410176" y="2090922"/>
                      <a:pt x="7410176" y="2090922"/>
                    </a:cubicBezTo>
                    <a:cubicBezTo>
                      <a:pt x="7407211" y="2270947"/>
                      <a:pt x="7195708" y="2404600"/>
                      <a:pt x="6950285" y="2404600"/>
                    </a:cubicBezTo>
                    <a:close/>
                  </a:path>
                </a:pathLst>
              </a:custGeom>
              <a:solidFill>
                <a:srgbClr val="FBE8D7"/>
              </a:solidFill>
            </p:spPr>
          </p:sp>
        </p:grpSp>
        <p:sp>
          <p:nvSpPr>
            <p:cNvPr id="12" name="TextBox 12"/>
            <p:cNvSpPr txBox="1"/>
            <p:nvPr/>
          </p:nvSpPr>
          <p:spPr>
            <a:xfrm>
              <a:off x="430975" y="610505"/>
              <a:ext cx="7533154" cy="1420636"/>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Looking up words in a dictionary</a:t>
              </a:r>
            </a:p>
          </p:txBody>
        </p:sp>
      </p:grpSp>
      <p:grpSp>
        <p:nvGrpSpPr>
          <p:cNvPr id="13" name="Group 13"/>
          <p:cNvGrpSpPr/>
          <p:nvPr/>
        </p:nvGrpSpPr>
        <p:grpSpPr>
          <a:xfrm>
            <a:off x="9424720" y="4190243"/>
            <a:ext cx="6296328" cy="1992612"/>
            <a:chOff x="0" y="0"/>
            <a:chExt cx="8395104" cy="2656816"/>
          </a:xfrm>
        </p:grpSpPr>
        <p:grpSp>
          <p:nvGrpSpPr>
            <p:cNvPr id="14" name="Group 14"/>
            <p:cNvGrpSpPr/>
            <p:nvPr/>
          </p:nvGrpSpPr>
          <p:grpSpPr>
            <a:xfrm>
              <a:off x="0" y="0"/>
              <a:ext cx="8395104" cy="2656816"/>
              <a:chOff x="0" y="0"/>
              <a:chExt cx="7449065" cy="2357421"/>
            </a:xfrm>
          </p:grpSpPr>
          <p:sp>
            <p:nvSpPr>
              <p:cNvPr id="15" name="Freeform 15"/>
              <p:cNvSpPr/>
              <p:nvPr/>
            </p:nvSpPr>
            <p:spPr>
              <a:xfrm>
                <a:off x="-1" y="0"/>
                <a:ext cx="7456724" cy="2357421"/>
              </a:xfrm>
              <a:custGeom>
                <a:avLst/>
                <a:gdLst/>
                <a:ahLst/>
                <a:cxnLst/>
                <a:rect l="l" t="t" r="r" b="b"/>
                <a:pathLst>
                  <a:path w="7456724" h="2357421">
                    <a:moveTo>
                      <a:pt x="6950285" y="2340502"/>
                    </a:moveTo>
                    <a:cubicBezTo>
                      <a:pt x="6950285" y="2340502"/>
                      <a:pt x="6713289" y="2330533"/>
                      <a:pt x="6351150" y="2343977"/>
                    </a:cubicBezTo>
                    <a:cubicBezTo>
                      <a:pt x="5989012" y="2357421"/>
                      <a:pt x="490924" y="2357421"/>
                      <a:pt x="490924" y="2357421"/>
                    </a:cubicBezTo>
                    <a:cubicBezTo>
                      <a:pt x="245502" y="2357421"/>
                      <a:pt x="32509" y="2260153"/>
                      <a:pt x="31032" y="2100039"/>
                    </a:cubicBezTo>
                    <a:cubicBezTo>
                      <a:pt x="31032" y="2100039"/>
                      <a:pt x="0" y="10573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017380"/>
                      <a:pt x="7447969" y="1400452"/>
                    </a:cubicBezTo>
                    <a:cubicBezTo>
                      <a:pt x="7456724" y="1693753"/>
                      <a:pt x="7410176" y="2026825"/>
                      <a:pt x="7410176" y="2026825"/>
                    </a:cubicBezTo>
                    <a:cubicBezTo>
                      <a:pt x="7407211" y="2206850"/>
                      <a:pt x="7195708" y="2340502"/>
                      <a:pt x="6950285" y="2340502"/>
                    </a:cubicBezTo>
                    <a:close/>
                  </a:path>
                </a:pathLst>
              </a:custGeom>
              <a:solidFill>
                <a:srgbClr val="FBE8D7"/>
              </a:solidFill>
            </p:spPr>
          </p:sp>
        </p:grpSp>
        <p:sp>
          <p:nvSpPr>
            <p:cNvPr id="16" name="TextBox 16"/>
            <p:cNvSpPr txBox="1"/>
            <p:nvPr/>
          </p:nvSpPr>
          <p:spPr>
            <a:xfrm>
              <a:off x="430975" y="966105"/>
              <a:ext cx="7533154" cy="715081"/>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Reading</a:t>
              </a:r>
            </a:p>
          </p:txBody>
        </p:sp>
      </p:grpSp>
      <p:grpSp>
        <p:nvGrpSpPr>
          <p:cNvPr id="17" name="Group 17"/>
          <p:cNvGrpSpPr/>
          <p:nvPr/>
        </p:nvGrpSpPr>
        <p:grpSpPr>
          <a:xfrm>
            <a:off x="9424720" y="6701161"/>
            <a:ext cx="6296328" cy="1992612"/>
            <a:chOff x="0" y="0"/>
            <a:chExt cx="7449065" cy="2357421"/>
          </a:xfrm>
        </p:grpSpPr>
        <p:sp>
          <p:nvSpPr>
            <p:cNvPr id="18" name="Freeform 18"/>
            <p:cNvSpPr/>
            <p:nvPr/>
          </p:nvSpPr>
          <p:spPr>
            <a:xfrm>
              <a:off x="-1" y="0"/>
              <a:ext cx="7456724" cy="2357421"/>
            </a:xfrm>
            <a:custGeom>
              <a:avLst/>
              <a:gdLst/>
              <a:ahLst/>
              <a:cxnLst/>
              <a:rect l="l" t="t" r="r" b="b"/>
              <a:pathLst>
                <a:path w="7456724" h="2357421">
                  <a:moveTo>
                    <a:pt x="6950285" y="2340502"/>
                  </a:moveTo>
                  <a:cubicBezTo>
                    <a:pt x="6950285" y="2340502"/>
                    <a:pt x="6713289" y="2330533"/>
                    <a:pt x="6351150" y="2343977"/>
                  </a:cubicBezTo>
                  <a:cubicBezTo>
                    <a:pt x="5989012" y="2357421"/>
                    <a:pt x="490924" y="2357421"/>
                    <a:pt x="490924" y="2357421"/>
                  </a:cubicBezTo>
                  <a:cubicBezTo>
                    <a:pt x="245502" y="2357421"/>
                    <a:pt x="32509" y="2260153"/>
                    <a:pt x="31032" y="2100039"/>
                  </a:cubicBezTo>
                  <a:cubicBezTo>
                    <a:pt x="31032" y="2100039"/>
                    <a:pt x="0" y="10573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6903737" y="0"/>
                    <a:pt x="6903737" y="0"/>
                  </a:cubicBezTo>
                  <a:cubicBezTo>
                    <a:pt x="7215637" y="0"/>
                    <a:pt x="7449066" y="101069"/>
                    <a:pt x="7441209" y="303616"/>
                  </a:cubicBezTo>
                  <a:cubicBezTo>
                    <a:pt x="7441209" y="303616"/>
                    <a:pt x="7439214" y="1017380"/>
                    <a:pt x="7447969" y="1400452"/>
                  </a:cubicBezTo>
                  <a:cubicBezTo>
                    <a:pt x="7456724" y="1693753"/>
                    <a:pt x="7410176" y="2026825"/>
                    <a:pt x="7410176" y="2026825"/>
                  </a:cubicBezTo>
                  <a:cubicBezTo>
                    <a:pt x="7407211" y="2206850"/>
                    <a:pt x="7195708" y="2340502"/>
                    <a:pt x="6950285" y="2340502"/>
                  </a:cubicBezTo>
                  <a:close/>
                </a:path>
              </a:pathLst>
            </a:custGeom>
            <a:solidFill>
              <a:srgbClr val="FBE8D7"/>
            </a:solidFill>
          </p:spPr>
        </p:sp>
      </p:grpSp>
      <p:sp>
        <p:nvSpPr>
          <p:cNvPr id="19" name="TextBox 19"/>
          <p:cNvSpPr txBox="1"/>
          <p:nvPr/>
        </p:nvSpPr>
        <p:spPr>
          <a:xfrm>
            <a:off x="9747952" y="7425475"/>
            <a:ext cx="5649865" cy="538692"/>
          </a:xfrm>
          <a:prstGeom prst="rect">
            <a:avLst/>
          </a:prstGeom>
        </p:spPr>
        <p:txBody>
          <a:bodyPr lIns="0" tIns="0" rIns="0" bIns="0" rtlCol="0" anchor="t">
            <a:spAutoFit/>
          </a:bodyPr>
          <a:lstStyle/>
          <a:p>
            <a:pPr algn="ctr">
              <a:lnSpc>
                <a:spcPts val="4200"/>
              </a:lnSpc>
            </a:pPr>
            <a:r>
              <a:rPr lang="en-US" sz="3500">
                <a:solidFill>
                  <a:srgbClr val="1A4B93"/>
                </a:solidFill>
                <a:latin typeface="DM Sans Bold"/>
              </a:rPr>
              <a:t>Presentation skills </a:t>
            </a:r>
          </a:p>
        </p:txBody>
      </p:sp>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21" name="Picture 2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
        <p:nvSpPr>
          <p:cNvPr id="22" name="TextBox 22"/>
          <p:cNvSpPr txBox="1"/>
          <p:nvPr/>
        </p:nvSpPr>
        <p:spPr>
          <a:xfrm>
            <a:off x="162214" y="120523"/>
            <a:ext cx="11030451" cy="538692"/>
          </a:xfrm>
          <a:prstGeom prst="rect">
            <a:avLst/>
          </a:prstGeom>
        </p:spPr>
        <p:txBody>
          <a:bodyPr lIns="0" tIns="0" rIns="0" bIns="0" rtlCol="0" anchor="t">
            <a:spAutoFit/>
          </a:bodyPr>
          <a:lstStyle/>
          <a:p>
            <a:pPr>
              <a:lnSpc>
                <a:spcPts val="4200"/>
              </a:lnSpc>
            </a:pPr>
            <a:r>
              <a:rPr lang="en-US" sz="3500">
                <a:solidFill>
                  <a:srgbClr val="1A4B93"/>
                </a:solidFill>
                <a:latin typeface="DM Sans Bold"/>
              </a:rPr>
              <a:t>Inspirational Quotes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563725" y="4240818"/>
            <a:ext cx="5591973" cy="80760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2310611" y="-2418929"/>
            <a:ext cx="3654731" cy="6895259"/>
          </a:xfrm>
          <a:prstGeom prst="rect">
            <a:avLst/>
          </a:prstGeom>
        </p:spPr>
      </p:pic>
      <p:sp>
        <p:nvSpPr>
          <p:cNvPr id="4" name="TextBox 4"/>
          <p:cNvSpPr txBox="1"/>
          <p:nvPr/>
        </p:nvSpPr>
        <p:spPr>
          <a:xfrm>
            <a:off x="2257692" y="3447607"/>
            <a:ext cx="13799652" cy="1717522"/>
          </a:xfrm>
          <a:prstGeom prst="rect">
            <a:avLst/>
          </a:prstGeom>
        </p:spPr>
        <p:txBody>
          <a:bodyPr lIns="0" tIns="0" rIns="0" bIns="0" rtlCol="0" anchor="t">
            <a:spAutoFit/>
          </a:bodyPr>
          <a:lstStyle/>
          <a:p>
            <a:pPr algn="ctr">
              <a:lnSpc>
                <a:spcPts val="13511"/>
              </a:lnSpc>
            </a:pPr>
            <a:r>
              <a:rPr lang="en-US" sz="11259">
                <a:solidFill>
                  <a:srgbClr val="1A4B93"/>
                </a:solidFill>
                <a:latin typeface="Bernoru"/>
              </a:rPr>
              <a:t>Bullet journal</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199676" y="8337061"/>
            <a:ext cx="2059624" cy="85120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38878" y="1176689"/>
            <a:ext cx="1018243" cy="109810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852</Words>
  <Application>Microsoft Office PowerPoint</Application>
  <PresentationFormat>Custom</PresentationFormat>
  <Paragraphs>107</Paragraphs>
  <Slides>23</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Open Sans</vt:lpstr>
      <vt:lpstr>Quicksand</vt:lpstr>
      <vt:lpstr>DM Sans</vt:lpstr>
      <vt:lpstr>Open Sans Extra Bold</vt:lpstr>
      <vt:lpstr>Calibri</vt:lpstr>
      <vt:lpstr>Arial</vt:lpstr>
      <vt:lpstr>DM Sans Bold</vt:lpstr>
      <vt:lpstr>Open Sans Light Italics</vt:lpstr>
      <vt:lpstr>Gaegu Bold</vt:lpstr>
      <vt:lpstr>Abadi</vt:lpstr>
      <vt:lpstr>Bernoru</vt:lpstr>
      <vt:lpstr>Arimo Bold</vt:lpstr>
      <vt:lpstr>Open Sans Light Bold</vt:lpstr>
      <vt:lpstr>Wingdings</vt:lpstr>
      <vt:lpstr>Arimo</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Yellow Abstract Patterns and Shapes Social and Emotional Learning SEL Difficult Emotions Education Presentation</dc:title>
  <cp:lastModifiedBy>Andréia Arai-Rissman</cp:lastModifiedBy>
  <cp:revision>6</cp:revision>
  <dcterms:created xsi:type="dcterms:W3CDTF">2006-08-16T00:00:00Z</dcterms:created>
  <dcterms:modified xsi:type="dcterms:W3CDTF">2021-08-22T16:35:17Z</dcterms:modified>
  <dc:identifier>DAEl4dWU1as</dc:identifier>
</cp:coreProperties>
</file>