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5" r:id="rId3"/>
    <p:sldId id="277" r:id="rId4"/>
    <p:sldId id="265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8" r:id="rId14"/>
    <p:sldId id="269" r:id="rId15"/>
    <p:sldId id="270" r:id="rId16"/>
    <p:sldId id="272" r:id="rId17"/>
    <p:sldId id="273" r:id="rId18"/>
    <p:sldId id="275" r:id="rId19"/>
    <p:sldId id="276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467D"/>
    <a:srgbClr val="0D66B7"/>
    <a:srgbClr val="FB6E05"/>
    <a:srgbClr val="291FA9"/>
    <a:srgbClr val="D4570A"/>
    <a:srgbClr val="660066"/>
    <a:srgbClr val="31A117"/>
    <a:srgbClr val="D70DAC"/>
    <a:srgbClr val="FACAE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1DE28E-0B07-49D8-B4F2-1BBDFE7F80C2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275B4F21-8C39-4425-81DD-0F7175DA4D14}">
      <dgm:prSet phldrT="[Text]" custT="1"/>
      <dgm:spPr/>
      <dgm:t>
        <a:bodyPr/>
        <a:lstStyle/>
        <a:p>
          <a:r>
            <a:rPr lang="en-CA" sz="2400" b="1" dirty="0" smtClean="0">
              <a:latin typeface="Arial" pitchFamily="34" charset="0"/>
              <a:cs typeface="Arial" pitchFamily="34" charset="0"/>
            </a:rPr>
            <a:t>Digital Literacy</a:t>
          </a:r>
          <a:endParaRPr lang="en-CA" sz="2400" b="1" dirty="0">
            <a:latin typeface="Arial" pitchFamily="34" charset="0"/>
            <a:cs typeface="Arial" pitchFamily="34" charset="0"/>
          </a:endParaRPr>
        </a:p>
      </dgm:t>
    </dgm:pt>
    <dgm:pt modelId="{03B2F14F-DC77-4074-91D7-6FEB8CB86E45}" type="parTrans" cxnId="{5996EE84-E765-44B1-9C4F-6115562A2C62}">
      <dgm:prSet/>
      <dgm:spPr/>
      <dgm:t>
        <a:bodyPr/>
        <a:lstStyle/>
        <a:p>
          <a:endParaRPr lang="en-CA"/>
        </a:p>
      </dgm:t>
    </dgm:pt>
    <dgm:pt modelId="{0C46618D-28BA-481E-949D-37299E0B3C3F}" type="sibTrans" cxnId="{5996EE84-E765-44B1-9C4F-6115562A2C62}">
      <dgm:prSet/>
      <dgm:spPr/>
      <dgm:t>
        <a:bodyPr/>
        <a:lstStyle/>
        <a:p>
          <a:endParaRPr lang="en-CA"/>
        </a:p>
      </dgm:t>
    </dgm:pt>
    <dgm:pt modelId="{A5ABE9D5-3B41-4153-A586-1EB158449DF3}">
      <dgm:prSet phldrT="[Text]" custT="1"/>
      <dgm:spPr/>
      <dgm:t>
        <a:bodyPr/>
        <a:lstStyle/>
        <a:p>
          <a:r>
            <a:rPr lang="en-CA" sz="1800" b="1" dirty="0" smtClean="0">
              <a:latin typeface="Arial" pitchFamily="34" charset="0"/>
              <a:cs typeface="Arial" pitchFamily="34" charset="0"/>
            </a:rPr>
            <a:t>Evaluate sources</a:t>
          </a:r>
          <a:endParaRPr lang="en-CA" sz="1800" b="1" dirty="0">
            <a:latin typeface="Arial" pitchFamily="34" charset="0"/>
            <a:cs typeface="Arial" pitchFamily="34" charset="0"/>
          </a:endParaRPr>
        </a:p>
      </dgm:t>
    </dgm:pt>
    <dgm:pt modelId="{DEAA7C07-DD1E-4463-AC1B-B9E27DF16261}" type="parTrans" cxnId="{2CE54370-0B5D-438F-A53C-1306A1E5CA94}">
      <dgm:prSet/>
      <dgm:spPr/>
      <dgm:t>
        <a:bodyPr/>
        <a:lstStyle/>
        <a:p>
          <a:endParaRPr lang="en-CA"/>
        </a:p>
      </dgm:t>
    </dgm:pt>
    <dgm:pt modelId="{A11EE20A-38C2-4B8F-A361-122548DB0705}" type="sibTrans" cxnId="{2CE54370-0B5D-438F-A53C-1306A1E5CA94}">
      <dgm:prSet/>
      <dgm:spPr/>
      <dgm:t>
        <a:bodyPr/>
        <a:lstStyle/>
        <a:p>
          <a:endParaRPr lang="en-CA"/>
        </a:p>
      </dgm:t>
    </dgm:pt>
    <dgm:pt modelId="{47F211EB-7517-40CA-B7E2-3245027FCD8F}">
      <dgm:prSet phldrT="[Text]" custT="1"/>
      <dgm:spPr/>
      <dgm:t>
        <a:bodyPr/>
        <a:lstStyle/>
        <a:p>
          <a:r>
            <a:rPr lang="en-CA" sz="1800" b="1" dirty="0" smtClean="0">
              <a:latin typeface="Arial" pitchFamily="34" charset="0"/>
              <a:cs typeface="Arial" pitchFamily="34" charset="0"/>
            </a:rPr>
            <a:t>Make inferences</a:t>
          </a:r>
          <a:endParaRPr lang="en-CA" sz="1800" b="1" dirty="0">
            <a:latin typeface="Arial" pitchFamily="34" charset="0"/>
            <a:cs typeface="Arial" pitchFamily="34" charset="0"/>
          </a:endParaRPr>
        </a:p>
      </dgm:t>
    </dgm:pt>
    <dgm:pt modelId="{9654C56A-A7A0-4FE7-97D5-7458C985A7AA}" type="parTrans" cxnId="{CBBE1A75-17A8-4381-BF46-830014CDA282}">
      <dgm:prSet/>
      <dgm:spPr/>
      <dgm:t>
        <a:bodyPr/>
        <a:lstStyle/>
        <a:p>
          <a:endParaRPr lang="en-CA"/>
        </a:p>
      </dgm:t>
    </dgm:pt>
    <dgm:pt modelId="{E9DA18D2-B54C-4B42-AB43-9E95EF5E66B8}" type="sibTrans" cxnId="{CBBE1A75-17A8-4381-BF46-830014CDA282}">
      <dgm:prSet/>
      <dgm:spPr/>
      <dgm:t>
        <a:bodyPr/>
        <a:lstStyle/>
        <a:p>
          <a:endParaRPr lang="en-CA"/>
        </a:p>
      </dgm:t>
    </dgm:pt>
    <dgm:pt modelId="{5F791FA3-FD25-4650-A4E7-FCC8BFEB1335}">
      <dgm:prSet phldrT="[Text]" custT="1"/>
      <dgm:spPr/>
      <dgm:t>
        <a:bodyPr/>
        <a:lstStyle/>
        <a:p>
          <a:r>
            <a:rPr lang="en-CA" sz="1800" b="1" dirty="0" smtClean="0">
              <a:latin typeface="Arial" pitchFamily="34" charset="0"/>
              <a:cs typeface="Arial" pitchFamily="34" charset="0"/>
            </a:rPr>
            <a:t>Draw conclusions</a:t>
          </a:r>
          <a:endParaRPr lang="en-CA" sz="1800" b="1" dirty="0">
            <a:latin typeface="Arial" pitchFamily="34" charset="0"/>
            <a:cs typeface="Arial" pitchFamily="34" charset="0"/>
          </a:endParaRPr>
        </a:p>
      </dgm:t>
    </dgm:pt>
    <dgm:pt modelId="{37BB495B-C3AC-4E78-94E4-2AC72FAEBD87}" type="parTrans" cxnId="{CBC4DD31-F3BB-4310-B5F6-35A18A8E5D73}">
      <dgm:prSet/>
      <dgm:spPr/>
      <dgm:t>
        <a:bodyPr/>
        <a:lstStyle/>
        <a:p>
          <a:endParaRPr lang="en-CA"/>
        </a:p>
      </dgm:t>
    </dgm:pt>
    <dgm:pt modelId="{A35A6CE8-76F7-41F7-843D-7C6BBE9612B7}" type="sibTrans" cxnId="{CBC4DD31-F3BB-4310-B5F6-35A18A8E5D73}">
      <dgm:prSet/>
      <dgm:spPr/>
      <dgm:t>
        <a:bodyPr/>
        <a:lstStyle/>
        <a:p>
          <a:endParaRPr lang="en-CA"/>
        </a:p>
      </dgm:t>
    </dgm:pt>
    <dgm:pt modelId="{D5F1E476-ED94-4227-82B6-B0DC6DA99206}">
      <dgm:prSet phldrT="[Text]" custT="1"/>
      <dgm:spPr/>
      <dgm:t>
        <a:bodyPr/>
        <a:lstStyle/>
        <a:p>
          <a:r>
            <a:rPr lang="en-CA" sz="1800" b="1" dirty="0" smtClean="0">
              <a:latin typeface="Arial" pitchFamily="34" charset="0"/>
              <a:cs typeface="Arial" pitchFamily="34" charset="0"/>
            </a:rPr>
            <a:t>Digital Citizenship</a:t>
          </a:r>
          <a:endParaRPr lang="en-CA" sz="1800" b="1" dirty="0">
            <a:latin typeface="Arial" pitchFamily="34" charset="0"/>
            <a:cs typeface="Arial" pitchFamily="34" charset="0"/>
          </a:endParaRPr>
        </a:p>
      </dgm:t>
    </dgm:pt>
    <dgm:pt modelId="{7B9A8020-FF14-43F4-B54F-6B40921617CC}" type="parTrans" cxnId="{AE31C86F-7E81-4986-8554-B3F3B537FE53}">
      <dgm:prSet/>
      <dgm:spPr/>
      <dgm:t>
        <a:bodyPr/>
        <a:lstStyle/>
        <a:p>
          <a:endParaRPr lang="en-CA"/>
        </a:p>
      </dgm:t>
    </dgm:pt>
    <dgm:pt modelId="{E02EB0FC-620D-4A22-8C4E-82ECC2746C60}" type="sibTrans" cxnId="{AE31C86F-7E81-4986-8554-B3F3B537FE53}">
      <dgm:prSet/>
      <dgm:spPr/>
      <dgm:t>
        <a:bodyPr/>
        <a:lstStyle/>
        <a:p>
          <a:endParaRPr lang="en-CA"/>
        </a:p>
      </dgm:t>
    </dgm:pt>
    <dgm:pt modelId="{7D85CCE2-1B15-4CF7-AE04-919E01698FBE}">
      <dgm:prSet phldrT="[Text]" custT="1"/>
      <dgm:spPr/>
      <dgm:t>
        <a:bodyPr/>
        <a:lstStyle/>
        <a:p>
          <a:r>
            <a:rPr lang="en-CA" sz="1800" b="1" dirty="0" smtClean="0">
              <a:latin typeface="Arial" pitchFamily="34" charset="0"/>
              <a:cs typeface="Arial" pitchFamily="34" charset="0"/>
            </a:rPr>
            <a:t>Creativity / Trial &amp; Error</a:t>
          </a:r>
          <a:endParaRPr lang="en-CA" sz="1800" b="1" dirty="0">
            <a:latin typeface="Arial" pitchFamily="34" charset="0"/>
            <a:cs typeface="Arial" pitchFamily="34" charset="0"/>
          </a:endParaRPr>
        </a:p>
      </dgm:t>
    </dgm:pt>
    <dgm:pt modelId="{C968CD94-45F2-4D8A-962A-1EDA3BC2042A}" type="parTrans" cxnId="{D6AD3331-E621-4A11-A676-FF0DB5CDB677}">
      <dgm:prSet/>
      <dgm:spPr/>
      <dgm:t>
        <a:bodyPr/>
        <a:lstStyle/>
        <a:p>
          <a:endParaRPr lang="en-CA"/>
        </a:p>
      </dgm:t>
    </dgm:pt>
    <dgm:pt modelId="{8AA4F721-5577-4FD9-B577-E3EA1B19BCFF}" type="sibTrans" cxnId="{D6AD3331-E621-4A11-A676-FF0DB5CDB677}">
      <dgm:prSet/>
      <dgm:spPr/>
      <dgm:t>
        <a:bodyPr/>
        <a:lstStyle/>
        <a:p>
          <a:endParaRPr lang="en-CA"/>
        </a:p>
      </dgm:t>
    </dgm:pt>
    <dgm:pt modelId="{DA99AEE4-D5EE-4ACE-953E-C1329DEF1FAB}">
      <dgm:prSet phldrT="[Text]" custT="1"/>
      <dgm:spPr/>
      <dgm:t>
        <a:bodyPr/>
        <a:lstStyle/>
        <a:p>
          <a:r>
            <a:rPr lang="en-CA" sz="1800" b="1" dirty="0" smtClean="0">
              <a:latin typeface="Arial" pitchFamily="34" charset="0"/>
              <a:cs typeface="Arial" pitchFamily="34" charset="0"/>
            </a:rPr>
            <a:t>Differentiation</a:t>
          </a:r>
          <a:endParaRPr lang="en-CA" sz="1800" b="1" dirty="0">
            <a:latin typeface="Arial" pitchFamily="34" charset="0"/>
            <a:cs typeface="Arial" pitchFamily="34" charset="0"/>
          </a:endParaRPr>
        </a:p>
      </dgm:t>
    </dgm:pt>
    <dgm:pt modelId="{5B6B0507-2784-43BB-9010-8D5B60E84FEC}" type="parTrans" cxnId="{79CE5F3B-D0DF-46EE-9CB6-8BDBC98224EF}">
      <dgm:prSet/>
      <dgm:spPr/>
      <dgm:t>
        <a:bodyPr/>
        <a:lstStyle/>
        <a:p>
          <a:endParaRPr lang="en-CA"/>
        </a:p>
      </dgm:t>
    </dgm:pt>
    <dgm:pt modelId="{0188E8A7-E2D4-4AF1-A05D-F9822F81CB92}" type="sibTrans" cxnId="{79CE5F3B-D0DF-46EE-9CB6-8BDBC98224EF}">
      <dgm:prSet/>
      <dgm:spPr/>
      <dgm:t>
        <a:bodyPr/>
        <a:lstStyle/>
        <a:p>
          <a:endParaRPr lang="en-CA"/>
        </a:p>
      </dgm:t>
    </dgm:pt>
    <dgm:pt modelId="{298D4481-1D06-45C6-9001-2A1F2B093A71}">
      <dgm:prSet phldrT="[Text]" custT="1"/>
      <dgm:spPr/>
      <dgm:t>
        <a:bodyPr/>
        <a:lstStyle/>
        <a:p>
          <a:r>
            <a:rPr lang="en-CA" sz="1800" b="1" dirty="0" smtClean="0">
              <a:latin typeface="Arial" pitchFamily="34" charset="0"/>
              <a:cs typeface="Arial" pitchFamily="34" charset="0"/>
            </a:rPr>
            <a:t>Cultural Awareness</a:t>
          </a:r>
          <a:endParaRPr lang="en-CA" sz="1800" b="1" dirty="0">
            <a:latin typeface="Arial" pitchFamily="34" charset="0"/>
            <a:cs typeface="Arial" pitchFamily="34" charset="0"/>
          </a:endParaRPr>
        </a:p>
      </dgm:t>
    </dgm:pt>
    <dgm:pt modelId="{F75466F8-A8E9-4A56-A6D5-0E3A934B3B99}" type="parTrans" cxnId="{01A58F66-E0FF-43C1-8723-0B9C95AB9320}">
      <dgm:prSet/>
      <dgm:spPr/>
      <dgm:t>
        <a:bodyPr/>
        <a:lstStyle/>
        <a:p>
          <a:endParaRPr lang="en-CA"/>
        </a:p>
      </dgm:t>
    </dgm:pt>
    <dgm:pt modelId="{363DAA1D-B243-4C7B-9519-C95BF3B4E4CC}" type="sibTrans" cxnId="{01A58F66-E0FF-43C1-8723-0B9C95AB9320}">
      <dgm:prSet/>
      <dgm:spPr/>
      <dgm:t>
        <a:bodyPr/>
        <a:lstStyle/>
        <a:p>
          <a:endParaRPr lang="en-CA"/>
        </a:p>
      </dgm:t>
    </dgm:pt>
    <dgm:pt modelId="{3193B5CE-F5FD-4E3E-997F-9485F00FA851}">
      <dgm:prSet phldrT="[Text]" custT="1"/>
      <dgm:spPr/>
      <dgm:t>
        <a:bodyPr/>
        <a:lstStyle/>
        <a:p>
          <a:r>
            <a:rPr lang="en-CA" sz="1800" b="1" dirty="0" smtClean="0">
              <a:latin typeface="Arial" pitchFamily="34" charset="0"/>
              <a:cs typeface="Arial" pitchFamily="34" charset="0"/>
            </a:rPr>
            <a:t>Improving user experience</a:t>
          </a:r>
          <a:endParaRPr lang="en-CA" sz="1800" b="1" dirty="0">
            <a:latin typeface="Arial" pitchFamily="34" charset="0"/>
            <a:cs typeface="Arial" pitchFamily="34" charset="0"/>
          </a:endParaRPr>
        </a:p>
      </dgm:t>
    </dgm:pt>
    <dgm:pt modelId="{730CD591-A216-472B-902F-AE19089B82A7}" type="parTrans" cxnId="{A4A8A2C2-46B5-4815-8C59-FDC08B5EA12E}">
      <dgm:prSet/>
      <dgm:spPr/>
      <dgm:t>
        <a:bodyPr/>
        <a:lstStyle/>
        <a:p>
          <a:endParaRPr lang="en-CA"/>
        </a:p>
      </dgm:t>
    </dgm:pt>
    <dgm:pt modelId="{A629FED6-7690-47F3-81A9-980D2F4B31D1}" type="sibTrans" cxnId="{A4A8A2C2-46B5-4815-8C59-FDC08B5EA12E}">
      <dgm:prSet/>
      <dgm:spPr/>
      <dgm:t>
        <a:bodyPr/>
        <a:lstStyle/>
        <a:p>
          <a:endParaRPr lang="en-CA"/>
        </a:p>
      </dgm:t>
    </dgm:pt>
    <dgm:pt modelId="{F0FC4AA2-4634-4F33-BCB6-2B1EA4E0EB20}" type="pres">
      <dgm:prSet presAssocID="{991DE28E-0B07-49D8-B4F2-1BBDFE7F80C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80BEC42A-404B-42D0-A708-E61D95D54B6A}" type="pres">
      <dgm:prSet presAssocID="{275B4F21-8C39-4425-81DD-0F7175DA4D14}" presName="centerShape" presStyleLbl="node0" presStyleIdx="0" presStyleCnt="1" custScaleX="115972" custScaleY="116621"/>
      <dgm:spPr/>
      <dgm:t>
        <a:bodyPr/>
        <a:lstStyle/>
        <a:p>
          <a:endParaRPr lang="en-CA"/>
        </a:p>
      </dgm:t>
    </dgm:pt>
    <dgm:pt modelId="{85B722A8-9670-4199-86E6-43F4DFAB4CC1}" type="pres">
      <dgm:prSet presAssocID="{A5ABE9D5-3B41-4153-A586-1EB158449DF3}" presName="node" presStyleLbl="node1" presStyleIdx="0" presStyleCnt="8" custScaleX="138703" custScaleY="125858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A181F80-44CB-4920-B2A1-AF6F624FA1FB}" type="pres">
      <dgm:prSet presAssocID="{A5ABE9D5-3B41-4153-A586-1EB158449DF3}" presName="dummy" presStyleCnt="0"/>
      <dgm:spPr/>
    </dgm:pt>
    <dgm:pt modelId="{88273E90-C3E5-49EB-8DF4-346574BF73FA}" type="pres">
      <dgm:prSet presAssocID="{A11EE20A-38C2-4B8F-A361-122548DB0705}" presName="sibTrans" presStyleLbl="sibTrans2D1" presStyleIdx="0" presStyleCnt="8" custLinFactNeighborX="8759" custLinFactNeighborY="-5340"/>
      <dgm:spPr/>
      <dgm:t>
        <a:bodyPr/>
        <a:lstStyle/>
        <a:p>
          <a:endParaRPr lang="en-CA"/>
        </a:p>
      </dgm:t>
    </dgm:pt>
    <dgm:pt modelId="{85B471AF-0513-425A-9CA4-790294D05EFD}" type="pres">
      <dgm:prSet presAssocID="{47F211EB-7517-40CA-B7E2-3245027FCD8F}" presName="node" presStyleLbl="node1" presStyleIdx="1" presStyleCnt="8" custScaleX="164664" custScaleY="121528" custRadScaleRad="122043" custRadScaleInc="25688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E98A38E-AAEE-4752-891A-E4DF4CDE5950}" type="pres">
      <dgm:prSet presAssocID="{47F211EB-7517-40CA-B7E2-3245027FCD8F}" presName="dummy" presStyleCnt="0"/>
      <dgm:spPr/>
    </dgm:pt>
    <dgm:pt modelId="{290D4B9C-BD22-453B-8ED1-EF9BC8F8242C}" type="pres">
      <dgm:prSet presAssocID="{E9DA18D2-B54C-4B42-AB43-9E95EF5E66B8}" presName="sibTrans" presStyleLbl="sibTrans2D1" presStyleIdx="1" presStyleCnt="8" custLinFactNeighborX="11219" custLinFactNeighborY="-3141"/>
      <dgm:spPr/>
      <dgm:t>
        <a:bodyPr/>
        <a:lstStyle/>
        <a:p>
          <a:endParaRPr lang="en-CA"/>
        </a:p>
      </dgm:t>
    </dgm:pt>
    <dgm:pt modelId="{CD499E76-111B-4F94-9907-B1E183FA5764}" type="pres">
      <dgm:prSet presAssocID="{5F791FA3-FD25-4650-A4E7-FCC8BFEB1335}" presName="node" presStyleLbl="node1" presStyleIdx="2" presStyleCnt="8" custScaleX="188255" custScaleY="143145" custRadScaleRad="108847" custRadScaleInc="-11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0E09821-A280-47DA-868E-BCD4D2CCA4D5}" type="pres">
      <dgm:prSet presAssocID="{5F791FA3-FD25-4650-A4E7-FCC8BFEB1335}" presName="dummy" presStyleCnt="0"/>
      <dgm:spPr/>
    </dgm:pt>
    <dgm:pt modelId="{ECECC1E5-BE47-4267-BBA1-780B4497F7A3}" type="pres">
      <dgm:prSet presAssocID="{A35A6CE8-76F7-41F7-843D-7C6BBE9612B7}" presName="sibTrans" presStyleLbl="sibTrans2D1" presStyleIdx="2" presStyleCnt="8" custLinFactNeighborX="6459" custLinFactNeighborY="3206"/>
      <dgm:spPr/>
      <dgm:t>
        <a:bodyPr/>
        <a:lstStyle/>
        <a:p>
          <a:endParaRPr lang="en-CA"/>
        </a:p>
      </dgm:t>
    </dgm:pt>
    <dgm:pt modelId="{903C3A74-A7D6-44FD-B092-522CCA6D63F7}" type="pres">
      <dgm:prSet presAssocID="{7D85CCE2-1B15-4CF7-AE04-919E01698FBE}" presName="node" presStyleLbl="node1" presStyleIdx="3" presStyleCnt="8" custScaleX="168598" custScaleY="145345" custRadScaleRad="131977" custRadScaleInc="-2538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CA813A7-0903-4BE2-97DC-58493B481AD7}" type="pres">
      <dgm:prSet presAssocID="{7D85CCE2-1B15-4CF7-AE04-919E01698FBE}" presName="dummy" presStyleCnt="0"/>
      <dgm:spPr/>
    </dgm:pt>
    <dgm:pt modelId="{01ECDD48-2A70-43B7-A031-8F01D73A3EDC}" type="pres">
      <dgm:prSet presAssocID="{8AA4F721-5577-4FD9-B577-E3EA1B19BCFF}" presName="sibTrans" presStyleLbl="sibTrans2D1" presStyleIdx="3" presStyleCnt="8" custLinFactNeighborX="6459" custLinFactNeighborY="9553"/>
      <dgm:spPr/>
      <dgm:t>
        <a:bodyPr/>
        <a:lstStyle/>
        <a:p>
          <a:endParaRPr lang="en-CA"/>
        </a:p>
      </dgm:t>
    </dgm:pt>
    <dgm:pt modelId="{5006ED50-2D72-42C9-B4A1-79D49B4AB2B7}" type="pres">
      <dgm:prSet presAssocID="{D5F1E476-ED94-4227-82B6-B0DC6DA99206}" presName="node" presStyleLbl="node1" presStyleIdx="4" presStyleCnt="8" custScaleX="170551" custScaleY="139306" custRadScaleRad="100164" custRadScaleInc="-2316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3211F31-7972-40E6-B120-E15189FEA1C1}" type="pres">
      <dgm:prSet presAssocID="{D5F1E476-ED94-4227-82B6-B0DC6DA99206}" presName="dummy" presStyleCnt="0"/>
      <dgm:spPr/>
    </dgm:pt>
    <dgm:pt modelId="{1F6136A1-36AD-4E88-820C-C622D375B686}" type="pres">
      <dgm:prSet presAssocID="{E02EB0FC-620D-4A22-8C4E-82ECC2746C60}" presName="sibTrans" presStyleLbl="sibTrans2D1" presStyleIdx="4" presStyleCnt="8" custLinFactNeighborX="-4649" custLinFactNeighborY="9553"/>
      <dgm:spPr/>
      <dgm:t>
        <a:bodyPr/>
        <a:lstStyle/>
        <a:p>
          <a:endParaRPr lang="en-CA"/>
        </a:p>
      </dgm:t>
    </dgm:pt>
    <dgm:pt modelId="{6C7716FA-0E66-484F-ACEB-2CED6CD935CD}" type="pres">
      <dgm:prSet presAssocID="{DA99AEE4-D5EE-4ACE-953E-C1329DEF1FAB}" presName="node" presStyleLbl="node1" presStyleIdx="5" presStyleCnt="8" custScaleX="205623" custScaleY="155358" custRadScaleRad="125312" custRadScaleInc="2741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59898FC-F950-4F68-B80B-B90BD697F0AC}" type="pres">
      <dgm:prSet presAssocID="{DA99AEE4-D5EE-4ACE-953E-C1329DEF1FAB}" presName="dummy" presStyleCnt="0"/>
      <dgm:spPr/>
    </dgm:pt>
    <dgm:pt modelId="{7C268446-FF3D-4F57-B84C-7601B7553044}" type="pres">
      <dgm:prSet presAssocID="{0188E8A7-E2D4-4AF1-A05D-F9822F81CB92}" presName="sibTrans" presStyleLbl="sibTrans2D1" presStyleIdx="5" presStyleCnt="8" custLinFactNeighborX="-14228" custLinFactNeighborY="5833"/>
      <dgm:spPr/>
      <dgm:t>
        <a:bodyPr/>
        <a:lstStyle/>
        <a:p>
          <a:endParaRPr lang="en-CA"/>
        </a:p>
      </dgm:t>
    </dgm:pt>
    <dgm:pt modelId="{49C4F894-7096-4FB2-9C51-A05CB2FC97E4}" type="pres">
      <dgm:prSet presAssocID="{298D4481-1D06-45C6-9001-2A1F2B093A71}" presName="node" presStyleLbl="node1" presStyleIdx="6" presStyleCnt="8" custScaleX="186514" custScaleY="126518" custRadScaleRad="117611" custRadScaleInc="-1059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DBA995A-67B7-4A46-814F-1DEE2C56863B}" type="pres">
      <dgm:prSet presAssocID="{298D4481-1D06-45C6-9001-2A1F2B093A71}" presName="dummy" presStyleCnt="0"/>
      <dgm:spPr/>
    </dgm:pt>
    <dgm:pt modelId="{D137E137-712F-4279-A645-DD3E4D8CCE20}" type="pres">
      <dgm:prSet presAssocID="{363DAA1D-B243-4C7B-9519-C95BF3B4E4CC}" presName="sibTrans" presStyleLbl="sibTrans2D1" presStyleIdx="6" presStyleCnt="8" custLinFactNeighborX="-14246" custLinFactNeighborY="-714"/>
      <dgm:spPr/>
      <dgm:t>
        <a:bodyPr/>
        <a:lstStyle/>
        <a:p>
          <a:endParaRPr lang="en-CA"/>
        </a:p>
      </dgm:t>
    </dgm:pt>
    <dgm:pt modelId="{7F8954E7-F3A9-43C3-B3A9-E54B7E4F326A}" type="pres">
      <dgm:prSet presAssocID="{3193B5CE-F5FD-4E3E-997F-9485F00FA851}" presName="node" presStyleLbl="node1" presStyleIdx="7" presStyleCnt="8" custScaleX="192560" custScaleY="138621" custRadScaleRad="128094" custRadScaleInc="-19461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71CA8F6-C0FA-43CF-9C92-9C8BC26FFA84}" type="pres">
      <dgm:prSet presAssocID="{3193B5CE-F5FD-4E3E-997F-9485F00FA851}" presName="dummy" presStyleCnt="0"/>
      <dgm:spPr/>
    </dgm:pt>
    <dgm:pt modelId="{DA9E95D4-23AF-4189-A100-7F2D0D81B140}" type="pres">
      <dgm:prSet presAssocID="{A629FED6-7690-47F3-81A9-980D2F4B31D1}" presName="sibTrans" presStyleLbl="sibTrans2D1" presStyleIdx="7" presStyleCnt="8" custLinFactNeighborX="577" custLinFactNeighborY="-2641"/>
      <dgm:spPr/>
      <dgm:t>
        <a:bodyPr/>
        <a:lstStyle/>
        <a:p>
          <a:endParaRPr lang="en-CA"/>
        </a:p>
      </dgm:t>
    </dgm:pt>
  </dgm:ptLst>
  <dgm:cxnLst>
    <dgm:cxn modelId="{785BD5D9-492E-4067-9D48-024D430A1788}" type="presOf" srcId="{E9DA18D2-B54C-4B42-AB43-9E95EF5E66B8}" destId="{290D4B9C-BD22-453B-8ED1-EF9BC8F8242C}" srcOrd="0" destOrd="0" presId="urn:microsoft.com/office/officeart/2005/8/layout/radial6"/>
    <dgm:cxn modelId="{0C53FF68-0659-49E7-9A37-233E8D811796}" type="presOf" srcId="{363DAA1D-B243-4C7B-9519-C95BF3B4E4CC}" destId="{D137E137-712F-4279-A645-DD3E4D8CCE20}" srcOrd="0" destOrd="0" presId="urn:microsoft.com/office/officeart/2005/8/layout/radial6"/>
    <dgm:cxn modelId="{82369BFE-7DC4-4024-A42D-C7558BB88271}" type="presOf" srcId="{275B4F21-8C39-4425-81DD-0F7175DA4D14}" destId="{80BEC42A-404B-42D0-A708-E61D95D54B6A}" srcOrd="0" destOrd="0" presId="urn:microsoft.com/office/officeart/2005/8/layout/radial6"/>
    <dgm:cxn modelId="{AE31C86F-7E81-4986-8554-B3F3B537FE53}" srcId="{275B4F21-8C39-4425-81DD-0F7175DA4D14}" destId="{D5F1E476-ED94-4227-82B6-B0DC6DA99206}" srcOrd="4" destOrd="0" parTransId="{7B9A8020-FF14-43F4-B54F-6B40921617CC}" sibTransId="{E02EB0FC-620D-4A22-8C4E-82ECC2746C60}"/>
    <dgm:cxn modelId="{8C8B458B-DE02-4410-AEEA-C4BF76D9C670}" type="presOf" srcId="{991DE28E-0B07-49D8-B4F2-1BBDFE7F80C2}" destId="{F0FC4AA2-4634-4F33-BCB6-2B1EA4E0EB20}" srcOrd="0" destOrd="0" presId="urn:microsoft.com/office/officeart/2005/8/layout/radial6"/>
    <dgm:cxn modelId="{2CE54370-0B5D-438F-A53C-1306A1E5CA94}" srcId="{275B4F21-8C39-4425-81DD-0F7175DA4D14}" destId="{A5ABE9D5-3B41-4153-A586-1EB158449DF3}" srcOrd="0" destOrd="0" parTransId="{DEAA7C07-DD1E-4463-AC1B-B9E27DF16261}" sibTransId="{A11EE20A-38C2-4B8F-A361-122548DB0705}"/>
    <dgm:cxn modelId="{8AFA63AE-9421-4515-A61F-C07869ED2637}" type="presOf" srcId="{0188E8A7-E2D4-4AF1-A05D-F9822F81CB92}" destId="{7C268446-FF3D-4F57-B84C-7601B7553044}" srcOrd="0" destOrd="0" presId="urn:microsoft.com/office/officeart/2005/8/layout/radial6"/>
    <dgm:cxn modelId="{40B34CB2-04BE-4725-AEBD-C17E37CACD04}" type="presOf" srcId="{E02EB0FC-620D-4A22-8C4E-82ECC2746C60}" destId="{1F6136A1-36AD-4E88-820C-C622D375B686}" srcOrd="0" destOrd="0" presId="urn:microsoft.com/office/officeart/2005/8/layout/radial6"/>
    <dgm:cxn modelId="{CBBE1A75-17A8-4381-BF46-830014CDA282}" srcId="{275B4F21-8C39-4425-81DD-0F7175DA4D14}" destId="{47F211EB-7517-40CA-B7E2-3245027FCD8F}" srcOrd="1" destOrd="0" parTransId="{9654C56A-A7A0-4FE7-97D5-7458C985A7AA}" sibTransId="{E9DA18D2-B54C-4B42-AB43-9E95EF5E66B8}"/>
    <dgm:cxn modelId="{C663099E-5BC8-4924-B0B9-9A906C92134D}" type="presOf" srcId="{7D85CCE2-1B15-4CF7-AE04-919E01698FBE}" destId="{903C3A74-A7D6-44FD-B092-522CCA6D63F7}" srcOrd="0" destOrd="0" presId="urn:microsoft.com/office/officeart/2005/8/layout/radial6"/>
    <dgm:cxn modelId="{C44A0E2A-B5F7-4498-85FD-5CC9C9AA1383}" type="presOf" srcId="{A11EE20A-38C2-4B8F-A361-122548DB0705}" destId="{88273E90-C3E5-49EB-8DF4-346574BF73FA}" srcOrd="0" destOrd="0" presId="urn:microsoft.com/office/officeart/2005/8/layout/radial6"/>
    <dgm:cxn modelId="{01A58F66-E0FF-43C1-8723-0B9C95AB9320}" srcId="{275B4F21-8C39-4425-81DD-0F7175DA4D14}" destId="{298D4481-1D06-45C6-9001-2A1F2B093A71}" srcOrd="6" destOrd="0" parTransId="{F75466F8-A8E9-4A56-A6D5-0E3A934B3B99}" sibTransId="{363DAA1D-B243-4C7B-9519-C95BF3B4E4CC}"/>
    <dgm:cxn modelId="{8C1D7208-91D5-438A-B712-7E7C41C4B816}" type="presOf" srcId="{A35A6CE8-76F7-41F7-843D-7C6BBE9612B7}" destId="{ECECC1E5-BE47-4267-BBA1-780B4497F7A3}" srcOrd="0" destOrd="0" presId="urn:microsoft.com/office/officeart/2005/8/layout/radial6"/>
    <dgm:cxn modelId="{A4A8A2C2-46B5-4815-8C59-FDC08B5EA12E}" srcId="{275B4F21-8C39-4425-81DD-0F7175DA4D14}" destId="{3193B5CE-F5FD-4E3E-997F-9485F00FA851}" srcOrd="7" destOrd="0" parTransId="{730CD591-A216-472B-902F-AE19089B82A7}" sibTransId="{A629FED6-7690-47F3-81A9-980D2F4B31D1}"/>
    <dgm:cxn modelId="{E4A88E41-2DE5-4A72-9329-AA92ACF8B43D}" type="presOf" srcId="{A5ABE9D5-3B41-4153-A586-1EB158449DF3}" destId="{85B722A8-9670-4199-86E6-43F4DFAB4CC1}" srcOrd="0" destOrd="0" presId="urn:microsoft.com/office/officeart/2005/8/layout/radial6"/>
    <dgm:cxn modelId="{4B4CA393-93B7-451E-A789-EC527B53EBC6}" type="presOf" srcId="{A629FED6-7690-47F3-81A9-980D2F4B31D1}" destId="{DA9E95D4-23AF-4189-A100-7F2D0D81B140}" srcOrd="0" destOrd="0" presId="urn:microsoft.com/office/officeart/2005/8/layout/radial6"/>
    <dgm:cxn modelId="{79CE5F3B-D0DF-46EE-9CB6-8BDBC98224EF}" srcId="{275B4F21-8C39-4425-81DD-0F7175DA4D14}" destId="{DA99AEE4-D5EE-4ACE-953E-C1329DEF1FAB}" srcOrd="5" destOrd="0" parTransId="{5B6B0507-2784-43BB-9010-8D5B60E84FEC}" sibTransId="{0188E8A7-E2D4-4AF1-A05D-F9822F81CB92}"/>
    <dgm:cxn modelId="{270634F7-E572-442D-A424-54B22ECECB0B}" type="presOf" srcId="{8AA4F721-5577-4FD9-B577-E3EA1B19BCFF}" destId="{01ECDD48-2A70-43B7-A031-8F01D73A3EDC}" srcOrd="0" destOrd="0" presId="urn:microsoft.com/office/officeart/2005/8/layout/radial6"/>
    <dgm:cxn modelId="{B2DF61FF-BE89-4A68-9DCE-BDEFC6B9D26A}" type="presOf" srcId="{3193B5CE-F5FD-4E3E-997F-9485F00FA851}" destId="{7F8954E7-F3A9-43C3-B3A9-E54B7E4F326A}" srcOrd="0" destOrd="0" presId="urn:microsoft.com/office/officeart/2005/8/layout/radial6"/>
    <dgm:cxn modelId="{5996EE84-E765-44B1-9C4F-6115562A2C62}" srcId="{991DE28E-0B07-49D8-B4F2-1BBDFE7F80C2}" destId="{275B4F21-8C39-4425-81DD-0F7175DA4D14}" srcOrd="0" destOrd="0" parTransId="{03B2F14F-DC77-4074-91D7-6FEB8CB86E45}" sibTransId="{0C46618D-28BA-481E-949D-37299E0B3C3F}"/>
    <dgm:cxn modelId="{8DCA2A8E-6E44-442F-BCA2-A4FB96B1E6F4}" type="presOf" srcId="{5F791FA3-FD25-4650-A4E7-FCC8BFEB1335}" destId="{CD499E76-111B-4F94-9907-B1E183FA5764}" srcOrd="0" destOrd="0" presId="urn:microsoft.com/office/officeart/2005/8/layout/radial6"/>
    <dgm:cxn modelId="{F3F7D322-D973-410C-A58E-1C23AAA13606}" type="presOf" srcId="{DA99AEE4-D5EE-4ACE-953E-C1329DEF1FAB}" destId="{6C7716FA-0E66-484F-ACEB-2CED6CD935CD}" srcOrd="0" destOrd="0" presId="urn:microsoft.com/office/officeart/2005/8/layout/radial6"/>
    <dgm:cxn modelId="{AEBA4371-C851-4279-A28E-0CBF8675D652}" type="presOf" srcId="{D5F1E476-ED94-4227-82B6-B0DC6DA99206}" destId="{5006ED50-2D72-42C9-B4A1-79D49B4AB2B7}" srcOrd="0" destOrd="0" presId="urn:microsoft.com/office/officeart/2005/8/layout/radial6"/>
    <dgm:cxn modelId="{1541E506-4D9F-434D-B3BA-3813B5311D19}" type="presOf" srcId="{47F211EB-7517-40CA-B7E2-3245027FCD8F}" destId="{85B471AF-0513-425A-9CA4-790294D05EFD}" srcOrd="0" destOrd="0" presId="urn:microsoft.com/office/officeart/2005/8/layout/radial6"/>
    <dgm:cxn modelId="{D6AD3331-E621-4A11-A676-FF0DB5CDB677}" srcId="{275B4F21-8C39-4425-81DD-0F7175DA4D14}" destId="{7D85CCE2-1B15-4CF7-AE04-919E01698FBE}" srcOrd="3" destOrd="0" parTransId="{C968CD94-45F2-4D8A-962A-1EDA3BC2042A}" sibTransId="{8AA4F721-5577-4FD9-B577-E3EA1B19BCFF}"/>
    <dgm:cxn modelId="{51D56473-809D-4C2B-AE18-427FB4EE8008}" type="presOf" srcId="{298D4481-1D06-45C6-9001-2A1F2B093A71}" destId="{49C4F894-7096-4FB2-9C51-A05CB2FC97E4}" srcOrd="0" destOrd="0" presId="urn:microsoft.com/office/officeart/2005/8/layout/radial6"/>
    <dgm:cxn modelId="{CBC4DD31-F3BB-4310-B5F6-35A18A8E5D73}" srcId="{275B4F21-8C39-4425-81DD-0F7175DA4D14}" destId="{5F791FA3-FD25-4650-A4E7-FCC8BFEB1335}" srcOrd="2" destOrd="0" parTransId="{37BB495B-C3AC-4E78-94E4-2AC72FAEBD87}" sibTransId="{A35A6CE8-76F7-41F7-843D-7C6BBE9612B7}"/>
    <dgm:cxn modelId="{8A047377-897C-4761-AFF4-FD7B00E76017}" type="presParOf" srcId="{F0FC4AA2-4634-4F33-BCB6-2B1EA4E0EB20}" destId="{80BEC42A-404B-42D0-A708-E61D95D54B6A}" srcOrd="0" destOrd="0" presId="urn:microsoft.com/office/officeart/2005/8/layout/radial6"/>
    <dgm:cxn modelId="{10C9FC8A-0C5E-48FB-9DD2-18F3F3BF1850}" type="presParOf" srcId="{F0FC4AA2-4634-4F33-BCB6-2B1EA4E0EB20}" destId="{85B722A8-9670-4199-86E6-43F4DFAB4CC1}" srcOrd="1" destOrd="0" presId="urn:microsoft.com/office/officeart/2005/8/layout/radial6"/>
    <dgm:cxn modelId="{4A4064E7-71BC-450B-BA55-3D8A018BFECC}" type="presParOf" srcId="{F0FC4AA2-4634-4F33-BCB6-2B1EA4E0EB20}" destId="{7A181F80-44CB-4920-B2A1-AF6F624FA1FB}" srcOrd="2" destOrd="0" presId="urn:microsoft.com/office/officeart/2005/8/layout/radial6"/>
    <dgm:cxn modelId="{E945EDD7-E4E1-48BB-A872-215F853F4382}" type="presParOf" srcId="{F0FC4AA2-4634-4F33-BCB6-2B1EA4E0EB20}" destId="{88273E90-C3E5-49EB-8DF4-346574BF73FA}" srcOrd="3" destOrd="0" presId="urn:microsoft.com/office/officeart/2005/8/layout/radial6"/>
    <dgm:cxn modelId="{087E122F-5D52-4D26-B898-369579E6CDFD}" type="presParOf" srcId="{F0FC4AA2-4634-4F33-BCB6-2B1EA4E0EB20}" destId="{85B471AF-0513-425A-9CA4-790294D05EFD}" srcOrd="4" destOrd="0" presId="urn:microsoft.com/office/officeart/2005/8/layout/radial6"/>
    <dgm:cxn modelId="{E361F235-E305-4A10-B07D-370EF6BAA490}" type="presParOf" srcId="{F0FC4AA2-4634-4F33-BCB6-2B1EA4E0EB20}" destId="{2E98A38E-AAEE-4752-891A-E4DF4CDE5950}" srcOrd="5" destOrd="0" presId="urn:microsoft.com/office/officeart/2005/8/layout/radial6"/>
    <dgm:cxn modelId="{300FFC4A-4C48-4B1A-9F42-4E22F08D0C8D}" type="presParOf" srcId="{F0FC4AA2-4634-4F33-BCB6-2B1EA4E0EB20}" destId="{290D4B9C-BD22-453B-8ED1-EF9BC8F8242C}" srcOrd="6" destOrd="0" presId="urn:microsoft.com/office/officeart/2005/8/layout/radial6"/>
    <dgm:cxn modelId="{27920ED4-FD18-4943-B2DE-6B4C8ADB269A}" type="presParOf" srcId="{F0FC4AA2-4634-4F33-BCB6-2B1EA4E0EB20}" destId="{CD499E76-111B-4F94-9907-B1E183FA5764}" srcOrd="7" destOrd="0" presId="urn:microsoft.com/office/officeart/2005/8/layout/radial6"/>
    <dgm:cxn modelId="{7B295820-6419-4168-89BB-A22C755C3E62}" type="presParOf" srcId="{F0FC4AA2-4634-4F33-BCB6-2B1EA4E0EB20}" destId="{80E09821-A280-47DA-868E-BCD4D2CCA4D5}" srcOrd="8" destOrd="0" presId="urn:microsoft.com/office/officeart/2005/8/layout/radial6"/>
    <dgm:cxn modelId="{D9238F31-2892-4A76-B637-3C20E6EF94A3}" type="presParOf" srcId="{F0FC4AA2-4634-4F33-BCB6-2B1EA4E0EB20}" destId="{ECECC1E5-BE47-4267-BBA1-780B4497F7A3}" srcOrd="9" destOrd="0" presId="urn:microsoft.com/office/officeart/2005/8/layout/radial6"/>
    <dgm:cxn modelId="{22687592-6A6C-4533-B4E9-9571E15E7BE2}" type="presParOf" srcId="{F0FC4AA2-4634-4F33-BCB6-2B1EA4E0EB20}" destId="{903C3A74-A7D6-44FD-B092-522CCA6D63F7}" srcOrd="10" destOrd="0" presId="urn:microsoft.com/office/officeart/2005/8/layout/radial6"/>
    <dgm:cxn modelId="{246667DC-5138-4BEF-B39E-35E44FA5FBD7}" type="presParOf" srcId="{F0FC4AA2-4634-4F33-BCB6-2B1EA4E0EB20}" destId="{ECA813A7-0903-4BE2-97DC-58493B481AD7}" srcOrd="11" destOrd="0" presId="urn:microsoft.com/office/officeart/2005/8/layout/radial6"/>
    <dgm:cxn modelId="{BD9C199B-CF31-4FCF-B253-3FA8452E5C8A}" type="presParOf" srcId="{F0FC4AA2-4634-4F33-BCB6-2B1EA4E0EB20}" destId="{01ECDD48-2A70-43B7-A031-8F01D73A3EDC}" srcOrd="12" destOrd="0" presId="urn:microsoft.com/office/officeart/2005/8/layout/radial6"/>
    <dgm:cxn modelId="{4BB23E97-356F-480A-971E-A55BA6AD7D9D}" type="presParOf" srcId="{F0FC4AA2-4634-4F33-BCB6-2B1EA4E0EB20}" destId="{5006ED50-2D72-42C9-B4A1-79D49B4AB2B7}" srcOrd="13" destOrd="0" presId="urn:microsoft.com/office/officeart/2005/8/layout/radial6"/>
    <dgm:cxn modelId="{A00504F5-30F2-4ACB-A754-F868D9BCE2D8}" type="presParOf" srcId="{F0FC4AA2-4634-4F33-BCB6-2B1EA4E0EB20}" destId="{A3211F31-7972-40E6-B120-E15189FEA1C1}" srcOrd="14" destOrd="0" presId="urn:microsoft.com/office/officeart/2005/8/layout/radial6"/>
    <dgm:cxn modelId="{A2E35E70-E53B-4B2A-A74E-E872AD32D376}" type="presParOf" srcId="{F0FC4AA2-4634-4F33-BCB6-2B1EA4E0EB20}" destId="{1F6136A1-36AD-4E88-820C-C622D375B686}" srcOrd="15" destOrd="0" presId="urn:microsoft.com/office/officeart/2005/8/layout/radial6"/>
    <dgm:cxn modelId="{10E1DF7B-DE44-4FAB-AD10-0B1716F20355}" type="presParOf" srcId="{F0FC4AA2-4634-4F33-BCB6-2B1EA4E0EB20}" destId="{6C7716FA-0E66-484F-ACEB-2CED6CD935CD}" srcOrd="16" destOrd="0" presId="urn:microsoft.com/office/officeart/2005/8/layout/radial6"/>
    <dgm:cxn modelId="{3E736DD1-73E0-4185-9CE6-08E5B6BA1687}" type="presParOf" srcId="{F0FC4AA2-4634-4F33-BCB6-2B1EA4E0EB20}" destId="{359898FC-F950-4F68-B80B-B90BD697F0AC}" srcOrd="17" destOrd="0" presId="urn:microsoft.com/office/officeart/2005/8/layout/radial6"/>
    <dgm:cxn modelId="{653CD945-93AB-46AB-BC7A-DD531D503A8C}" type="presParOf" srcId="{F0FC4AA2-4634-4F33-BCB6-2B1EA4E0EB20}" destId="{7C268446-FF3D-4F57-B84C-7601B7553044}" srcOrd="18" destOrd="0" presId="urn:microsoft.com/office/officeart/2005/8/layout/radial6"/>
    <dgm:cxn modelId="{DE3A17AE-A279-4619-BAE9-499244544103}" type="presParOf" srcId="{F0FC4AA2-4634-4F33-BCB6-2B1EA4E0EB20}" destId="{49C4F894-7096-4FB2-9C51-A05CB2FC97E4}" srcOrd="19" destOrd="0" presId="urn:microsoft.com/office/officeart/2005/8/layout/radial6"/>
    <dgm:cxn modelId="{FF77961D-49AD-4078-A2C5-1F4A05D4FDA4}" type="presParOf" srcId="{F0FC4AA2-4634-4F33-BCB6-2B1EA4E0EB20}" destId="{8DBA995A-67B7-4A46-814F-1DEE2C56863B}" srcOrd="20" destOrd="0" presId="urn:microsoft.com/office/officeart/2005/8/layout/radial6"/>
    <dgm:cxn modelId="{E1A785E8-69B5-40F6-A04C-4D733E0094C0}" type="presParOf" srcId="{F0FC4AA2-4634-4F33-BCB6-2B1EA4E0EB20}" destId="{D137E137-712F-4279-A645-DD3E4D8CCE20}" srcOrd="21" destOrd="0" presId="urn:microsoft.com/office/officeart/2005/8/layout/radial6"/>
    <dgm:cxn modelId="{EC48EA29-55FF-4C20-B54D-5938B99CD71F}" type="presParOf" srcId="{F0FC4AA2-4634-4F33-BCB6-2B1EA4E0EB20}" destId="{7F8954E7-F3A9-43C3-B3A9-E54B7E4F326A}" srcOrd="22" destOrd="0" presId="urn:microsoft.com/office/officeart/2005/8/layout/radial6"/>
    <dgm:cxn modelId="{14293E4B-84AC-47BB-97E0-89BBDFFA82D5}" type="presParOf" srcId="{F0FC4AA2-4634-4F33-BCB6-2B1EA4E0EB20}" destId="{271CA8F6-C0FA-43CF-9C92-9C8BC26FFA84}" srcOrd="23" destOrd="0" presId="urn:microsoft.com/office/officeart/2005/8/layout/radial6"/>
    <dgm:cxn modelId="{A18571BE-7F68-441C-A0BC-9D1FE415BDE1}" type="presParOf" srcId="{F0FC4AA2-4634-4F33-BCB6-2B1EA4E0EB20}" destId="{DA9E95D4-23AF-4189-A100-7F2D0D81B140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BE5E63-B0E7-49F3-9AE1-ADB775F68F6F}" type="doc">
      <dgm:prSet loTypeId="urn:microsoft.com/office/officeart/2005/8/layout/default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D0DC36A2-D617-4945-BC0F-8F8F831D8584}">
      <dgm:prSet phldrT="[Text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CA" sz="2800" b="1" dirty="0" smtClean="0">
              <a:latin typeface="Arial Narrow" pitchFamily="34" charset="0"/>
            </a:rPr>
            <a:t>1. What benefits have ICT brought to teaching / learning? </a:t>
          </a:r>
          <a:endParaRPr lang="en-CA" sz="2800" b="1" dirty="0">
            <a:latin typeface="Arial Narrow" pitchFamily="34" charset="0"/>
          </a:endParaRPr>
        </a:p>
      </dgm:t>
    </dgm:pt>
    <dgm:pt modelId="{E605550B-3BC1-4CBA-8141-56D93926D2CB}" type="parTrans" cxnId="{0C084640-129B-43EE-B279-6227F02EFC6A}">
      <dgm:prSet/>
      <dgm:spPr/>
      <dgm:t>
        <a:bodyPr/>
        <a:lstStyle/>
        <a:p>
          <a:endParaRPr lang="en-CA"/>
        </a:p>
      </dgm:t>
    </dgm:pt>
    <dgm:pt modelId="{5CEB4B3C-FB92-4FA8-A987-866A6D4FB900}" type="sibTrans" cxnId="{0C084640-129B-43EE-B279-6227F02EFC6A}">
      <dgm:prSet/>
      <dgm:spPr/>
      <dgm:t>
        <a:bodyPr/>
        <a:lstStyle/>
        <a:p>
          <a:endParaRPr lang="en-CA"/>
        </a:p>
      </dgm:t>
    </dgm:pt>
    <dgm:pt modelId="{8985F156-007C-4C08-9E92-CCF8AF5ECE85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CA" sz="2800" b="1" dirty="0" smtClean="0">
              <a:latin typeface="Arial Narrow" pitchFamily="34" charset="0"/>
            </a:rPr>
            <a:t>2. What barriers do educators face when trying to improve their digital literacy?</a:t>
          </a:r>
          <a:endParaRPr lang="en-CA" sz="2800" b="1" dirty="0">
            <a:latin typeface="Arial Narrow" pitchFamily="34" charset="0"/>
          </a:endParaRPr>
        </a:p>
      </dgm:t>
    </dgm:pt>
    <dgm:pt modelId="{F03DC618-F178-4870-AA06-F7F79C54AFF3}" type="parTrans" cxnId="{D602CF1B-C475-483C-8DE2-9290D2EA8328}">
      <dgm:prSet/>
      <dgm:spPr/>
      <dgm:t>
        <a:bodyPr/>
        <a:lstStyle/>
        <a:p>
          <a:endParaRPr lang="en-CA"/>
        </a:p>
      </dgm:t>
    </dgm:pt>
    <dgm:pt modelId="{11BB0A3C-336D-499C-B013-D186B74FBC9D}" type="sibTrans" cxnId="{D602CF1B-C475-483C-8DE2-9290D2EA8328}">
      <dgm:prSet/>
      <dgm:spPr/>
      <dgm:t>
        <a:bodyPr/>
        <a:lstStyle/>
        <a:p>
          <a:endParaRPr lang="en-CA"/>
        </a:p>
      </dgm:t>
    </dgm:pt>
    <dgm:pt modelId="{48C40576-BAA9-4D7E-8060-9BAB5A78C507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CA" sz="2800" b="1" dirty="0" smtClean="0">
              <a:latin typeface="Arial Narrow" pitchFamily="34" charset="0"/>
            </a:rPr>
            <a:t>3. How will </a:t>
          </a:r>
          <a:r>
            <a:rPr lang="en-CA" sz="2800" b="1" dirty="0" err="1" smtClean="0">
              <a:latin typeface="Arial Narrow" pitchFamily="34" charset="0"/>
            </a:rPr>
            <a:t>Covid</a:t>
          </a:r>
          <a:r>
            <a:rPr lang="en-CA" sz="2800" b="1" dirty="0" smtClean="0">
              <a:latin typeface="Arial Narrow" pitchFamily="34" charset="0"/>
            </a:rPr>
            <a:t> change our educational environment?</a:t>
          </a:r>
          <a:endParaRPr lang="en-CA" sz="2800" b="1" dirty="0">
            <a:latin typeface="Arial Narrow" pitchFamily="34" charset="0"/>
          </a:endParaRPr>
        </a:p>
      </dgm:t>
    </dgm:pt>
    <dgm:pt modelId="{1462BFA4-4817-4581-A6E3-C0946FF012BB}" type="parTrans" cxnId="{9E8219C6-B342-4473-9BBD-6683DD106739}">
      <dgm:prSet/>
      <dgm:spPr/>
      <dgm:t>
        <a:bodyPr/>
        <a:lstStyle/>
        <a:p>
          <a:endParaRPr lang="en-CA"/>
        </a:p>
      </dgm:t>
    </dgm:pt>
    <dgm:pt modelId="{6CCD2FCB-2CE0-4629-A258-4690DFB9A816}" type="sibTrans" cxnId="{9E8219C6-B342-4473-9BBD-6683DD106739}">
      <dgm:prSet/>
      <dgm:spPr/>
      <dgm:t>
        <a:bodyPr/>
        <a:lstStyle/>
        <a:p>
          <a:endParaRPr lang="en-CA"/>
        </a:p>
      </dgm:t>
    </dgm:pt>
    <dgm:pt modelId="{39CD83DB-E470-4B0C-A772-88547DCBBE99}">
      <dgm:prSet phldrT="[Text]" custT="1"/>
      <dgm:spPr/>
      <dgm:t>
        <a:bodyPr/>
        <a:lstStyle/>
        <a:p>
          <a:r>
            <a:rPr lang="en-CA" sz="2800" b="1" dirty="0" smtClean="0">
              <a:latin typeface="Arial Narrow" pitchFamily="34" charset="0"/>
            </a:rPr>
            <a:t>4. How should educators prepare for this post-</a:t>
          </a:r>
          <a:r>
            <a:rPr lang="en-CA" sz="2800" b="1" dirty="0" err="1" smtClean="0">
              <a:latin typeface="Arial Narrow" pitchFamily="34" charset="0"/>
            </a:rPr>
            <a:t>Covid</a:t>
          </a:r>
          <a:r>
            <a:rPr lang="en-CA" sz="2800" b="1" dirty="0" smtClean="0">
              <a:latin typeface="Arial Narrow" pitchFamily="34" charset="0"/>
            </a:rPr>
            <a:t> reality?</a:t>
          </a:r>
          <a:endParaRPr lang="en-CA" sz="2800" b="1" dirty="0">
            <a:latin typeface="Arial Narrow" pitchFamily="34" charset="0"/>
          </a:endParaRPr>
        </a:p>
      </dgm:t>
    </dgm:pt>
    <dgm:pt modelId="{20212278-7B1A-4BC1-9A34-151FB8AAFEB7}" type="parTrans" cxnId="{2B381CA4-37A9-4A8E-BDDE-B8AB0409DFB7}">
      <dgm:prSet/>
      <dgm:spPr/>
      <dgm:t>
        <a:bodyPr/>
        <a:lstStyle/>
        <a:p>
          <a:endParaRPr lang="en-CA"/>
        </a:p>
      </dgm:t>
    </dgm:pt>
    <dgm:pt modelId="{A51E29A3-9FCB-47DD-812D-F669A0EBE13E}" type="sibTrans" cxnId="{2B381CA4-37A9-4A8E-BDDE-B8AB0409DFB7}">
      <dgm:prSet/>
      <dgm:spPr/>
      <dgm:t>
        <a:bodyPr/>
        <a:lstStyle/>
        <a:p>
          <a:endParaRPr lang="en-CA"/>
        </a:p>
      </dgm:t>
    </dgm:pt>
    <dgm:pt modelId="{B28EA067-97A5-47D9-AF9E-1EB32E065667}" type="pres">
      <dgm:prSet presAssocID="{9EBE5E63-B0E7-49F3-9AE1-ADB775F68F6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A5D0D372-24A5-45FB-9809-20DD57108362}" type="pres">
      <dgm:prSet presAssocID="{D0DC36A2-D617-4945-BC0F-8F8F831D8584}" presName="node" presStyleLbl="node1" presStyleIdx="0" presStyleCnt="4" custScaleX="139618" custScaleY="108668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8A104B6-B730-42C9-952C-36AE80B4A6A3}" type="pres">
      <dgm:prSet presAssocID="{5CEB4B3C-FB92-4FA8-A987-866A6D4FB900}" presName="sibTrans" presStyleCnt="0"/>
      <dgm:spPr/>
    </dgm:pt>
    <dgm:pt modelId="{61323549-633B-4F43-B075-AA6900BA5387}" type="pres">
      <dgm:prSet presAssocID="{8985F156-007C-4C08-9E92-CCF8AF5ECE85}" presName="node" presStyleLbl="node1" presStyleIdx="1" presStyleCnt="4" custScaleX="145219" custScaleY="125348" custLinFactNeighborX="3001" custLinFactNeighborY="216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A60AE84-247A-45CF-AE4A-4DEB60AF917B}" type="pres">
      <dgm:prSet presAssocID="{11BB0A3C-336D-499C-B013-D186B74FBC9D}" presName="sibTrans" presStyleCnt="0"/>
      <dgm:spPr/>
    </dgm:pt>
    <dgm:pt modelId="{982ECD8A-5818-4A44-96D2-513F6996F05A}" type="pres">
      <dgm:prSet presAssocID="{48C40576-BAA9-4D7E-8060-9BAB5A78C507}" presName="node" presStyleLbl="node1" presStyleIdx="2" presStyleCnt="4" custScaleX="150810" custScaleY="13100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FF8BCEC-93AE-46DB-BD5F-5366C06F6C0C}" type="pres">
      <dgm:prSet presAssocID="{6CCD2FCB-2CE0-4629-A258-4690DFB9A816}" presName="sibTrans" presStyleCnt="0"/>
      <dgm:spPr/>
    </dgm:pt>
    <dgm:pt modelId="{801FD0DF-F01D-4FEF-9EAF-EC3195C9AFC7}" type="pres">
      <dgm:prSet presAssocID="{39CD83DB-E470-4B0C-A772-88547DCBBE99}" presName="node" presStyleLbl="node1" presStyleIdx="3" presStyleCnt="4" custScaleX="140810" custScaleY="12233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C904DAFF-D37C-47B0-B522-4D38D53621F5}" type="presOf" srcId="{D0DC36A2-D617-4945-BC0F-8F8F831D8584}" destId="{A5D0D372-24A5-45FB-9809-20DD57108362}" srcOrd="0" destOrd="0" presId="urn:microsoft.com/office/officeart/2005/8/layout/default"/>
    <dgm:cxn modelId="{0C084640-129B-43EE-B279-6227F02EFC6A}" srcId="{9EBE5E63-B0E7-49F3-9AE1-ADB775F68F6F}" destId="{D0DC36A2-D617-4945-BC0F-8F8F831D8584}" srcOrd="0" destOrd="0" parTransId="{E605550B-3BC1-4CBA-8141-56D93926D2CB}" sibTransId="{5CEB4B3C-FB92-4FA8-A987-866A6D4FB900}"/>
    <dgm:cxn modelId="{38F3A35D-5478-4C4B-A081-F9D726E5CF2A}" type="presOf" srcId="{39CD83DB-E470-4B0C-A772-88547DCBBE99}" destId="{801FD0DF-F01D-4FEF-9EAF-EC3195C9AFC7}" srcOrd="0" destOrd="0" presId="urn:microsoft.com/office/officeart/2005/8/layout/default"/>
    <dgm:cxn modelId="{D602CF1B-C475-483C-8DE2-9290D2EA8328}" srcId="{9EBE5E63-B0E7-49F3-9AE1-ADB775F68F6F}" destId="{8985F156-007C-4C08-9E92-CCF8AF5ECE85}" srcOrd="1" destOrd="0" parTransId="{F03DC618-F178-4870-AA06-F7F79C54AFF3}" sibTransId="{11BB0A3C-336D-499C-B013-D186B74FBC9D}"/>
    <dgm:cxn modelId="{2B381CA4-37A9-4A8E-BDDE-B8AB0409DFB7}" srcId="{9EBE5E63-B0E7-49F3-9AE1-ADB775F68F6F}" destId="{39CD83DB-E470-4B0C-A772-88547DCBBE99}" srcOrd="3" destOrd="0" parTransId="{20212278-7B1A-4BC1-9A34-151FB8AAFEB7}" sibTransId="{A51E29A3-9FCB-47DD-812D-F669A0EBE13E}"/>
    <dgm:cxn modelId="{9E8219C6-B342-4473-9BBD-6683DD106739}" srcId="{9EBE5E63-B0E7-49F3-9AE1-ADB775F68F6F}" destId="{48C40576-BAA9-4D7E-8060-9BAB5A78C507}" srcOrd="2" destOrd="0" parTransId="{1462BFA4-4817-4581-A6E3-C0946FF012BB}" sibTransId="{6CCD2FCB-2CE0-4629-A258-4690DFB9A816}"/>
    <dgm:cxn modelId="{A69B8E4A-5734-4303-BFBC-3D41E0DFE3AF}" type="presOf" srcId="{48C40576-BAA9-4D7E-8060-9BAB5A78C507}" destId="{982ECD8A-5818-4A44-96D2-513F6996F05A}" srcOrd="0" destOrd="0" presId="urn:microsoft.com/office/officeart/2005/8/layout/default"/>
    <dgm:cxn modelId="{697A834A-4D85-42E2-A627-4FAD47E6FC3D}" type="presOf" srcId="{8985F156-007C-4C08-9E92-CCF8AF5ECE85}" destId="{61323549-633B-4F43-B075-AA6900BA5387}" srcOrd="0" destOrd="0" presId="urn:microsoft.com/office/officeart/2005/8/layout/default"/>
    <dgm:cxn modelId="{F73656BB-2AA2-4826-A495-AD7E04C2019C}" type="presOf" srcId="{9EBE5E63-B0E7-49F3-9AE1-ADB775F68F6F}" destId="{B28EA067-97A5-47D9-AF9E-1EB32E065667}" srcOrd="0" destOrd="0" presId="urn:microsoft.com/office/officeart/2005/8/layout/default"/>
    <dgm:cxn modelId="{1507EBAF-95CC-428C-A49F-B4E711101620}" type="presParOf" srcId="{B28EA067-97A5-47D9-AF9E-1EB32E065667}" destId="{A5D0D372-24A5-45FB-9809-20DD57108362}" srcOrd="0" destOrd="0" presId="urn:microsoft.com/office/officeart/2005/8/layout/default"/>
    <dgm:cxn modelId="{AF9BF038-5DA4-49F7-90DC-7B4307817A55}" type="presParOf" srcId="{B28EA067-97A5-47D9-AF9E-1EB32E065667}" destId="{88A104B6-B730-42C9-952C-36AE80B4A6A3}" srcOrd="1" destOrd="0" presId="urn:microsoft.com/office/officeart/2005/8/layout/default"/>
    <dgm:cxn modelId="{2D89BBC7-E8B9-4D83-BDE9-C051502FE380}" type="presParOf" srcId="{B28EA067-97A5-47D9-AF9E-1EB32E065667}" destId="{61323549-633B-4F43-B075-AA6900BA5387}" srcOrd="2" destOrd="0" presId="urn:microsoft.com/office/officeart/2005/8/layout/default"/>
    <dgm:cxn modelId="{73D1BF75-5A71-49A9-940C-1DAA4F735437}" type="presParOf" srcId="{B28EA067-97A5-47D9-AF9E-1EB32E065667}" destId="{AA60AE84-247A-45CF-AE4A-4DEB60AF917B}" srcOrd="3" destOrd="0" presId="urn:microsoft.com/office/officeart/2005/8/layout/default"/>
    <dgm:cxn modelId="{4592ECFA-F413-4B25-BF94-099FD8014E20}" type="presParOf" srcId="{B28EA067-97A5-47D9-AF9E-1EB32E065667}" destId="{982ECD8A-5818-4A44-96D2-513F6996F05A}" srcOrd="4" destOrd="0" presId="urn:microsoft.com/office/officeart/2005/8/layout/default"/>
    <dgm:cxn modelId="{B386192F-1553-49F4-B39D-3FB3BECECD06}" type="presParOf" srcId="{B28EA067-97A5-47D9-AF9E-1EB32E065667}" destId="{3FF8BCEC-93AE-46DB-BD5F-5366C06F6C0C}" srcOrd="5" destOrd="0" presId="urn:microsoft.com/office/officeart/2005/8/layout/default"/>
    <dgm:cxn modelId="{BEDD7818-A2C6-42EE-8B01-8441FB40CF1C}" type="presParOf" srcId="{B28EA067-97A5-47D9-AF9E-1EB32E065667}" destId="{801FD0DF-F01D-4FEF-9EAF-EC3195C9AFC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9E95D4-23AF-4189-A100-7F2D0D81B140}">
      <dsp:nvSpPr>
        <dsp:cNvPr id="0" name=""/>
        <dsp:cNvSpPr/>
      </dsp:nvSpPr>
      <dsp:spPr>
        <a:xfrm>
          <a:off x="1475634" y="216019"/>
          <a:ext cx="4653343" cy="4653343"/>
        </a:xfrm>
        <a:prstGeom prst="blockArc">
          <a:avLst>
            <a:gd name="adj1" fmla="val 13968463"/>
            <a:gd name="adj2" fmla="val 17415383"/>
            <a:gd name="adj3" fmla="val 34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37E137-712F-4279-A645-DD3E4D8CCE20}">
      <dsp:nvSpPr>
        <dsp:cNvPr id="0" name=""/>
        <dsp:cNvSpPr/>
      </dsp:nvSpPr>
      <dsp:spPr>
        <a:xfrm>
          <a:off x="1115599" y="-12"/>
          <a:ext cx="4653343" cy="4653343"/>
        </a:xfrm>
        <a:prstGeom prst="blockArc">
          <a:avLst>
            <a:gd name="adj1" fmla="val 10008761"/>
            <a:gd name="adj2" fmla="val 13291405"/>
            <a:gd name="adj3" fmla="val 34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268446-FF3D-4F57-B84C-7601B7553044}">
      <dsp:nvSpPr>
        <dsp:cNvPr id="0" name=""/>
        <dsp:cNvSpPr/>
      </dsp:nvSpPr>
      <dsp:spPr>
        <a:xfrm>
          <a:off x="1154245" y="1146277"/>
          <a:ext cx="4653343" cy="4653343"/>
        </a:xfrm>
        <a:prstGeom prst="blockArc">
          <a:avLst>
            <a:gd name="adj1" fmla="val 8377650"/>
            <a:gd name="adj2" fmla="val 11282581"/>
            <a:gd name="adj3" fmla="val 34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6136A1-36AD-4E88-820C-C622D375B686}">
      <dsp:nvSpPr>
        <dsp:cNvPr id="0" name=""/>
        <dsp:cNvSpPr/>
      </dsp:nvSpPr>
      <dsp:spPr>
        <a:xfrm>
          <a:off x="1354822" y="1071981"/>
          <a:ext cx="4653343" cy="4653343"/>
        </a:xfrm>
        <a:prstGeom prst="blockArc">
          <a:avLst>
            <a:gd name="adj1" fmla="val 4158246"/>
            <a:gd name="adj2" fmla="val 7853525"/>
            <a:gd name="adj3" fmla="val 34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ECDD48-2A70-43B7-A031-8F01D73A3EDC}">
      <dsp:nvSpPr>
        <dsp:cNvPr id="0" name=""/>
        <dsp:cNvSpPr/>
      </dsp:nvSpPr>
      <dsp:spPr>
        <a:xfrm>
          <a:off x="3466095" y="1063829"/>
          <a:ext cx="4653343" cy="4653343"/>
        </a:xfrm>
        <a:prstGeom prst="blockArc">
          <a:avLst>
            <a:gd name="adj1" fmla="val 3236492"/>
            <a:gd name="adj2" fmla="val 6606601"/>
            <a:gd name="adj3" fmla="val 34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ECC1E5-BE47-4267-BBA1-780B4497F7A3}">
      <dsp:nvSpPr>
        <dsp:cNvPr id="0" name=""/>
        <dsp:cNvSpPr/>
      </dsp:nvSpPr>
      <dsp:spPr>
        <a:xfrm>
          <a:off x="2876909" y="1398828"/>
          <a:ext cx="4653343" cy="4653343"/>
        </a:xfrm>
        <a:prstGeom prst="blockArc">
          <a:avLst>
            <a:gd name="adj1" fmla="val 20419324"/>
            <a:gd name="adj2" fmla="val 1931538"/>
            <a:gd name="adj3" fmla="val 34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0D4B9C-BD22-453B-8ED1-EF9BC8F8242C}">
      <dsp:nvSpPr>
        <dsp:cNvPr id="0" name=""/>
        <dsp:cNvSpPr/>
      </dsp:nvSpPr>
      <dsp:spPr>
        <a:xfrm>
          <a:off x="3017334" y="-153581"/>
          <a:ext cx="4653343" cy="4653343"/>
        </a:xfrm>
        <a:prstGeom prst="blockArc">
          <a:avLst>
            <a:gd name="adj1" fmla="val 19431730"/>
            <a:gd name="adj2" fmla="val 737851"/>
            <a:gd name="adj3" fmla="val 34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273E90-C3E5-49EB-8DF4-346574BF73FA}">
      <dsp:nvSpPr>
        <dsp:cNvPr id="0" name=""/>
        <dsp:cNvSpPr/>
      </dsp:nvSpPr>
      <dsp:spPr>
        <a:xfrm>
          <a:off x="3275848" y="143998"/>
          <a:ext cx="4653343" cy="4653343"/>
        </a:xfrm>
        <a:prstGeom prst="blockArc">
          <a:avLst>
            <a:gd name="adj1" fmla="val 15243980"/>
            <a:gd name="adj2" fmla="val 18607653"/>
            <a:gd name="adj3" fmla="val 34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EC42A-404B-42D0-A708-E61D95D54B6A}">
      <dsp:nvSpPr>
        <dsp:cNvPr id="0" name=""/>
        <dsp:cNvSpPr/>
      </dsp:nvSpPr>
      <dsp:spPr>
        <a:xfrm>
          <a:off x="3648081" y="1882781"/>
          <a:ext cx="1838178" cy="18484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400" b="1" kern="1200" dirty="0" smtClean="0">
              <a:latin typeface="Arial" pitchFamily="34" charset="0"/>
              <a:cs typeface="Arial" pitchFamily="34" charset="0"/>
            </a:rPr>
            <a:t>Digital Literacy</a:t>
          </a:r>
          <a:endParaRPr lang="en-CA" sz="2400" b="1" kern="1200" dirty="0">
            <a:latin typeface="Arial" pitchFamily="34" charset="0"/>
            <a:cs typeface="Arial" pitchFamily="34" charset="0"/>
          </a:endParaRPr>
        </a:p>
      </dsp:txBody>
      <dsp:txXfrm>
        <a:off x="3648081" y="1882781"/>
        <a:ext cx="1838178" cy="1848465"/>
      </dsp:txXfrm>
    </dsp:sp>
    <dsp:sp modelId="{85B722A8-9670-4199-86E6-43F4DFAB4CC1}">
      <dsp:nvSpPr>
        <dsp:cNvPr id="0" name=""/>
        <dsp:cNvSpPr/>
      </dsp:nvSpPr>
      <dsp:spPr>
        <a:xfrm>
          <a:off x="3797706" y="-177920"/>
          <a:ext cx="1538928" cy="13964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b="1" kern="1200" dirty="0" smtClean="0">
              <a:latin typeface="Arial" pitchFamily="34" charset="0"/>
              <a:cs typeface="Arial" pitchFamily="34" charset="0"/>
            </a:rPr>
            <a:t>Evaluate sources</a:t>
          </a:r>
          <a:endParaRPr lang="en-CA" sz="1800" b="1" kern="1200" dirty="0">
            <a:latin typeface="Arial" pitchFamily="34" charset="0"/>
            <a:cs typeface="Arial" pitchFamily="34" charset="0"/>
          </a:endParaRPr>
        </a:p>
      </dsp:txBody>
      <dsp:txXfrm>
        <a:off x="3797706" y="-177920"/>
        <a:ext cx="1538928" cy="1396411"/>
      </dsp:txXfrm>
    </dsp:sp>
    <dsp:sp modelId="{85B471AF-0513-425A-9CA4-790294D05EFD}">
      <dsp:nvSpPr>
        <dsp:cNvPr id="0" name=""/>
        <dsp:cNvSpPr/>
      </dsp:nvSpPr>
      <dsp:spPr>
        <a:xfrm>
          <a:off x="5755226" y="296514"/>
          <a:ext cx="1826969" cy="13483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b="1" kern="1200" dirty="0" smtClean="0">
              <a:latin typeface="Arial" pitchFamily="34" charset="0"/>
              <a:cs typeface="Arial" pitchFamily="34" charset="0"/>
            </a:rPr>
            <a:t>Make inferences</a:t>
          </a:r>
          <a:endParaRPr lang="en-CA" sz="1800" b="1" kern="1200" dirty="0">
            <a:latin typeface="Arial" pitchFamily="34" charset="0"/>
            <a:cs typeface="Arial" pitchFamily="34" charset="0"/>
          </a:endParaRPr>
        </a:p>
      </dsp:txBody>
      <dsp:txXfrm>
        <a:off x="5755226" y="296514"/>
        <a:ext cx="1826969" cy="1348369"/>
      </dsp:txXfrm>
    </dsp:sp>
    <dsp:sp modelId="{CD499E76-111B-4F94-9907-B1E183FA5764}">
      <dsp:nvSpPr>
        <dsp:cNvPr id="0" name=""/>
        <dsp:cNvSpPr/>
      </dsp:nvSpPr>
      <dsp:spPr>
        <a:xfrm>
          <a:off x="6011849" y="2012190"/>
          <a:ext cx="2088714" cy="15882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b="1" kern="1200" dirty="0" smtClean="0">
              <a:latin typeface="Arial" pitchFamily="34" charset="0"/>
              <a:cs typeface="Arial" pitchFamily="34" charset="0"/>
            </a:rPr>
            <a:t>Draw conclusions</a:t>
          </a:r>
          <a:endParaRPr lang="en-CA" sz="1800" b="1" kern="1200" dirty="0">
            <a:latin typeface="Arial" pitchFamily="34" charset="0"/>
            <a:cs typeface="Arial" pitchFamily="34" charset="0"/>
          </a:endParaRPr>
        </a:p>
      </dsp:txBody>
      <dsp:txXfrm>
        <a:off x="6011849" y="2012190"/>
        <a:ext cx="2088714" cy="1588213"/>
      </dsp:txXfrm>
    </dsp:sp>
    <dsp:sp modelId="{903C3A74-A7D6-44FD-B092-522CCA6D63F7}">
      <dsp:nvSpPr>
        <dsp:cNvPr id="0" name=""/>
        <dsp:cNvSpPr/>
      </dsp:nvSpPr>
      <dsp:spPr>
        <a:xfrm>
          <a:off x="5902891" y="3988285"/>
          <a:ext cx="1870617" cy="16126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b="1" kern="1200" dirty="0" smtClean="0">
              <a:latin typeface="Arial" pitchFamily="34" charset="0"/>
              <a:cs typeface="Arial" pitchFamily="34" charset="0"/>
            </a:rPr>
            <a:t>Creativity / Trial &amp; Error</a:t>
          </a:r>
          <a:endParaRPr lang="en-CA" sz="1800" b="1" kern="1200" dirty="0">
            <a:latin typeface="Arial" pitchFamily="34" charset="0"/>
            <a:cs typeface="Arial" pitchFamily="34" charset="0"/>
          </a:endParaRPr>
        </a:p>
      </dsp:txBody>
      <dsp:txXfrm>
        <a:off x="5902891" y="3988285"/>
        <a:ext cx="1870617" cy="1612622"/>
      </dsp:txXfrm>
    </dsp:sp>
    <dsp:sp modelId="{5006ED50-2D72-42C9-B4A1-79D49B4AB2B7}">
      <dsp:nvSpPr>
        <dsp:cNvPr id="0" name=""/>
        <dsp:cNvSpPr/>
      </dsp:nvSpPr>
      <dsp:spPr>
        <a:xfrm>
          <a:off x="3759832" y="4320474"/>
          <a:ext cx="1892286" cy="15456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b="1" kern="1200" dirty="0" smtClean="0">
              <a:latin typeface="Arial" pitchFamily="34" charset="0"/>
              <a:cs typeface="Arial" pitchFamily="34" charset="0"/>
            </a:rPr>
            <a:t>Digital Citizenship</a:t>
          </a:r>
          <a:endParaRPr lang="en-CA" sz="1800" b="1" kern="1200" dirty="0">
            <a:latin typeface="Arial" pitchFamily="34" charset="0"/>
            <a:cs typeface="Arial" pitchFamily="34" charset="0"/>
          </a:endParaRPr>
        </a:p>
      </dsp:txBody>
      <dsp:txXfrm>
        <a:off x="3759832" y="4320474"/>
        <a:ext cx="1892286" cy="1545619"/>
      </dsp:txXfrm>
    </dsp:sp>
    <dsp:sp modelId="{6C7716FA-0E66-484F-ACEB-2CED6CD935CD}">
      <dsp:nvSpPr>
        <dsp:cNvPr id="0" name=""/>
        <dsp:cNvSpPr/>
      </dsp:nvSpPr>
      <dsp:spPr>
        <a:xfrm>
          <a:off x="1260144" y="3820898"/>
          <a:ext cx="2281415" cy="17237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b="1" kern="1200" dirty="0" smtClean="0">
              <a:latin typeface="Arial" pitchFamily="34" charset="0"/>
              <a:cs typeface="Arial" pitchFamily="34" charset="0"/>
            </a:rPr>
            <a:t>Differentiation</a:t>
          </a:r>
          <a:endParaRPr lang="en-CA" sz="1800" b="1" kern="1200" dirty="0">
            <a:latin typeface="Arial" pitchFamily="34" charset="0"/>
            <a:cs typeface="Arial" pitchFamily="34" charset="0"/>
          </a:endParaRPr>
        </a:p>
      </dsp:txBody>
      <dsp:txXfrm>
        <a:off x="1260144" y="3820898"/>
        <a:ext cx="2281415" cy="1723718"/>
      </dsp:txXfrm>
    </dsp:sp>
    <dsp:sp modelId="{49C4F894-7096-4FB2-9C51-A05CB2FC97E4}">
      <dsp:nvSpPr>
        <dsp:cNvPr id="0" name=""/>
        <dsp:cNvSpPr/>
      </dsp:nvSpPr>
      <dsp:spPr>
        <a:xfrm>
          <a:off x="844060" y="2179701"/>
          <a:ext cx="2069398" cy="14037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b="1" kern="1200" dirty="0" smtClean="0">
              <a:latin typeface="Arial" pitchFamily="34" charset="0"/>
              <a:cs typeface="Arial" pitchFamily="34" charset="0"/>
            </a:rPr>
            <a:t>Cultural Awareness</a:t>
          </a:r>
          <a:endParaRPr lang="en-CA" sz="1800" b="1" kern="1200" dirty="0">
            <a:latin typeface="Arial" pitchFamily="34" charset="0"/>
            <a:cs typeface="Arial" pitchFamily="34" charset="0"/>
          </a:endParaRPr>
        </a:p>
      </dsp:txBody>
      <dsp:txXfrm>
        <a:off x="844060" y="2179701"/>
        <a:ext cx="2069398" cy="1403734"/>
      </dsp:txXfrm>
    </dsp:sp>
    <dsp:sp modelId="{7F8954E7-F3A9-43C3-B3A9-E54B7E4F326A}">
      <dsp:nvSpPr>
        <dsp:cNvPr id="0" name=""/>
        <dsp:cNvSpPr/>
      </dsp:nvSpPr>
      <dsp:spPr>
        <a:xfrm>
          <a:off x="1324906" y="74942"/>
          <a:ext cx="2136479" cy="15380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b="1" kern="1200" dirty="0" smtClean="0">
              <a:latin typeface="Arial" pitchFamily="34" charset="0"/>
              <a:cs typeface="Arial" pitchFamily="34" charset="0"/>
            </a:rPr>
            <a:t>Improving user experience</a:t>
          </a:r>
          <a:endParaRPr lang="en-CA" sz="1800" b="1" kern="1200" dirty="0">
            <a:latin typeface="Arial" pitchFamily="34" charset="0"/>
            <a:cs typeface="Arial" pitchFamily="34" charset="0"/>
          </a:endParaRPr>
        </a:p>
      </dsp:txBody>
      <dsp:txXfrm>
        <a:off x="1324906" y="74942"/>
        <a:ext cx="2136479" cy="153801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D0D372-24A5-45FB-9809-20DD57108362}">
      <dsp:nvSpPr>
        <dsp:cNvPr id="0" name=""/>
        <dsp:cNvSpPr/>
      </dsp:nvSpPr>
      <dsp:spPr>
        <a:xfrm>
          <a:off x="93923" y="642630"/>
          <a:ext cx="3866517" cy="1805641"/>
        </a:xfrm>
        <a:prstGeom prst="rect">
          <a:avLst/>
        </a:prstGeom>
        <a:solidFill>
          <a:schemeClr val="tx2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800" b="1" kern="1200" dirty="0" smtClean="0">
              <a:latin typeface="Arial Narrow" pitchFamily="34" charset="0"/>
            </a:rPr>
            <a:t>1. What benefits have ICT brought to teaching / learning? </a:t>
          </a:r>
          <a:endParaRPr lang="en-CA" sz="2800" b="1" kern="1200" dirty="0">
            <a:latin typeface="Arial Narrow" pitchFamily="34" charset="0"/>
          </a:endParaRPr>
        </a:p>
      </dsp:txBody>
      <dsp:txXfrm>
        <a:off x="93923" y="642630"/>
        <a:ext cx="3866517" cy="1805641"/>
      </dsp:txXfrm>
    </dsp:sp>
    <dsp:sp modelId="{61323549-633B-4F43-B075-AA6900BA5387}">
      <dsp:nvSpPr>
        <dsp:cNvPr id="0" name=""/>
        <dsp:cNvSpPr/>
      </dsp:nvSpPr>
      <dsp:spPr>
        <a:xfrm>
          <a:off x="4320484" y="539942"/>
          <a:ext cx="4021628" cy="2082798"/>
        </a:xfrm>
        <a:prstGeom prst="rect">
          <a:avLst/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800" b="1" kern="1200" dirty="0" smtClean="0">
              <a:latin typeface="Arial Narrow" pitchFamily="34" charset="0"/>
            </a:rPr>
            <a:t>2. What barriers do educators face when trying to improve their digital literacy?</a:t>
          </a:r>
          <a:endParaRPr lang="en-CA" sz="2800" b="1" kern="1200" dirty="0">
            <a:latin typeface="Arial Narrow" pitchFamily="34" charset="0"/>
          </a:endParaRPr>
        </a:p>
      </dsp:txBody>
      <dsp:txXfrm>
        <a:off x="4320484" y="539942"/>
        <a:ext cx="4021628" cy="2082798"/>
      </dsp:txXfrm>
    </dsp:sp>
    <dsp:sp modelId="{982ECD8A-5818-4A44-96D2-513F6996F05A}">
      <dsp:nvSpPr>
        <dsp:cNvPr id="0" name=""/>
        <dsp:cNvSpPr/>
      </dsp:nvSpPr>
      <dsp:spPr>
        <a:xfrm>
          <a:off x="0" y="2863785"/>
          <a:ext cx="4176463" cy="2176779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800" b="1" kern="1200" dirty="0" smtClean="0">
              <a:latin typeface="Arial Narrow" pitchFamily="34" charset="0"/>
            </a:rPr>
            <a:t>3. How will </a:t>
          </a:r>
          <a:r>
            <a:rPr lang="en-CA" sz="2800" b="1" kern="1200" dirty="0" err="1" smtClean="0">
              <a:latin typeface="Arial Narrow" pitchFamily="34" charset="0"/>
            </a:rPr>
            <a:t>Covid</a:t>
          </a:r>
          <a:r>
            <a:rPr lang="en-CA" sz="2800" b="1" kern="1200" dirty="0" smtClean="0">
              <a:latin typeface="Arial Narrow" pitchFamily="34" charset="0"/>
            </a:rPr>
            <a:t> change our educational environment?</a:t>
          </a:r>
          <a:endParaRPr lang="en-CA" sz="2800" b="1" kern="1200" dirty="0">
            <a:latin typeface="Arial Narrow" pitchFamily="34" charset="0"/>
          </a:endParaRPr>
        </a:p>
      </dsp:txBody>
      <dsp:txXfrm>
        <a:off x="0" y="2863785"/>
        <a:ext cx="4176463" cy="2176779"/>
      </dsp:txXfrm>
    </dsp:sp>
    <dsp:sp modelId="{801FD0DF-F01D-4FEF-9EAF-EC3195C9AFC7}">
      <dsp:nvSpPr>
        <dsp:cNvPr id="0" name=""/>
        <dsp:cNvSpPr/>
      </dsp:nvSpPr>
      <dsp:spPr>
        <a:xfrm>
          <a:off x="4453399" y="2935799"/>
          <a:ext cx="3899528" cy="20327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800" b="1" kern="1200" dirty="0" smtClean="0">
              <a:latin typeface="Arial Narrow" pitchFamily="34" charset="0"/>
            </a:rPr>
            <a:t>4. How should educators prepare for this post-</a:t>
          </a:r>
          <a:r>
            <a:rPr lang="en-CA" sz="2800" b="1" kern="1200" dirty="0" err="1" smtClean="0">
              <a:latin typeface="Arial Narrow" pitchFamily="34" charset="0"/>
            </a:rPr>
            <a:t>Covid</a:t>
          </a:r>
          <a:r>
            <a:rPr lang="en-CA" sz="2800" b="1" kern="1200" dirty="0" smtClean="0">
              <a:latin typeface="Arial Narrow" pitchFamily="34" charset="0"/>
            </a:rPr>
            <a:t> reality?</a:t>
          </a:r>
          <a:endParaRPr lang="en-CA" sz="2800" b="1" kern="1200" dirty="0">
            <a:latin typeface="Arial Narrow" pitchFamily="34" charset="0"/>
          </a:endParaRPr>
        </a:p>
      </dsp:txBody>
      <dsp:txXfrm>
        <a:off x="4453399" y="2935799"/>
        <a:ext cx="3899528" cy="20327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FB391E-9F7C-4397-BAED-F27356AE9014}" type="datetimeFigureOut">
              <a:rPr lang="en-CA" smtClean="0"/>
              <a:pPr/>
              <a:t>2020-05-29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C2E024-6E69-4330-ADE7-1292E30835E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FB391E-9F7C-4397-BAED-F27356AE9014}" type="datetimeFigureOut">
              <a:rPr lang="en-CA" smtClean="0"/>
              <a:pPr/>
              <a:t>2020-05-29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C2E024-6E69-4330-ADE7-1292E30835E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FB391E-9F7C-4397-BAED-F27356AE9014}" type="datetimeFigureOut">
              <a:rPr lang="en-CA" smtClean="0"/>
              <a:pPr/>
              <a:t>2020-05-29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C2E024-6E69-4330-ADE7-1292E30835E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FB391E-9F7C-4397-BAED-F27356AE9014}" type="datetimeFigureOut">
              <a:rPr lang="en-CA" smtClean="0"/>
              <a:pPr/>
              <a:t>2020-05-29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C2E024-6E69-4330-ADE7-1292E30835E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FB391E-9F7C-4397-BAED-F27356AE9014}" type="datetimeFigureOut">
              <a:rPr lang="en-CA" smtClean="0"/>
              <a:pPr/>
              <a:t>2020-05-29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C2E024-6E69-4330-ADE7-1292E30835E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FB391E-9F7C-4397-BAED-F27356AE9014}" type="datetimeFigureOut">
              <a:rPr lang="en-CA" smtClean="0"/>
              <a:pPr/>
              <a:t>2020-05-29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C2E024-6E69-4330-ADE7-1292E30835E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FB391E-9F7C-4397-BAED-F27356AE9014}" type="datetimeFigureOut">
              <a:rPr lang="en-CA" smtClean="0"/>
              <a:pPr/>
              <a:t>2020-05-29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C2E024-6E69-4330-ADE7-1292E30835E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FB391E-9F7C-4397-BAED-F27356AE9014}" type="datetimeFigureOut">
              <a:rPr lang="en-CA" smtClean="0"/>
              <a:pPr/>
              <a:t>2020-05-29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C2E024-6E69-4330-ADE7-1292E30835E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FB391E-9F7C-4397-BAED-F27356AE9014}" type="datetimeFigureOut">
              <a:rPr lang="en-CA" smtClean="0"/>
              <a:pPr/>
              <a:t>2020-05-29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C2E024-6E69-4330-ADE7-1292E30835E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FB391E-9F7C-4397-BAED-F27356AE9014}" type="datetimeFigureOut">
              <a:rPr lang="en-CA" smtClean="0"/>
              <a:pPr/>
              <a:t>2020-05-29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C2E024-6E69-4330-ADE7-1292E30835E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FB391E-9F7C-4397-BAED-F27356AE9014}" type="datetimeFigureOut">
              <a:rPr lang="en-CA" smtClean="0"/>
              <a:pPr/>
              <a:t>2020-05-29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C2E024-6E69-4330-ADE7-1292E30835E3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AFB391E-9F7C-4397-BAED-F27356AE9014}" type="datetimeFigureOut">
              <a:rPr lang="en-CA" smtClean="0"/>
              <a:pPr/>
              <a:t>2020-05-29</a:t>
            </a:fld>
            <a:endParaRPr lang="en-CA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BC2E024-6E69-4330-ADE7-1292E30835E3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ontariotechu.ca/graduate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rezi.com/p/hi5ojxjmiwny/affective-factors-in-second-language-acquisition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76" y="764704"/>
            <a:ext cx="7772400" cy="1080120"/>
          </a:xfrm>
        </p:spPr>
        <p:txBody>
          <a:bodyPr>
            <a:noAutofit/>
          </a:bodyPr>
          <a:lstStyle/>
          <a:p>
            <a:pPr algn="ctr"/>
            <a:r>
              <a:rPr lang="en-CA" sz="4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CA" sz="40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CA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548680"/>
            <a:ext cx="8352928" cy="3888432"/>
          </a:xfrm>
        </p:spPr>
        <p:txBody>
          <a:bodyPr>
            <a:noAutofit/>
          </a:bodyPr>
          <a:lstStyle/>
          <a:p>
            <a:pPr algn="ctr"/>
            <a:r>
              <a:rPr lang="en-CA" sz="4400" b="1" dirty="0" smtClean="0">
                <a:solidFill>
                  <a:srgbClr val="291F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Asynchronous ICT </a:t>
            </a:r>
          </a:p>
          <a:p>
            <a:pPr algn="ctr"/>
            <a:r>
              <a:rPr lang="en-CA" sz="3600" b="1" dirty="0" smtClean="0">
                <a:solidFill>
                  <a:srgbClr val="291F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Overcoming ESL Learners’ Affective Barriers</a:t>
            </a:r>
            <a:endParaRPr lang="en-CA" sz="3600" b="1" dirty="0">
              <a:solidFill>
                <a:srgbClr val="291F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IC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348880"/>
            <a:ext cx="4824536" cy="28803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5373216"/>
            <a:ext cx="80648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b="1" i="1" dirty="0" smtClean="0">
                <a:solidFill>
                  <a:srgbClr val="09467D"/>
                </a:solidFill>
                <a:latin typeface="Arial Narrow" pitchFamily="34" charset="0"/>
              </a:rPr>
              <a:t>Presented by Katina </a:t>
            </a:r>
            <a:r>
              <a:rPr lang="en-CA" b="1" i="1" dirty="0" err="1" smtClean="0">
                <a:solidFill>
                  <a:srgbClr val="09467D"/>
                </a:solidFill>
                <a:latin typeface="Arial Narrow" pitchFamily="34" charset="0"/>
              </a:rPr>
              <a:t>Deichsel</a:t>
            </a:r>
            <a:r>
              <a:rPr lang="en-CA" b="1" i="1" dirty="0" smtClean="0">
                <a:solidFill>
                  <a:srgbClr val="09467D"/>
                </a:solidFill>
                <a:latin typeface="Arial Narrow" pitchFamily="34" charset="0"/>
              </a:rPr>
              <a:t>, </a:t>
            </a:r>
            <a:r>
              <a:rPr lang="en-CA" b="1" i="1" dirty="0" err="1" smtClean="0">
                <a:solidFill>
                  <a:srgbClr val="09467D"/>
                </a:solidFill>
                <a:latin typeface="Arial Narrow" pitchFamily="34" charset="0"/>
              </a:rPr>
              <a:t>M.Ed</a:t>
            </a:r>
            <a:r>
              <a:rPr lang="en-CA" b="1" i="1" dirty="0" smtClean="0">
                <a:solidFill>
                  <a:srgbClr val="09467D"/>
                </a:solidFill>
                <a:latin typeface="Arial Narrow" pitchFamily="34" charset="0"/>
              </a:rPr>
              <a:t>, MA, </a:t>
            </a:r>
            <a:r>
              <a:rPr lang="en-CA" b="1" i="1" dirty="0" smtClean="0">
                <a:solidFill>
                  <a:srgbClr val="09467D"/>
                </a:solidFill>
                <a:latin typeface="Arial Narrow" pitchFamily="34" charset="0"/>
              </a:rPr>
              <a:t>OCELT</a:t>
            </a:r>
          </a:p>
          <a:p>
            <a:pPr algn="r"/>
            <a:r>
              <a:rPr lang="en-CA" sz="1600" b="1" i="1" dirty="0" smtClean="0">
                <a:solidFill>
                  <a:srgbClr val="09467D"/>
                </a:solidFill>
                <a:latin typeface="Arial Narrow" pitchFamily="34" charset="0"/>
              </a:rPr>
              <a:t>Contact: Katina.deichsel@ontariotechu.net   </a:t>
            </a:r>
          </a:p>
          <a:p>
            <a:pPr algn="r"/>
            <a:r>
              <a:rPr lang="en-CA" sz="1600" i="1" dirty="0" smtClean="0">
                <a:solidFill>
                  <a:srgbClr val="09467D"/>
                </a:solidFill>
                <a:latin typeface="Arial Narrow" pitchFamily="34" charset="0"/>
              </a:rPr>
              <a:t>https</a:t>
            </a:r>
            <a:r>
              <a:rPr lang="en-CA" sz="1600" i="1" dirty="0" smtClean="0">
                <a:solidFill>
                  <a:srgbClr val="09467D"/>
                </a:solidFill>
                <a:latin typeface="Arial Narrow" pitchFamily="34" charset="0"/>
              </a:rPr>
              <a:t>://www.linkedin.com/in/katinadeichsel/</a:t>
            </a:r>
            <a:r>
              <a:rPr lang="en-CA" sz="1600" i="1" dirty="0" smtClean="0">
                <a:solidFill>
                  <a:srgbClr val="09467D"/>
                </a:solidFill>
                <a:latin typeface="Arial Narrow" pitchFamily="34" charset="0"/>
              </a:rPr>
              <a:t> </a:t>
            </a:r>
            <a:endParaRPr lang="en-CA" sz="1600" i="1" dirty="0" smtClean="0">
              <a:solidFill>
                <a:srgbClr val="09467D"/>
              </a:solidFill>
              <a:latin typeface="Arial Narrow" pitchFamily="34" charset="0"/>
            </a:endParaRPr>
          </a:p>
          <a:p>
            <a:pPr algn="r"/>
            <a:r>
              <a:rPr lang="en-CA" sz="1600" i="1" dirty="0" smtClean="0">
                <a:solidFill>
                  <a:srgbClr val="09467D"/>
                </a:solidFill>
                <a:latin typeface="Arial Narrow" pitchFamily="34" charset="0"/>
              </a:rPr>
              <a:t>Mini-</a:t>
            </a:r>
            <a:r>
              <a:rPr lang="en-CA" sz="1600" i="1" dirty="0" err="1" smtClean="0">
                <a:solidFill>
                  <a:srgbClr val="09467D"/>
                </a:solidFill>
                <a:latin typeface="Arial Narrow" pitchFamily="34" charset="0"/>
              </a:rPr>
              <a:t>Toscon</a:t>
            </a:r>
            <a:r>
              <a:rPr lang="en-CA" sz="1600" i="1" dirty="0" smtClean="0">
                <a:solidFill>
                  <a:srgbClr val="09467D"/>
                </a:solidFill>
                <a:latin typeface="Arial Narrow" pitchFamily="34" charset="0"/>
              </a:rPr>
              <a:t>, June 6</a:t>
            </a:r>
            <a:r>
              <a:rPr lang="en-CA" sz="1600" i="1" baseline="30000" dirty="0" smtClean="0">
                <a:solidFill>
                  <a:srgbClr val="09467D"/>
                </a:solidFill>
                <a:latin typeface="Arial Narrow" pitchFamily="34" charset="0"/>
              </a:rPr>
              <a:t>th</a:t>
            </a:r>
            <a:r>
              <a:rPr lang="en-CA" sz="1600" i="1" dirty="0" smtClean="0">
                <a:solidFill>
                  <a:srgbClr val="09467D"/>
                </a:solidFill>
                <a:latin typeface="Arial Narrow" pitchFamily="34" charset="0"/>
              </a:rPr>
              <a:t>, </a:t>
            </a:r>
            <a:r>
              <a:rPr lang="en-CA" sz="1600" i="1" dirty="0" smtClean="0">
                <a:solidFill>
                  <a:srgbClr val="09467D"/>
                </a:solidFill>
                <a:latin typeface="Arial Narrow" pitchFamily="34" charset="0"/>
              </a:rPr>
              <a:t>2020</a:t>
            </a:r>
            <a:endParaRPr lang="en-CA" sz="1600" i="1" dirty="0" smtClean="0">
              <a:solidFill>
                <a:srgbClr val="09467D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95536" y="3645024"/>
            <a:ext cx="3672408" cy="2304256"/>
          </a:xfrm>
        </p:spPr>
        <p:txBody>
          <a:bodyPr>
            <a:normAutofit/>
          </a:bodyPr>
          <a:lstStyle/>
          <a:p>
            <a:pPr algn="ctr"/>
            <a:r>
              <a:rPr lang="en-CA" sz="4800" dirty="0" smtClean="0">
                <a:solidFill>
                  <a:srgbClr val="09467D"/>
                </a:solidFill>
                <a:latin typeface="Arial Rounded MT Bold" pitchFamily="34" charset="0"/>
                <a:ea typeface="Arial Unicode MS" pitchFamily="34" charset="-128"/>
                <a:cs typeface="Arial" pitchFamily="34" charset="0"/>
              </a:rPr>
              <a:t>Evolving Learning Spaces</a:t>
            </a:r>
            <a:endParaRPr lang="en-CA" sz="4800" dirty="0">
              <a:solidFill>
                <a:srgbClr val="09467D"/>
              </a:solidFill>
              <a:latin typeface="Arial Rounded MT Bold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10" name="Content Placeholder 9" descr="blended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6541" y="188640"/>
            <a:ext cx="4849515" cy="3181569"/>
          </a:xfrm>
        </p:spPr>
      </p:pic>
      <p:pic>
        <p:nvPicPr>
          <p:cNvPr id="11" name="Content Placeholder 10" descr="folc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067944" y="3356992"/>
            <a:ext cx="4824536" cy="309634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2920" y="5445224"/>
            <a:ext cx="8183880" cy="1152128"/>
          </a:xfrm>
        </p:spPr>
        <p:txBody>
          <a:bodyPr>
            <a:normAutofit/>
          </a:bodyPr>
          <a:lstStyle/>
          <a:p>
            <a:r>
              <a:rPr lang="en-CA" sz="4400" dirty="0" smtClean="0">
                <a:solidFill>
                  <a:srgbClr val="291FA9"/>
                </a:solidFill>
              </a:rPr>
              <a:t>Name that ICT...???</a:t>
            </a:r>
            <a:endParaRPr lang="en-CA" sz="4400" dirty="0">
              <a:solidFill>
                <a:srgbClr val="291FA9"/>
              </a:solidFill>
            </a:endParaRPr>
          </a:p>
        </p:txBody>
      </p:sp>
      <p:pic>
        <p:nvPicPr>
          <p:cNvPr id="2051" name="Picture 3" descr="C:\Users\kiki\AppData\Local\Microsoft\Windows\INetCache\IE\B8VBUDU9\220px-Instagram-Ico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548680"/>
            <a:ext cx="1629048" cy="1629048"/>
          </a:xfrm>
          <a:prstGeom prst="rect">
            <a:avLst/>
          </a:prstGeom>
          <a:noFill/>
        </p:spPr>
      </p:pic>
      <p:pic>
        <p:nvPicPr>
          <p:cNvPr id="2052" name="Picture 4" descr="C:\Users\kiki\AppData\Local\Microsoft\Windows\INetCache\IE\KRHZQP51\150px-Twitter_bird_logo_2012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92696"/>
            <a:ext cx="1428750" cy="1162050"/>
          </a:xfrm>
          <a:prstGeom prst="rect">
            <a:avLst/>
          </a:prstGeom>
          <a:noFill/>
        </p:spPr>
      </p:pic>
      <p:pic>
        <p:nvPicPr>
          <p:cNvPr id="2053" name="Picture 5" descr="C:\Users\kiki\AppData\Local\Microsoft\Windows\INetCache\IE\NHDWKTXU\Google_docs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365104"/>
            <a:ext cx="1507232" cy="1507232"/>
          </a:xfrm>
          <a:prstGeom prst="rect">
            <a:avLst/>
          </a:prstGeom>
          <a:noFill/>
        </p:spPr>
      </p:pic>
      <p:pic>
        <p:nvPicPr>
          <p:cNvPr id="2054" name="Picture 6" descr="C:\Users\kiki\AppData\Local\Microsoft\Windows\INetCache\IE\KRHZQP51\presentations-128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2204864"/>
            <a:ext cx="1219200" cy="1219200"/>
          </a:xfrm>
          <a:prstGeom prst="rect">
            <a:avLst/>
          </a:prstGeom>
          <a:noFill/>
        </p:spPr>
      </p:pic>
      <p:pic>
        <p:nvPicPr>
          <p:cNvPr id="2056" name="Picture 8" descr="AnswerGarden » ...- Plant a Question, Grow Answers! Generate a ..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2708920"/>
            <a:ext cx="1948780" cy="1948780"/>
          </a:xfrm>
          <a:prstGeom prst="rect">
            <a:avLst/>
          </a:prstGeom>
          <a:noFill/>
        </p:spPr>
      </p:pic>
      <p:pic>
        <p:nvPicPr>
          <p:cNvPr id="2058" name="Picture 10" descr="Google Hangouts - Wikipedi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548680"/>
            <a:ext cx="992576" cy="1148907"/>
          </a:xfrm>
          <a:prstGeom prst="rect">
            <a:avLst/>
          </a:prstGeom>
          <a:noFill/>
        </p:spPr>
      </p:pic>
      <p:pic>
        <p:nvPicPr>
          <p:cNvPr id="2060" name="Picture 12" descr="Using TikTok Advertising To Promote Your Business - Fang Marketi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23728" y="4149080"/>
            <a:ext cx="1944216" cy="1296144"/>
          </a:xfrm>
          <a:prstGeom prst="rect">
            <a:avLst/>
          </a:prstGeom>
          <a:noFill/>
        </p:spPr>
      </p:pic>
      <p:pic>
        <p:nvPicPr>
          <p:cNvPr id="2062" name="Picture 14" descr="Amazon.com: ZOOM Cloud Meetings: Appstore for Android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6016" y="764704"/>
            <a:ext cx="1776264" cy="1776264"/>
          </a:xfrm>
          <a:prstGeom prst="rect">
            <a:avLst/>
          </a:prstGeom>
          <a:noFill/>
        </p:spPr>
      </p:pic>
      <p:pic>
        <p:nvPicPr>
          <p:cNvPr id="2066" name="Picture 18" descr="WordPress.com - Wikipedia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51720" y="1700808"/>
            <a:ext cx="1872208" cy="1872208"/>
          </a:xfrm>
          <a:prstGeom prst="rect">
            <a:avLst/>
          </a:prstGeom>
          <a:noFill/>
        </p:spPr>
      </p:pic>
      <p:pic>
        <p:nvPicPr>
          <p:cNvPr id="2068" name="Picture 20" descr="Downloads + Media — Flipgrid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1560" y="4005064"/>
            <a:ext cx="1296144" cy="1296144"/>
          </a:xfrm>
          <a:prstGeom prst="rect">
            <a:avLst/>
          </a:prstGeom>
          <a:noFill/>
        </p:spPr>
      </p:pic>
      <p:pic>
        <p:nvPicPr>
          <p:cNvPr id="2070" name="Picture 22" descr="WhatsApp - Wikipedia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04248" y="2276872"/>
            <a:ext cx="2009525" cy="2016224"/>
          </a:xfrm>
          <a:prstGeom prst="rect">
            <a:avLst/>
          </a:prstGeom>
          <a:noFill/>
        </p:spPr>
      </p:pic>
      <p:pic>
        <p:nvPicPr>
          <p:cNvPr id="2072" name="Picture 24" descr="Wikipedia - Wikipedi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48264" y="4725144"/>
            <a:ext cx="1657170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02920" y="5661248"/>
            <a:ext cx="8183880" cy="864096"/>
          </a:xfrm>
        </p:spPr>
        <p:txBody>
          <a:bodyPr>
            <a:noAutofit/>
          </a:bodyPr>
          <a:lstStyle/>
          <a:p>
            <a:r>
              <a:rPr lang="en-CA" sz="3800" dirty="0" smtClean="0">
                <a:solidFill>
                  <a:srgbClr val="09467D"/>
                </a:solidFill>
              </a:rPr>
              <a:t>Bridging Program Objectives</a:t>
            </a:r>
            <a:endParaRPr lang="en-CA" sz="3800" dirty="0">
              <a:solidFill>
                <a:srgbClr val="09467D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23528" y="530352"/>
            <a:ext cx="8363272" cy="5130896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CA" dirty="0" smtClean="0">
                <a:latin typeface="Arial" pitchFamily="34" charset="0"/>
                <a:cs typeface="Arial" pitchFamily="34" charset="0"/>
              </a:rPr>
              <a:t>Developed by colleges, universities and ISS that support internationally-trained professionals to find work in their field.</a:t>
            </a:r>
          </a:p>
          <a:p>
            <a:pPr algn="ctr">
              <a:buNone/>
            </a:pPr>
            <a:endParaRPr lang="en-CA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CA" b="1" dirty="0" smtClean="0">
                <a:latin typeface="Arial" pitchFamily="34" charset="0"/>
                <a:cs typeface="Arial" pitchFamily="34" charset="0"/>
              </a:rPr>
              <a:t>Each program provides customized sector-specific training to orient clients to their sector in Canada.</a:t>
            </a:r>
            <a:endParaRPr lang="en-CA" b="1" dirty="0" smtClean="0"/>
          </a:p>
          <a:p>
            <a:pPr algn="ctr">
              <a:buNone/>
            </a:pPr>
            <a:endParaRPr lang="en-CA" dirty="0" smtClean="0"/>
          </a:p>
          <a:p>
            <a:pPr algn="ctr">
              <a:buNone/>
            </a:pPr>
            <a:r>
              <a:rPr lang="en-CA" dirty="0" smtClean="0">
                <a:latin typeface="Arial" pitchFamily="34" charset="0"/>
                <a:cs typeface="Arial" pitchFamily="34" charset="0"/>
              </a:rPr>
              <a:t>Clients hold language profiles between CLB 2 – 10.</a:t>
            </a:r>
          </a:p>
          <a:p>
            <a:pPr algn="ctr">
              <a:buNone/>
            </a:pPr>
            <a:endParaRPr lang="en-CA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CA" b="1" dirty="0" smtClean="0">
                <a:latin typeface="Arial" pitchFamily="34" charset="0"/>
                <a:cs typeface="Arial" pitchFamily="34" charset="0"/>
              </a:rPr>
              <a:t>Multi-level classes create unique challenges for learners and facilitators</a:t>
            </a:r>
            <a:r>
              <a:rPr lang="en-CA" sz="33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CA" sz="33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589240"/>
            <a:ext cx="8183880" cy="936104"/>
          </a:xfrm>
        </p:spPr>
        <p:txBody>
          <a:bodyPr>
            <a:normAutofit/>
          </a:bodyPr>
          <a:lstStyle/>
          <a:p>
            <a:r>
              <a:rPr lang="en-CA" sz="4000" dirty="0" smtClean="0">
                <a:solidFill>
                  <a:srgbClr val="09467D"/>
                </a:solidFill>
                <a:latin typeface="Arial Rounded MT Bold" pitchFamily="34" charset="0"/>
              </a:rPr>
              <a:t>Affordances of </a:t>
            </a:r>
            <a:r>
              <a:rPr lang="en-CA" sz="4000" dirty="0" err="1" smtClean="0">
                <a:solidFill>
                  <a:srgbClr val="09467D"/>
                </a:solidFill>
                <a:latin typeface="Arial Rounded MT Bold" pitchFamily="34" charset="0"/>
              </a:rPr>
              <a:t>Asynch</a:t>
            </a:r>
            <a:r>
              <a:rPr lang="en-CA" sz="4000" dirty="0" smtClean="0">
                <a:solidFill>
                  <a:srgbClr val="09467D"/>
                </a:solidFill>
                <a:latin typeface="Arial Rounded MT Bold" pitchFamily="34" charset="0"/>
              </a:rPr>
              <a:t> ICT</a:t>
            </a:r>
            <a:endParaRPr lang="en-CA" sz="4000" dirty="0">
              <a:solidFill>
                <a:srgbClr val="09467D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CA" b="1" i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CA" b="1" i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CA" b="1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11560" y="764704"/>
          <a:ext cx="7920880" cy="453650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960440"/>
                <a:gridCol w="3960440"/>
              </a:tblGrid>
              <a:tr h="4536504"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Learning</a:t>
                      </a:r>
                      <a:r>
                        <a:rPr lang="en-CA" sz="3200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Synchronously</a:t>
                      </a:r>
                    </a:p>
                    <a:p>
                      <a:pPr algn="ctr"/>
                      <a:endParaRPr lang="en-CA" sz="2400" baseline="0" dirty="0" smtClean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1" algn="ctr"/>
                      <a:r>
                        <a:rPr lang="en-CA" sz="2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Anxiety, inhibition, introversion</a:t>
                      </a:r>
                    </a:p>
                    <a:p>
                      <a:pPr lvl="1" algn="ctr"/>
                      <a:endParaRPr lang="en-CA" sz="240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1" algn="ctr"/>
                      <a:endParaRPr lang="en-CA" sz="240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Learning Asynchronously</a:t>
                      </a:r>
                    </a:p>
                    <a:p>
                      <a:pPr algn="ctr"/>
                      <a:endParaRPr lang="en-CA" sz="2400" dirty="0" smtClean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Motivation,</a:t>
                      </a:r>
                      <a:r>
                        <a:rPr lang="en-CA" sz="280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confidence, self-esteem, risk taking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Up Arrow 4"/>
          <p:cNvSpPr/>
          <p:nvPr/>
        </p:nvSpPr>
        <p:spPr>
          <a:xfrm flipH="1">
            <a:off x="2555776" y="3429000"/>
            <a:ext cx="504056" cy="158417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Down Arrow 6"/>
          <p:cNvSpPr/>
          <p:nvPr/>
        </p:nvSpPr>
        <p:spPr>
          <a:xfrm rot="10800000">
            <a:off x="6012160" y="3645024"/>
            <a:ext cx="504056" cy="1368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 descr="thumbs u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4077072"/>
            <a:ext cx="1939408" cy="1628800"/>
          </a:xfrm>
          <a:prstGeom prst="rect">
            <a:avLst/>
          </a:prstGeom>
        </p:spPr>
      </p:pic>
      <p:pic>
        <p:nvPicPr>
          <p:cNvPr id="10" name="Picture 9" descr="thumbs dow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899592" y="4077072"/>
            <a:ext cx="1571896" cy="1584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332656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i="1" dirty="0" smtClean="0">
                <a:solidFill>
                  <a:srgbClr val="09467D"/>
                </a:solidFill>
                <a:latin typeface="Arial" pitchFamily="34" charset="0"/>
                <a:cs typeface="Arial" pitchFamily="34" charset="0"/>
              </a:rPr>
              <a:t>Relevant Learning Theory #1</a:t>
            </a:r>
            <a:endParaRPr lang="en-CA" sz="2800" b="1" i="1" dirty="0">
              <a:solidFill>
                <a:srgbClr val="0946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68" y="980728"/>
            <a:ext cx="7776864" cy="5400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6628" name="Picture 4" descr="Monitor hypothesis by Team Two - Info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24744"/>
            <a:ext cx="7272808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b="1" i="1" dirty="0">
              <a:solidFill>
                <a:srgbClr val="09467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8" name="Picture 2" descr="Hofstede's Cultural Dimensions Theo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620688"/>
            <a:ext cx="8784976" cy="604867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3528" y="0"/>
            <a:ext cx="612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Relevant Learning Theory #2</a:t>
            </a:r>
          </a:p>
          <a:p>
            <a:endParaRPr lang="en-C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31A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30722" name="Picture 2" descr="How To Be a Good Student – Kinkyphil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319" y="764704"/>
            <a:ext cx="8666161" cy="5832648"/>
          </a:xfrm>
          <a:prstGeom prst="rect">
            <a:avLst/>
          </a:prstGeom>
          <a:noFill/>
          <a:ln>
            <a:solidFill>
              <a:srgbClr val="31A117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95536" y="188640"/>
            <a:ext cx="597666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Relevant Learning Theory #3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Trial and Error: Refining online courses with constant feedb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4427171" cy="2376263"/>
          </a:xfrm>
          <a:prstGeom prst="rect">
            <a:avLst/>
          </a:prstGeom>
          <a:noFill/>
        </p:spPr>
      </p:pic>
      <p:pic>
        <p:nvPicPr>
          <p:cNvPr id="31748" name="Picture 4" descr="Trial and Error in Compliance - Compliance ReportCompliance Repo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268760"/>
            <a:ext cx="3960440" cy="2592288"/>
          </a:xfrm>
          <a:prstGeom prst="rect">
            <a:avLst/>
          </a:prstGeom>
          <a:noFill/>
        </p:spPr>
      </p:pic>
      <p:sp>
        <p:nvSpPr>
          <p:cNvPr id="31750" name="AutoShape 6" descr="Poem: Trial and Err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31752" name="Picture 8" descr="3 Big Mistakes – Zach Decha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3861048"/>
            <a:ext cx="4752527" cy="2768564"/>
          </a:xfrm>
          <a:prstGeom prst="rect">
            <a:avLst/>
          </a:prstGeom>
          <a:noFill/>
        </p:spPr>
      </p:pic>
      <p:pic>
        <p:nvPicPr>
          <p:cNvPr id="31754" name="Picture 10" descr="Trial and Error Problem Solving Creates Problems for Man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717032"/>
            <a:ext cx="3744416" cy="28552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1520" y="260648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Thorndike’s Theory of Trial and Error </a:t>
            </a:r>
          </a:p>
          <a:p>
            <a:pPr algn="ctr"/>
            <a:r>
              <a:rPr lang="en-CA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Why is it important for learning?</a:t>
            </a:r>
            <a:endParaRPr lang="en-CA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517232"/>
            <a:ext cx="8183880" cy="1008112"/>
          </a:xfrm>
        </p:spPr>
        <p:txBody>
          <a:bodyPr>
            <a:normAutofit/>
          </a:bodyPr>
          <a:lstStyle/>
          <a:p>
            <a:r>
              <a:rPr lang="en-CA" sz="4000" dirty="0" smtClean="0">
                <a:solidFill>
                  <a:srgbClr val="291FA9"/>
                </a:solidFill>
                <a:latin typeface="Arial" pitchFamily="34" charset="0"/>
                <a:cs typeface="Arial" pitchFamily="34" charset="0"/>
              </a:rPr>
              <a:t>Improving ELL Outcomes</a:t>
            </a:r>
            <a:endParaRPr lang="en-CA" sz="4000" dirty="0">
              <a:solidFill>
                <a:srgbClr val="291FA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CA" b="1" dirty="0" smtClean="0">
                <a:solidFill>
                  <a:srgbClr val="09467D"/>
                </a:solidFill>
                <a:latin typeface="Arial" pitchFamily="34" charset="0"/>
                <a:cs typeface="Arial" pitchFamily="34" charset="0"/>
              </a:rPr>
              <a:t>To improve learner outcomes by integrating appropriate tech, we must first change the institution.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/>
          </a:p>
        </p:txBody>
      </p:sp>
      <p:pic>
        <p:nvPicPr>
          <p:cNvPr id="4" name="Picture 3" descr="chan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3" y="1988841"/>
            <a:ext cx="7563772" cy="38164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4941168"/>
            <a:ext cx="8712968" cy="1656184"/>
          </a:xfrm>
        </p:spPr>
        <p:txBody>
          <a:bodyPr>
            <a:noAutofit/>
          </a:bodyPr>
          <a:lstStyle/>
          <a:p>
            <a:pPr algn="ctr"/>
            <a:r>
              <a:rPr lang="en-CA" sz="2800" dirty="0" smtClean="0">
                <a:solidFill>
                  <a:srgbClr val="0D66B7"/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lang="en-CA" sz="2800" baseline="30000" dirty="0" smtClean="0">
                <a:solidFill>
                  <a:srgbClr val="0D66B7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CA" sz="2800" dirty="0" smtClean="0">
                <a:solidFill>
                  <a:srgbClr val="0D66B7"/>
                </a:solidFill>
                <a:latin typeface="Arial" pitchFamily="34" charset="0"/>
                <a:cs typeface="Arial" pitchFamily="34" charset="0"/>
              </a:rPr>
              <a:t> C </a:t>
            </a:r>
            <a:r>
              <a:rPr lang="en-CA" sz="2800" dirty="0" err="1" smtClean="0">
                <a:solidFill>
                  <a:srgbClr val="0D66B7"/>
                </a:solidFill>
                <a:latin typeface="Arial" pitchFamily="34" charset="0"/>
                <a:cs typeface="Arial" pitchFamily="34" charset="0"/>
              </a:rPr>
              <a:t>Edu</a:t>
            </a:r>
            <a:r>
              <a:rPr lang="en-CA" sz="2800" dirty="0" smtClean="0">
                <a:solidFill>
                  <a:srgbClr val="0D66B7"/>
                </a:solidFill>
                <a:latin typeface="Arial" pitchFamily="34" charset="0"/>
                <a:cs typeface="Arial" pitchFamily="34" charset="0"/>
              </a:rPr>
              <a:t>: Digital Tech = Complement</a:t>
            </a:r>
            <a:r>
              <a:rPr lang="en-CA" sz="3200" dirty="0" smtClean="0">
                <a:solidFill>
                  <a:srgbClr val="09467D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CA" sz="3200" dirty="0" smtClean="0">
                <a:solidFill>
                  <a:srgbClr val="09467D"/>
                </a:solidFill>
                <a:latin typeface="Arial" pitchFamily="34" charset="0"/>
                <a:cs typeface="Arial" pitchFamily="34" charset="0"/>
              </a:rPr>
            </a:br>
            <a:r>
              <a:rPr lang="en-CA" sz="32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vs.</a:t>
            </a:r>
            <a:r>
              <a:rPr lang="en-CA" sz="3200" dirty="0" smtClean="0">
                <a:solidFill>
                  <a:srgbClr val="09467D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CA" sz="3200" dirty="0" smtClean="0">
                <a:solidFill>
                  <a:srgbClr val="09467D"/>
                </a:solidFill>
                <a:latin typeface="Arial" pitchFamily="34" charset="0"/>
                <a:cs typeface="Arial" pitchFamily="34" charset="0"/>
              </a:rPr>
            </a:br>
            <a:r>
              <a:rPr lang="en-CA" dirty="0" smtClean="0">
                <a:solidFill>
                  <a:srgbClr val="09467D"/>
                </a:solidFill>
                <a:latin typeface="Arial" pitchFamily="34" charset="0"/>
                <a:cs typeface="Arial" pitchFamily="34" charset="0"/>
              </a:rPr>
              <a:t>21</a:t>
            </a:r>
            <a:r>
              <a:rPr lang="en-CA" baseline="30000" dirty="0" smtClean="0">
                <a:solidFill>
                  <a:srgbClr val="09467D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CA" dirty="0" smtClean="0">
                <a:solidFill>
                  <a:srgbClr val="09467D"/>
                </a:solidFill>
                <a:latin typeface="Arial" pitchFamily="34" charset="0"/>
                <a:cs typeface="Arial" pitchFamily="34" charset="0"/>
              </a:rPr>
              <a:t> C </a:t>
            </a:r>
            <a:r>
              <a:rPr lang="en-CA" dirty="0" err="1" smtClean="0">
                <a:solidFill>
                  <a:srgbClr val="09467D"/>
                </a:solidFill>
                <a:latin typeface="Arial" pitchFamily="34" charset="0"/>
                <a:cs typeface="Arial" pitchFamily="34" charset="0"/>
              </a:rPr>
              <a:t>Edu</a:t>
            </a:r>
            <a:r>
              <a:rPr lang="en-CA" dirty="0" smtClean="0">
                <a:solidFill>
                  <a:srgbClr val="09467D"/>
                </a:solidFill>
                <a:latin typeface="Arial" pitchFamily="34" charset="0"/>
                <a:cs typeface="Arial" pitchFamily="34" charset="0"/>
              </a:rPr>
              <a:t> + Digital Tech = Symbiotic </a:t>
            </a:r>
            <a:endParaRPr lang="en-CA" dirty="0">
              <a:solidFill>
                <a:srgbClr val="09467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6" name="Picture 4" descr="80% of schools in SA don't have internet | edl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88640"/>
            <a:ext cx="2726516" cy="2592288"/>
          </a:xfrm>
          <a:prstGeom prst="rect">
            <a:avLst/>
          </a:prstGeom>
          <a:noFill/>
        </p:spPr>
      </p:pic>
      <p:pic>
        <p:nvPicPr>
          <p:cNvPr id="33798" name="Picture 6" descr="Digital revolution in higher education, why Internet of Everything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2656"/>
            <a:ext cx="5976664" cy="4608512"/>
          </a:xfrm>
          <a:prstGeom prst="rect">
            <a:avLst/>
          </a:prstGeom>
          <a:noFill/>
        </p:spPr>
      </p:pic>
      <p:pic>
        <p:nvPicPr>
          <p:cNvPr id="33800" name="Picture 8" descr="Advantages Of Digital Technology In Education 2019 | Prime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780928"/>
            <a:ext cx="2880320" cy="21842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4365104"/>
            <a:ext cx="4464496" cy="2232248"/>
          </a:xfrm>
          <a:solidFill>
            <a:schemeClr val="accent3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CA" sz="4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Ontario Tech U </a:t>
            </a:r>
            <a:r>
              <a:rPr lang="en-CA" sz="3200" dirty="0" smtClean="0">
                <a:solidFill>
                  <a:srgbClr val="291FA9"/>
                </a:solidFill>
                <a:latin typeface="Arial" pitchFamily="34" charset="0"/>
                <a:cs typeface="Arial" pitchFamily="34" charset="0"/>
                <a:hlinkClick r:id="rId3">
                  <a:snd r:embed="rId2" name="click.wav"/>
                </a:hlinkClick>
              </a:rPr>
              <a:t>Faculty of Education </a:t>
            </a:r>
            <a:r>
              <a:rPr lang="en-CA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Embodies 21</a:t>
            </a:r>
            <a:r>
              <a:rPr lang="en-CA" sz="2800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CA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Century Education</a:t>
            </a:r>
            <a:endParaRPr lang="en-CA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19479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CA" b="1" dirty="0" smtClean="0">
                <a:latin typeface="Arial" pitchFamily="34" charset="0"/>
                <a:cs typeface="Arial" pitchFamily="34" charset="0"/>
              </a:rPr>
              <a:t>Before </a:t>
            </a:r>
            <a:r>
              <a:rPr lang="en-CA" b="1" dirty="0" err="1" smtClean="0">
                <a:latin typeface="Arial" pitchFamily="34" charset="0"/>
                <a:cs typeface="Arial" pitchFamily="34" charset="0"/>
              </a:rPr>
              <a:t>M.Ed</a:t>
            </a:r>
            <a:endParaRPr lang="en-CA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CA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CA" dirty="0" smtClean="0">
                <a:latin typeface="Arial" pitchFamily="34" charset="0"/>
                <a:cs typeface="Arial" pitchFamily="34" charset="0"/>
              </a:rPr>
              <a:t>Microsoft word, excel, PowerPoint</a:t>
            </a:r>
          </a:p>
          <a:p>
            <a:pPr algn="ctr"/>
            <a:r>
              <a:rPr lang="en-CA" dirty="0" smtClean="0">
                <a:latin typeface="Arial" pitchFamily="34" charset="0"/>
                <a:cs typeface="Arial" pitchFamily="34" charset="0"/>
              </a:rPr>
              <a:t>Gmail, hotmail, outlook</a:t>
            </a:r>
          </a:p>
          <a:p>
            <a:pPr algn="ctr"/>
            <a:r>
              <a:rPr lang="en-CA" dirty="0" smtClean="0">
                <a:latin typeface="Arial" pitchFamily="34" charset="0"/>
                <a:cs typeface="Arial" pitchFamily="34" charset="0"/>
              </a:rPr>
              <a:t>Google hangouts</a:t>
            </a:r>
          </a:p>
          <a:p>
            <a:pPr algn="ctr"/>
            <a:r>
              <a:rPr lang="en-CA" dirty="0" smtClean="0">
                <a:latin typeface="Arial" pitchFamily="34" charset="0"/>
                <a:cs typeface="Arial" pitchFamily="34" charset="0"/>
              </a:rPr>
              <a:t>Internet search</a:t>
            </a:r>
          </a:p>
          <a:p>
            <a:pPr algn="ctr"/>
            <a:r>
              <a:rPr lang="en-CA" dirty="0" err="1" smtClean="0">
                <a:latin typeface="Arial" pitchFamily="34" charset="0"/>
                <a:cs typeface="Arial" pitchFamily="34" charset="0"/>
              </a:rPr>
              <a:t>WhatsApp</a:t>
            </a:r>
            <a:endParaRPr lang="en-CA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CA" dirty="0" err="1" smtClean="0">
                <a:latin typeface="Arial" pitchFamily="34" charset="0"/>
                <a:cs typeface="Arial" pitchFamily="34" charset="0"/>
              </a:rPr>
              <a:t>Facebook</a:t>
            </a:r>
            <a:r>
              <a:rPr lang="en-CA" dirty="0" smtClean="0">
                <a:latin typeface="Arial" pitchFamily="34" charset="0"/>
                <a:cs typeface="Arial" pitchFamily="34" charset="0"/>
              </a:rPr>
              <a:t>, LinkedIn</a:t>
            </a:r>
          </a:p>
          <a:p>
            <a:pPr algn="ctr">
              <a:buNone/>
            </a:pPr>
            <a:endParaRPr lang="en-C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592298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CA" sz="2800" b="1" dirty="0" smtClean="0">
                <a:latin typeface="Arial" pitchFamily="34" charset="0"/>
                <a:cs typeface="Arial" pitchFamily="34" charset="0"/>
              </a:rPr>
              <a:t>During </a:t>
            </a:r>
            <a:r>
              <a:rPr lang="en-CA" sz="2800" b="1" dirty="0" err="1" smtClean="0">
                <a:latin typeface="Arial" pitchFamily="34" charset="0"/>
                <a:cs typeface="Arial" pitchFamily="34" charset="0"/>
              </a:rPr>
              <a:t>M.Ed</a:t>
            </a:r>
            <a:r>
              <a:rPr lang="en-CA" sz="2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buNone/>
            </a:pPr>
            <a:r>
              <a:rPr lang="en-CA" sz="2000" i="1" dirty="0" smtClean="0">
                <a:latin typeface="Arial" pitchFamily="34" charset="0"/>
                <a:cs typeface="Arial" pitchFamily="34" charset="0"/>
              </a:rPr>
              <a:t>(Sept 2019 - Present)</a:t>
            </a:r>
          </a:p>
          <a:p>
            <a:pPr algn="ctr">
              <a:buNone/>
            </a:pPr>
            <a:endParaRPr lang="en-CA" sz="2000" i="1" dirty="0" smtClean="0"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en-CA" sz="2400" dirty="0" smtClean="0">
                <a:latin typeface="Arial" pitchFamily="34" charset="0"/>
                <a:cs typeface="Arial" pitchFamily="34" charset="0"/>
              </a:rPr>
              <a:t>G Suite: docs, hangouts, classroom, slides, forms, site, sheets</a:t>
            </a:r>
          </a:p>
          <a:p>
            <a:pPr algn="ctr">
              <a:buFont typeface="Wingdings" pitchFamily="2" charset="2"/>
              <a:buChar char="Ø"/>
            </a:pPr>
            <a:r>
              <a:rPr lang="en-CA" sz="2400" dirty="0" err="1" smtClean="0">
                <a:latin typeface="Arial" pitchFamily="34" charset="0"/>
                <a:cs typeface="Arial" pitchFamily="34" charset="0"/>
              </a:rPr>
              <a:t>Wix</a:t>
            </a:r>
            <a:r>
              <a:rPr lang="en-CA" sz="2400" dirty="0" smtClean="0">
                <a:latin typeface="Arial" pitchFamily="34" charset="0"/>
                <a:cs typeface="Arial" pitchFamily="34" charset="0"/>
              </a:rPr>
              <a:t>, Word press</a:t>
            </a:r>
          </a:p>
          <a:p>
            <a:pPr algn="ctr">
              <a:buFont typeface="Wingdings" pitchFamily="2" charset="2"/>
              <a:buChar char="Ø"/>
            </a:pPr>
            <a:r>
              <a:rPr lang="en-CA" sz="2400" dirty="0" err="1" smtClean="0">
                <a:latin typeface="Arial" pitchFamily="34" charset="0"/>
                <a:cs typeface="Arial" pitchFamily="34" charset="0"/>
              </a:rPr>
              <a:t>AdobeConnect</a:t>
            </a:r>
            <a:r>
              <a:rPr lang="en-CA" sz="2400" dirty="0" smtClean="0">
                <a:latin typeface="Arial" pitchFamily="34" charset="0"/>
                <a:cs typeface="Arial" pitchFamily="34" charset="0"/>
              </a:rPr>
              <a:t>, Zoom</a:t>
            </a:r>
          </a:p>
          <a:p>
            <a:pPr algn="ctr">
              <a:buFont typeface="Wingdings" pitchFamily="2" charset="2"/>
              <a:buChar char="Ø"/>
            </a:pPr>
            <a:r>
              <a:rPr lang="en-CA" sz="2400" dirty="0" smtClean="0">
                <a:latin typeface="Arial" pitchFamily="34" charset="0"/>
                <a:cs typeface="Arial" pitchFamily="34" charset="0"/>
              </a:rPr>
              <a:t>Slack, </a:t>
            </a:r>
            <a:r>
              <a:rPr lang="en-CA" sz="2400" dirty="0" err="1" smtClean="0">
                <a:latin typeface="Arial" pitchFamily="34" charset="0"/>
                <a:cs typeface="Arial" pitchFamily="34" charset="0"/>
              </a:rPr>
              <a:t>WhatsApp</a:t>
            </a:r>
            <a:endParaRPr lang="en-CA" sz="2400" dirty="0" smtClean="0"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en-CA" sz="2400" dirty="0" err="1" smtClean="0">
                <a:latin typeface="Arial" pitchFamily="34" charset="0"/>
                <a:cs typeface="Arial" pitchFamily="34" charset="0"/>
              </a:rPr>
              <a:t>Padlet</a:t>
            </a:r>
            <a:r>
              <a:rPr lang="en-CA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CA" sz="2400" dirty="0" err="1" smtClean="0">
                <a:latin typeface="Arial" pitchFamily="34" charset="0"/>
                <a:cs typeface="Arial" pitchFamily="34" charset="0"/>
              </a:rPr>
              <a:t>Flipgrid</a:t>
            </a:r>
            <a:r>
              <a:rPr lang="en-CA" sz="2400" dirty="0" smtClean="0">
                <a:latin typeface="Arial" pitchFamily="34" charset="0"/>
                <a:cs typeface="Arial" pitchFamily="34" charset="0"/>
              </a:rPr>
              <a:t>, Answer Garden, </a:t>
            </a:r>
            <a:r>
              <a:rPr lang="en-CA" sz="2400" dirty="0" err="1" smtClean="0">
                <a:latin typeface="Arial" pitchFamily="34" charset="0"/>
                <a:cs typeface="Arial" pitchFamily="34" charset="0"/>
              </a:rPr>
              <a:t>Quizziz</a:t>
            </a:r>
            <a:endParaRPr lang="en-CA" sz="2400" dirty="0" smtClean="0"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en-CA" sz="2400" dirty="0" smtClean="0">
                <a:latin typeface="Arial" pitchFamily="34" charset="0"/>
                <a:cs typeface="Arial" pitchFamily="34" charset="0"/>
              </a:rPr>
              <a:t>Google Scholar</a:t>
            </a:r>
          </a:p>
          <a:p>
            <a:pPr algn="ctr">
              <a:buFont typeface="Wingdings" pitchFamily="2" charset="2"/>
              <a:buChar char="Ø"/>
            </a:pPr>
            <a:r>
              <a:rPr lang="en-CA" sz="2400" dirty="0" err="1" smtClean="0">
                <a:latin typeface="Arial" pitchFamily="34" charset="0"/>
                <a:cs typeface="Arial" pitchFamily="34" charset="0"/>
              </a:rPr>
              <a:t>WebKF</a:t>
            </a:r>
            <a:r>
              <a:rPr lang="en-CA" sz="2400" dirty="0" smtClean="0">
                <a:latin typeface="Arial" pitchFamily="34" charset="0"/>
                <a:cs typeface="Arial" pitchFamily="34" charset="0"/>
              </a:rPr>
              <a:t>, Wikis</a:t>
            </a:r>
          </a:p>
          <a:p>
            <a:pPr algn="ctr">
              <a:buFont typeface="Wingdings" pitchFamily="2" charset="2"/>
              <a:buChar char="Ø"/>
            </a:pPr>
            <a:r>
              <a:rPr lang="en-CA" sz="2400" dirty="0" err="1" smtClean="0">
                <a:latin typeface="Arial" pitchFamily="34" charset="0"/>
                <a:cs typeface="Arial" pitchFamily="34" charset="0"/>
              </a:rPr>
              <a:t>Fb</a:t>
            </a:r>
            <a:r>
              <a:rPr lang="en-CA" sz="2400" dirty="0" smtClean="0">
                <a:latin typeface="Arial" pitchFamily="34" charset="0"/>
                <a:cs typeface="Arial" pitchFamily="34" charset="0"/>
              </a:rPr>
              <a:t>, Twitter, </a:t>
            </a:r>
            <a:r>
              <a:rPr lang="en-CA" sz="2400" dirty="0" err="1" smtClean="0">
                <a:latin typeface="Arial" pitchFamily="34" charset="0"/>
                <a:cs typeface="Arial" pitchFamily="34" charset="0"/>
              </a:rPr>
              <a:t>Instagram</a:t>
            </a:r>
            <a:r>
              <a:rPr lang="en-CA" sz="2400" dirty="0" smtClean="0">
                <a:latin typeface="Arial" pitchFamily="34" charset="0"/>
                <a:cs typeface="Arial" pitchFamily="34" charset="0"/>
              </a:rPr>
              <a:t>, LinkedIn</a:t>
            </a:r>
          </a:p>
          <a:p>
            <a:pPr algn="ctr">
              <a:buFont typeface="Wingdings" pitchFamily="2" charset="2"/>
              <a:buChar char="Ø"/>
            </a:pPr>
            <a:r>
              <a:rPr lang="en-CA" sz="2400" dirty="0" smtClean="0">
                <a:latin typeface="Arial" pitchFamily="34" charset="0"/>
                <a:cs typeface="Arial" pitchFamily="34" charset="0"/>
              </a:rPr>
              <a:t>And more..</a:t>
            </a:r>
          </a:p>
          <a:p>
            <a:pPr algn="ctr">
              <a:buFont typeface="Wingdings" pitchFamily="2" charset="2"/>
              <a:buChar char="Ø"/>
            </a:pPr>
            <a:endParaRPr lang="en-CA" sz="2400" dirty="0" smtClean="0"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Char char="Ø"/>
            </a:pPr>
            <a:endParaRPr lang="en-CA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301208"/>
            <a:ext cx="8183880" cy="1152128"/>
          </a:xfrm>
        </p:spPr>
        <p:txBody>
          <a:bodyPr>
            <a:noAutofit/>
          </a:bodyPr>
          <a:lstStyle/>
          <a:p>
            <a:pPr algn="ctr"/>
            <a:endParaRPr lang="en-CA" dirty="0">
              <a:solidFill>
                <a:srgbClr val="09467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Georgetown Public Policy Review / Augmented Learning and Teaching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11" name="Straight Arrow Connector 10"/>
          <p:cNvCxnSpPr/>
          <p:nvPr/>
        </p:nvCxnSpPr>
        <p:spPr>
          <a:xfrm flipV="1">
            <a:off x="2339752" y="2492896"/>
            <a:ext cx="1296144" cy="11521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411760" y="2996952"/>
            <a:ext cx="1368152" cy="7200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699792" y="3645024"/>
            <a:ext cx="1080120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411760" y="3933056"/>
            <a:ext cx="1296144" cy="1440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2987824" y="5805264"/>
            <a:ext cx="3096344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4" name="Right Arrow 43"/>
          <p:cNvSpPr/>
          <p:nvPr/>
        </p:nvSpPr>
        <p:spPr>
          <a:xfrm rot="2890724">
            <a:off x="1997902" y="4707452"/>
            <a:ext cx="2039208" cy="4067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5" name="Rectangle 44"/>
          <p:cNvSpPr/>
          <p:nvPr/>
        </p:nvSpPr>
        <p:spPr>
          <a:xfrm>
            <a:off x="611560" y="3501008"/>
            <a:ext cx="1656184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7" name="Rectangle 46"/>
          <p:cNvSpPr/>
          <p:nvPr/>
        </p:nvSpPr>
        <p:spPr>
          <a:xfrm>
            <a:off x="6444208" y="2060848"/>
            <a:ext cx="2376264" cy="34563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2920" y="5373216"/>
            <a:ext cx="8183880" cy="1296144"/>
          </a:xfrm>
        </p:spPr>
        <p:txBody>
          <a:bodyPr>
            <a:normAutofit/>
          </a:bodyPr>
          <a:lstStyle/>
          <a:p>
            <a:pPr algn="ctr"/>
            <a:r>
              <a:rPr lang="en-CA" dirty="0" smtClean="0">
                <a:solidFill>
                  <a:srgbClr val="291FA9"/>
                </a:solidFill>
              </a:rPr>
              <a:t>Needed Infrastructure in Educational Organizations</a:t>
            </a:r>
            <a:endParaRPr lang="en-CA" dirty="0">
              <a:solidFill>
                <a:srgbClr val="291FA9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79512" y="188638"/>
          <a:ext cx="8784976" cy="5203031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635162"/>
                <a:gridCol w="5149814"/>
              </a:tblGrid>
              <a:tr h="636291"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 smtClean="0">
                          <a:latin typeface="Arial" pitchFamily="34" charset="0"/>
                          <a:cs typeface="Arial" pitchFamily="34" charset="0"/>
                        </a:rPr>
                        <a:t>Holistic Approach</a:t>
                      </a:r>
                      <a:endParaRPr lang="en-CA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 smtClean="0">
                          <a:latin typeface="Arial" pitchFamily="34" charset="0"/>
                          <a:cs typeface="Arial" pitchFamily="34" charset="0"/>
                        </a:rPr>
                        <a:t>Explanation</a:t>
                      </a:r>
                      <a:endParaRPr lang="en-CA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913348"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latin typeface="Arial" pitchFamily="34" charset="0"/>
                          <a:cs typeface="Arial" pitchFamily="34" charset="0"/>
                        </a:rPr>
                        <a:t>Coordination</a:t>
                      </a:r>
                      <a:endParaRPr lang="en-CA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dirty="0" smtClean="0">
                          <a:latin typeface="Arial" pitchFamily="34" charset="0"/>
                          <a:cs typeface="Arial" pitchFamily="34" charset="0"/>
                        </a:rPr>
                        <a:t>National ICT in education master plans to include</a:t>
                      </a:r>
                      <a:r>
                        <a:rPr lang="en-CA" sz="2000" b="0" baseline="0" dirty="0" smtClean="0">
                          <a:latin typeface="Arial" pitchFamily="34" charset="0"/>
                          <a:cs typeface="Arial" pitchFamily="34" charset="0"/>
                        </a:rPr>
                        <a:t> all relevant stakeholders</a:t>
                      </a:r>
                      <a:endParaRPr lang="en-CA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913348"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latin typeface="Arial" pitchFamily="34" charset="0"/>
                          <a:cs typeface="Arial" pitchFamily="34" charset="0"/>
                        </a:rPr>
                        <a:t>Technical Support</a:t>
                      </a:r>
                      <a:endParaRPr lang="en-CA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dirty="0" smtClean="0">
                          <a:latin typeface="Arial" pitchFamily="34" charset="0"/>
                          <a:cs typeface="Arial" pitchFamily="34" charset="0"/>
                        </a:rPr>
                        <a:t>SMEs to</a:t>
                      </a:r>
                      <a:r>
                        <a:rPr lang="en-CA" sz="2000" b="0" baseline="0" dirty="0" smtClean="0">
                          <a:latin typeface="Arial" pitchFamily="34" charset="0"/>
                          <a:cs typeface="Arial" pitchFamily="34" charset="0"/>
                        </a:rPr>
                        <a:t> help train faculty/staff and troubleshoot</a:t>
                      </a:r>
                      <a:endParaRPr lang="en-CA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913348"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latin typeface="Arial" pitchFamily="34" charset="0"/>
                          <a:cs typeface="Arial" pitchFamily="34" charset="0"/>
                        </a:rPr>
                        <a:t>Differentiated / Individualized PD</a:t>
                      </a:r>
                      <a:endParaRPr lang="en-CA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dirty="0" smtClean="0">
                          <a:latin typeface="Arial" pitchFamily="34" charset="0"/>
                          <a:cs typeface="Arial" pitchFamily="34" charset="0"/>
                        </a:rPr>
                        <a:t>Creating programs based on learning needs to make it</a:t>
                      </a:r>
                      <a:r>
                        <a:rPr lang="en-CA" sz="2000" b="0" baseline="0" dirty="0" smtClean="0">
                          <a:latin typeface="Arial" pitchFamily="34" charset="0"/>
                          <a:cs typeface="Arial" pitchFamily="34" charset="0"/>
                        </a:rPr>
                        <a:t> meaningful / manageable</a:t>
                      </a:r>
                      <a:endParaRPr lang="en-CA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913348"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latin typeface="Arial" pitchFamily="34" charset="0"/>
                          <a:cs typeface="Arial" pitchFamily="34" charset="0"/>
                        </a:rPr>
                        <a:t>Pedagogical support</a:t>
                      </a:r>
                      <a:endParaRPr lang="en-CA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dirty="0" smtClean="0">
                          <a:latin typeface="Arial" pitchFamily="34" charset="0"/>
                          <a:cs typeface="Arial" pitchFamily="34" charset="0"/>
                        </a:rPr>
                        <a:t>Creating</a:t>
                      </a:r>
                      <a:r>
                        <a:rPr lang="en-CA" sz="2000" b="0" baseline="0" dirty="0" smtClean="0">
                          <a:latin typeface="Arial" pitchFamily="34" charset="0"/>
                          <a:cs typeface="Arial" pitchFamily="34" charset="0"/>
                        </a:rPr>
                        <a:t> channels to help teachers integrate ICT into curriculum</a:t>
                      </a:r>
                      <a:endParaRPr lang="en-CA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913348"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latin typeface="Arial" pitchFamily="34" charset="0"/>
                          <a:cs typeface="Arial" pitchFamily="34" charset="0"/>
                        </a:rPr>
                        <a:t>Systematic</a:t>
                      </a:r>
                      <a:r>
                        <a:rPr lang="en-CA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Monitoring and Evaluation</a:t>
                      </a:r>
                      <a:endParaRPr lang="en-CA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0" dirty="0" smtClean="0">
                          <a:latin typeface="Arial" pitchFamily="34" charset="0"/>
                          <a:cs typeface="Arial" pitchFamily="34" charset="0"/>
                        </a:rPr>
                        <a:t>Frequent assessment about</a:t>
                      </a:r>
                      <a:r>
                        <a:rPr lang="en-CA" sz="2000" b="0" baseline="0" dirty="0" smtClean="0">
                          <a:latin typeface="Arial" pitchFamily="34" charset="0"/>
                          <a:cs typeface="Arial" pitchFamily="34" charset="0"/>
                        </a:rPr>
                        <a:t> impact &amp; value of ICT for achieving learning outcomes</a:t>
                      </a:r>
                      <a:endParaRPr lang="en-CA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2920" y="5877272"/>
            <a:ext cx="8173536" cy="980728"/>
          </a:xfrm>
        </p:spPr>
        <p:txBody>
          <a:bodyPr>
            <a:normAutofit/>
          </a:bodyPr>
          <a:lstStyle/>
          <a:p>
            <a:pPr algn="ctr"/>
            <a:r>
              <a:rPr lang="en-CA" sz="4000" dirty="0" smtClean="0">
                <a:solidFill>
                  <a:srgbClr val="291FA9"/>
                </a:solidFill>
                <a:latin typeface="Arial" pitchFamily="34" charset="0"/>
                <a:cs typeface="Arial" pitchFamily="34" charset="0"/>
              </a:rPr>
              <a:t>Educators + Digital Literacy</a:t>
            </a:r>
            <a:endParaRPr lang="en-CA" sz="4000" dirty="0">
              <a:solidFill>
                <a:srgbClr val="291FA9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0" y="260648"/>
          <a:ext cx="914400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1628800"/>
            <a:ext cx="8496944" cy="4585871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>
              <a:spcAft>
                <a:spcPts val="600"/>
              </a:spcAft>
              <a:buFont typeface="Wingdings" pitchFamily="2" charset="2"/>
              <a:buChar char="ü"/>
            </a:pPr>
            <a:r>
              <a:rPr lang="en-CA" sz="2800" dirty="0" smtClean="0">
                <a:latin typeface="Arial Rounded MT Bold" pitchFamily="34" charset="0"/>
              </a:rPr>
              <a:t>improved communication</a:t>
            </a:r>
          </a:p>
          <a:p>
            <a:pPr algn="ctr">
              <a:spcAft>
                <a:spcPts val="600"/>
              </a:spcAft>
              <a:buFont typeface="Wingdings" pitchFamily="2" charset="2"/>
              <a:buChar char="ü"/>
            </a:pPr>
            <a:r>
              <a:rPr lang="en-CA" sz="2800" dirty="0" smtClean="0">
                <a:latin typeface="Arial Rounded MT Bold" pitchFamily="34" charset="0"/>
              </a:rPr>
              <a:t> enhanced collaboration</a:t>
            </a:r>
          </a:p>
          <a:p>
            <a:pPr algn="ctr">
              <a:spcAft>
                <a:spcPts val="600"/>
              </a:spcAft>
              <a:buFont typeface="Wingdings" pitchFamily="2" charset="2"/>
              <a:buChar char="ü"/>
            </a:pPr>
            <a:r>
              <a:rPr lang="en-CA" sz="2800" dirty="0" smtClean="0">
                <a:latin typeface="Arial Rounded MT Bold" pitchFamily="34" charset="0"/>
              </a:rPr>
              <a:t> cross-field research</a:t>
            </a:r>
          </a:p>
          <a:p>
            <a:pPr algn="ctr">
              <a:spcAft>
                <a:spcPts val="600"/>
              </a:spcAft>
              <a:buFont typeface="Wingdings" pitchFamily="2" charset="2"/>
              <a:buChar char="ü"/>
            </a:pPr>
            <a:r>
              <a:rPr lang="en-CA" sz="2800" dirty="0" smtClean="0">
                <a:latin typeface="Arial Rounded MT Bold" pitchFamily="34" charset="0"/>
              </a:rPr>
              <a:t> real-world assessments</a:t>
            </a:r>
          </a:p>
          <a:p>
            <a:pPr algn="ctr">
              <a:spcAft>
                <a:spcPts val="600"/>
              </a:spcAft>
              <a:buFont typeface="Wingdings" pitchFamily="2" charset="2"/>
              <a:buChar char="ü"/>
            </a:pPr>
            <a:r>
              <a:rPr lang="en-CA" sz="2800" dirty="0" smtClean="0">
                <a:latin typeface="Arial Rounded MT Bold" pitchFamily="34" charset="0"/>
              </a:rPr>
              <a:t> increased engagement</a:t>
            </a:r>
          </a:p>
          <a:p>
            <a:pPr algn="ctr">
              <a:spcAft>
                <a:spcPts val="600"/>
              </a:spcAft>
              <a:buFont typeface="Wingdings" pitchFamily="2" charset="2"/>
              <a:buChar char="ü"/>
            </a:pPr>
            <a:r>
              <a:rPr lang="en-CA" sz="2800" dirty="0" smtClean="0">
                <a:latin typeface="Arial Rounded MT Bold" pitchFamily="34" charset="0"/>
              </a:rPr>
              <a:t> open education</a:t>
            </a:r>
          </a:p>
          <a:p>
            <a:pPr algn="ctr">
              <a:spcAft>
                <a:spcPts val="600"/>
              </a:spcAft>
              <a:buFont typeface="Wingdings" pitchFamily="2" charset="2"/>
              <a:buChar char="ü"/>
            </a:pPr>
            <a:r>
              <a:rPr lang="en-CA" sz="2800" dirty="0" smtClean="0">
                <a:latin typeface="Arial Rounded MT Bold" pitchFamily="34" charset="0"/>
              </a:rPr>
              <a:t> digital simulations</a:t>
            </a:r>
          </a:p>
          <a:p>
            <a:pPr algn="ctr">
              <a:spcAft>
                <a:spcPts val="600"/>
              </a:spcAft>
              <a:buFont typeface="Wingdings" pitchFamily="2" charset="2"/>
              <a:buChar char="ü"/>
            </a:pPr>
            <a:r>
              <a:rPr lang="en-CA" sz="2800" dirty="0" smtClean="0">
                <a:latin typeface="Arial Rounded MT Bold" pitchFamily="34" charset="0"/>
              </a:rPr>
              <a:t> individualized, personalized</a:t>
            </a:r>
          </a:p>
          <a:p>
            <a:pPr algn="ctr">
              <a:spcAft>
                <a:spcPts val="600"/>
              </a:spcAft>
              <a:buFont typeface="Wingdings" pitchFamily="2" charset="2"/>
              <a:buChar char="ü"/>
            </a:pPr>
            <a:r>
              <a:rPr lang="en-CA" sz="2800" dirty="0" smtClean="0">
                <a:latin typeface="Arial Rounded MT Bold" pitchFamily="34" charset="0"/>
              </a:rPr>
              <a:t>not physically bound</a:t>
            </a:r>
            <a:endParaRPr lang="en-CA" sz="2800" dirty="0">
              <a:latin typeface="Arial Rounded MT Bold" pitchFamily="34" charset="0"/>
            </a:endParaRPr>
          </a:p>
        </p:txBody>
      </p:sp>
      <p:sp>
        <p:nvSpPr>
          <p:cNvPr id="38916" name="AutoShape 4" descr="What is the difference between the technology of education and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8918" name="AutoShape 6" descr="What is the difference between the technology of education and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8922" name="AutoShape 10" descr="What is the difference between the technology of education and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0" name="TextBox 9"/>
          <p:cNvSpPr txBox="1"/>
          <p:nvPr/>
        </p:nvSpPr>
        <p:spPr>
          <a:xfrm>
            <a:off x="395536" y="620688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 smtClean="0">
                <a:solidFill>
                  <a:srgbClr val="291F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Technology in Education</a:t>
            </a:r>
            <a:endParaRPr lang="en-CA" sz="4000" b="1" dirty="0">
              <a:solidFill>
                <a:srgbClr val="291F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Top 6 Educational Technology Trends Right N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48680"/>
            <a:ext cx="9144000" cy="76944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 smtClean="0">
                <a:solidFill>
                  <a:srgbClr val="291FA9"/>
                </a:solidFill>
                <a:latin typeface="Arial Rounded MT Bold" pitchFamily="34" charset="0"/>
                <a:cs typeface="Arial" pitchFamily="34" charset="0"/>
              </a:rPr>
              <a:t>Educational Technology Trends</a:t>
            </a:r>
            <a:endParaRPr lang="en-CA" sz="4400" b="1" dirty="0">
              <a:solidFill>
                <a:srgbClr val="291FA9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700808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>
                <a:latin typeface="Arial" pitchFamily="34" charset="0"/>
                <a:cs typeface="Arial" pitchFamily="34" charset="0"/>
              </a:rPr>
              <a:t>Customized Learning </a:t>
            </a:r>
            <a:endParaRPr lang="en-CA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6136" y="3212976"/>
            <a:ext cx="316835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>
                <a:latin typeface="Arial" pitchFamily="34" charset="0"/>
                <a:cs typeface="Arial" pitchFamily="34" charset="0"/>
              </a:rPr>
              <a:t>Cloud Computing </a:t>
            </a:r>
            <a:r>
              <a:rPr lang="en-CA" dirty="0" smtClean="0">
                <a:latin typeface="Arial" pitchFamily="34" charset="0"/>
                <a:cs typeface="Arial" pitchFamily="34" charset="0"/>
              </a:rPr>
              <a:t>(anywhere, anytime)</a:t>
            </a:r>
            <a:endParaRPr lang="en-C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2852936"/>
            <a:ext cx="3096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>
                <a:latin typeface="Arial" pitchFamily="34" charset="0"/>
                <a:cs typeface="Arial" pitchFamily="34" charset="0"/>
              </a:rPr>
              <a:t>Speech to text options</a:t>
            </a:r>
            <a:r>
              <a:rPr lang="en-CA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CA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CA" dirty="0" err="1" smtClean="0">
                <a:latin typeface="Arial" pitchFamily="34" charset="0"/>
                <a:cs typeface="Arial" pitchFamily="34" charset="0"/>
              </a:rPr>
              <a:t>Siri</a:t>
            </a:r>
            <a:r>
              <a:rPr lang="en-CA" dirty="0" smtClean="0">
                <a:latin typeface="Arial" pitchFamily="34" charset="0"/>
                <a:cs typeface="Arial" pitchFamily="34" charset="0"/>
              </a:rPr>
              <a:t>)</a:t>
            </a:r>
            <a:endParaRPr lang="en-C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92080" y="4581128"/>
            <a:ext cx="3851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>
                <a:latin typeface="Arial" pitchFamily="34" charset="0"/>
                <a:cs typeface="Arial" pitchFamily="34" charset="0"/>
              </a:rPr>
              <a:t>Learning Analytics</a:t>
            </a:r>
          </a:p>
          <a:p>
            <a:pPr algn="ctr"/>
            <a:r>
              <a:rPr lang="en-CA" dirty="0" smtClean="0">
                <a:latin typeface="Arial" pitchFamily="34" charset="0"/>
                <a:cs typeface="Arial" pitchFamily="34" charset="0"/>
              </a:rPr>
              <a:t>(program development, delivery, assessment, revision)</a:t>
            </a:r>
            <a:endParaRPr lang="en-CA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52120" y="1988840"/>
            <a:ext cx="3491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>
                <a:latin typeface="Arial" pitchFamily="34" charset="0"/>
                <a:cs typeface="Arial" pitchFamily="34" charset="0"/>
              </a:rPr>
              <a:t>3D Printing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4293096"/>
            <a:ext cx="399593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>
                <a:latin typeface="Arial" pitchFamily="34" charset="0"/>
                <a:cs typeface="Arial" pitchFamily="34" charset="0"/>
              </a:rPr>
              <a:t>Virtual Reality / </a:t>
            </a:r>
          </a:p>
          <a:p>
            <a:pPr algn="ctr"/>
            <a:r>
              <a:rPr lang="en-CA" sz="2800" b="1" dirty="0" smtClean="0">
                <a:latin typeface="Arial" pitchFamily="34" charset="0"/>
                <a:cs typeface="Arial" pitchFamily="34" charset="0"/>
              </a:rPr>
              <a:t>Artificial Intelligence</a:t>
            </a:r>
            <a:endParaRPr lang="en-CA" b="1" dirty="0" smtClean="0">
              <a:latin typeface="Arial" pitchFamily="34" charset="0"/>
              <a:cs typeface="Arial" pitchFamily="34" charset="0"/>
            </a:endParaRP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7944" y="5805264"/>
            <a:ext cx="4824536" cy="792088"/>
          </a:xfrm>
        </p:spPr>
        <p:txBody>
          <a:bodyPr>
            <a:normAutofit/>
          </a:bodyPr>
          <a:lstStyle/>
          <a:p>
            <a:r>
              <a:rPr lang="en-CA" sz="4000" dirty="0" smtClean="0">
                <a:solidFill>
                  <a:srgbClr val="291FA9"/>
                </a:solidFill>
                <a:latin typeface="Arial" pitchFamily="34" charset="0"/>
                <a:cs typeface="Arial" pitchFamily="34" charset="0"/>
              </a:rPr>
              <a:t>What did we learn?</a:t>
            </a:r>
            <a:endParaRPr lang="en-CA" sz="4000" dirty="0">
              <a:solidFill>
                <a:srgbClr val="291FA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4365104"/>
            <a:ext cx="3744416" cy="2304256"/>
          </a:xfrm>
          <a:prstGeom prst="rect">
            <a:avLst/>
          </a:prstGeom>
          <a:solidFill>
            <a:srgbClr val="FB6E05"/>
          </a:solidFill>
          <a:ln>
            <a:solidFill>
              <a:srgbClr val="291F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2" descr="customer experie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509120"/>
            <a:ext cx="3456384" cy="2016224"/>
          </a:xfrm>
          <a:prstGeom prst="rect">
            <a:avLst/>
          </a:prstGeom>
          <a:noFill/>
          <a:ln>
            <a:solidFill>
              <a:srgbClr val="291FA9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67544" y="476672"/>
            <a:ext cx="82089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 Affective states (anxiety, inhibition, self-consciousness) negatively impact learning process and outcomes.</a:t>
            </a:r>
          </a:p>
          <a:p>
            <a:pPr>
              <a:buFont typeface="Wingdings" pitchFamily="2" charset="2"/>
              <a:buChar char="ü"/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 Asynchronous ICT offers ELLs with time lag and personalized learning to overcome negative affective states.</a:t>
            </a:r>
          </a:p>
          <a:p>
            <a:pPr>
              <a:buFont typeface="Wingdings" pitchFamily="2" charset="2"/>
              <a:buChar char="ü"/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 Certain learners may be more impacted by affective states or cultural factors.</a:t>
            </a:r>
          </a:p>
          <a:p>
            <a:pPr>
              <a:buFont typeface="Wingdings" pitchFamily="2" charset="2"/>
              <a:buChar char="ü"/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 Optimum learning environments involve an interplay between environmental, personal and cognitive factors.</a:t>
            </a:r>
          </a:p>
          <a:p>
            <a:pPr>
              <a:buFont typeface="Wingdings" pitchFamily="2" charset="2"/>
              <a:buChar char="ü"/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 ICT in education teaches essential 21</a:t>
            </a:r>
            <a:r>
              <a:rPr lang="en-CA" sz="2000" baseline="30000" dirty="0" smtClean="0">
                <a:latin typeface="Arial" pitchFamily="34" charset="0"/>
                <a:cs typeface="Arial" pitchFamily="34" charset="0"/>
              </a:rPr>
              <a:t>st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 century skills, including digital literacy, collaboration, creativity, curiosity, tenacity, and effective communication</a:t>
            </a:r>
            <a:endParaRPr lang="en-CA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5936" y="3645024"/>
            <a:ext cx="48245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To prepare learners for 21</a:t>
            </a:r>
            <a:r>
              <a:rPr lang="en-CA" sz="2000" baseline="30000" dirty="0" smtClean="0">
                <a:latin typeface="Arial" pitchFamily="34" charset="0"/>
                <a:cs typeface="Arial" pitchFamily="34" charset="0"/>
              </a:rPr>
              <a:t>st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 century workplace, appropriate infrastructure and staff/faculty training must be in place</a:t>
            </a:r>
          </a:p>
          <a:p>
            <a:pPr>
              <a:buFont typeface="Wingdings" pitchFamily="2" charset="2"/>
              <a:buChar char="ü"/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 ICT offers unique advantages to education including the freedom to study anywhere, any time, with anyone.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661248"/>
            <a:ext cx="4104456" cy="720080"/>
          </a:xfrm>
        </p:spPr>
        <p:txBody>
          <a:bodyPr>
            <a:noAutofit/>
          </a:bodyPr>
          <a:lstStyle/>
          <a:p>
            <a:r>
              <a:rPr lang="en-CA" sz="4400" dirty="0" smtClean="0">
                <a:solidFill>
                  <a:srgbClr val="291FA9"/>
                </a:solidFill>
                <a:latin typeface="+mn-lt"/>
              </a:rPr>
              <a:t>Let’s talk!</a:t>
            </a:r>
            <a:endParaRPr lang="en-CA" sz="4400" dirty="0">
              <a:solidFill>
                <a:srgbClr val="291FA9"/>
              </a:solidFill>
              <a:latin typeface="+mn-lt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395536" y="404664"/>
          <a:ext cx="835292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48680"/>
            <a:ext cx="8183880" cy="5112568"/>
          </a:xfrm>
        </p:spPr>
        <p:txBody>
          <a:bodyPr>
            <a:normAutofit fontScale="90000"/>
          </a:bodyPr>
          <a:lstStyle/>
          <a:p>
            <a:pPr algn="ctr"/>
            <a:r>
              <a:rPr lang="en-CA" sz="6700" dirty="0" smtClean="0">
                <a:latin typeface="Arial" pitchFamily="34" charset="0"/>
                <a:cs typeface="Arial" pitchFamily="34" charset="0"/>
              </a:rPr>
              <a:t>Questions</a:t>
            </a:r>
            <a:r>
              <a:rPr lang="en-CA" sz="49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CA" sz="4900" dirty="0" smtClean="0">
                <a:latin typeface="Arial" pitchFamily="34" charset="0"/>
                <a:cs typeface="Arial" pitchFamily="34" charset="0"/>
              </a:rPr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sz="49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CA" sz="4900" dirty="0" smtClean="0">
                <a:latin typeface="Arial" pitchFamily="34" charset="0"/>
                <a:cs typeface="Arial" pitchFamily="34" charset="0"/>
              </a:rPr>
            </a:b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  <p:pic>
        <p:nvPicPr>
          <p:cNvPr id="1026" name="Picture 2" descr="C:\Users\kiki\AppData\Local\Microsoft\Windows\INetCache\IE\B8VBUDU9\question_mark_PNG12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628800"/>
            <a:ext cx="3602623" cy="2140903"/>
          </a:xfrm>
          <a:prstGeom prst="rect">
            <a:avLst/>
          </a:prstGeom>
          <a:noFill/>
        </p:spPr>
      </p:pic>
      <p:pic>
        <p:nvPicPr>
          <p:cNvPr id="1028" name="Picture 4" descr="C:\Users\kiki\AppData\Local\Microsoft\Windows\INetCache\IE\NHDWKTXU\SMirC-thumbsup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717032"/>
            <a:ext cx="1746191" cy="19888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87824" y="4149080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b="1" dirty="0" smtClean="0">
                <a:solidFill>
                  <a:srgbClr val="0D66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Thank you!</a:t>
            </a:r>
            <a:endParaRPr lang="en-CA" sz="5400" b="1" dirty="0">
              <a:solidFill>
                <a:srgbClr val="0D66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661248"/>
            <a:ext cx="8317552" cy="936104"/>
          </a:xfrm>
        </p:spPr>
        <p:txBody>
          <a:bodyPr>
            <a:normAutofit/>
          </a:bodyPr>
          <a:lstStyle/>
          <a:p>
            <a:pPr algn="r"/>
            <a:r>
              <a:rPr lang="en-CA" sz="4800" dirty="0" smtClean="0">
                <a:solidFill>
                  <a:srgbClr val="09467D"/>
                </a:solidFill>
                <a:latin typeface="Arial" pitchFamily="34" charset="0"/>
                <a:cs typeface="Arial" pitchFamily="34" charset="0"/>
              </a:rPr>
              <a:t>Learning Objectives</a:t>
            </a:r>
            <a:endParaRPr lang="en-CA" sz="4800" dirty="0">
              <a:solidFill>
                <a:srgbClr val="0946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548681"/>
            <a:ext cx="8424936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sz="2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Role of Affective Factors on learning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700" b="1" dirty="0" smtClean="0">
                <a:solidFill>
                  <a:srgbClr val="0D66B7"/>
                </a:solidFill>
                <a:latin typeface="Arial" pitchFamily="34" charset="0"/>
                <a:cs typeface="Arial" pitchFamily="34" charset="0"/>
              </a:rPr>
              <a:t>Synchronous vs. Asynchronous ICT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Covid-19 and Education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700" b="1" dirty="0" smtClean="0">
                <a:solidFill>
                  <a:srgbClr val="0D66B7"/>
                </a:solidFill>
                <a:latin typeface="Arial" pitchFamily="34" charset="0"/>
                <a:cs typeface="Arial" pitchFamily="34" charset="0"/>
              </a:rPr>
              <a:t>Identifying popular ICT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Benefits of Asynchronous ICT for all learners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700" b="1" dirty="0" smtClean="0">
                <a:solidFill>
                  <a:srgbClr val="0D66B7"/>
                </a:solidFill>
                <a:latin typeface="Arial" pitchFamily="34" charset="0"/>
                <a:cs typeface="Arial" pitchFamily="34" charset="0"/>
              </a:rPr>
              <a:t>Relevant learning theories for ELLs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CA" sz="2000" i="1" dirty="0" err="1" smtClean="0">
                <a:latin typeface="Arial" pitchFamily="34" charset="0"/>
                <a:cs typeface="Arial" pitchFamily="34" charset="0"/>
              </a:rPr>
              <a:t>Krashen’s</a:t>
            </a:r>
            <a:r>
              <a:rPr lang="en-CA" sz="2000" i="1" dirty="0" smtClean="0">
                <a:latin typeface="Arial" pitchFamily="34" charset="0"/>
                <a:cs typeface="Arial" pitchFamily="34" charset="0"/>
              </a:rPr>
              <a:t> SLA – Affective Filter Hypothesis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CA" sz="2000" i="1" dirty="0" err="1" smtClean="0">
                <a:latin typeface="Arial" pitchFamily="34" charset="0"/>
                <a:cs typeface="Arial" pitchFamily="34" charset="0"/>
              </a:rPr>
              <a:t>Hofstede’s</a:t>
            </a:r>
            <a:r>
              <a:rPr lang="en-CA" sz="2000" i="1" dirty="0" smtClean="0">
                <a:latin typeface="Arial" pitchFamily="34" charset="0"/>
                <a:cs typeface="Arial" pitchFamily="34" charset="0"/>
              </a:rPr>
              <a:t> Cultural Dimensions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CA" sz="2000" i="1" dirty="0" err="1" smtClean="0">
                <a:latin typeface="Arial" pitchFamily="34" charset="0"/>
                <a:cs typeface="Arial" pitchFamily="34" charset="0"/>
              </a:rPr>
              <a:t>Bandura’s</a:t>
            </a:r>
            <a:r>
              <a:rPr lang="en-CA" sz="2000" i="1" dirty="0" smtClean="0">
                <a:latin typeface="Arial" pitchFamily="34" charset="0"/>
                <a:cs typeface="Arial" pitchFamily="34" charset="0"/>
              </a:rPr>
              <a:t> Triadic Reciprocal Determinism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CA" sz="2000" i="1" dirty="0" smtClean="0">
                <a:latin typeface="Arial" pitchFamily="34" charset="0"/>
                <a:cs typeface="Arial" pitchFamily="34" charset="0"/>
              </a:rPr>
              <a:t>Thorndike’s Theory of Trial and Error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Incorporating </a:t>
            </a:r>
            <a:r>
              <a:rPr lang="en-CA" sz="2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ICT into Education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700" b="1" dirty="0" smtClean="0">
                <a:solidFill>
                  <a:srgbClr val="0D66B7"/>
                </a:solidFill>
                <a:latin typeface="Arial" pitchFamily="34" charset="0"/>
                <a:cs typeface="Arial" pitchFamily="34" charset="0"/>
              </a:rPr>
              <a:t>Tech trends in Education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Discussion </a:t>
            </a:r>
            <a:endParaRPr lang="en-CA" sz="27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1520" y="332654"/>
          <a:ext cx="8640960" cy="600529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592288"/>
                <a:gridCol w="6048672"/>
              </a:tblGrid>
              <a:tr h="648074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>
                          <a:solidFill>
                            <a:srgbClr val="09467D"/>
                          </a:solidFill>
                          <a:latin typeface="Arial" pitchFamily="34" charset="0"/>
                          <a:cs typeface="Arial" pitchFamily="34" charset="0"/>
                        </a:rPr>
                        <a:t>TERM</a:t>
                      </a:r>
                      <a:endParaRPr lang="en-CA" sz="2800" dirty="0">
                        <a:solidFill>
                          <a:srgbClr val="0946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>
                          <a:solidFill>
                            <a:srgbClr val="09467D"/>
                          </a:solidFill>
                          <a:latin typeface="Arial" pitchFamily="34" charset="0"/>
                          <a:cs typeface="Arial" pitchFamily="34" charset="0"/>
                        </a:rPr>
                        <a:t>DEFINITION</a:t>
                      </a:r>
                      <a:endParaRPr lang="en-CA" sz="2800" dirty="0">
                        <a:solidFill>
                          <a:srgbClr val="09467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96486"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latin typeface="Arial" pitchFamily="34" charset="0"/>
                          <a:cs typeface="Arial" pitchFamily="34" charset="0"/>
                        </a:rPr>
                        <a:t>ICT</a:t>
                      </a:r>
                      <a:endParaRPr lang="en-CA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latin typeface="Arial" pitchFamily="34" charset="0"/>
                          <a:cs typeface="Arial" pitchFamily="34" charset="0"/>
                        </a:rPr>
                        <a:t>Information Communication Technology</a:t>
                      </a:r>
                      <a:endParaRPr lang="en-CA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06037"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latin typeface="Arial" pitchFamily="34" charset="0"/>
                          <a:cs typeface="Arial" pitchFamily="34" charset="0"/>
                        </a:rPr>
                        <a:t>Asynchronous Communication</a:t>
                      </a:r>
                      <a:endParaRPr lang="en-CA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latin typeface="Arial" pitchFamily="34" charset="0"/>
                          <a:cs typeface="Arial" pitchFamily="34" charset="0"/>
                        </a:rPr>
                        <a:t>Without use of external clock or timing</a:t>
                      </a:r>
                    </a:p>
                    <a:p>
                      <a:pPr algn="ctr"/>
                      <a:r>
                        <a:rPr lang="en-CA" sz="2400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CA" sz="2400" dirty="0" err="1" smtClean="0">
                          <a:latin typeface="Arial" pitchFamily="34" charset="0"/>
                          <a:cs typeface="Arial" pitchFamily="34" charset="0"/>
                        </a:rPr>
                        <a:t>padlet</a:t>
                      </a:r>
                      <a:r>
                        <a:rPr lang="en-CA" sz="2400" dirty="0" smtClean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CA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CA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google</a:t>
                      </a:r>
                      <a:r>
                        <a:rPr lang="en-CA" sz="2400" baseline="0" dirty="0" smtClean="0">
                          <a:latin typeface="Arial" pitchFamily="34" charset="0"/>
                          <a:cs typeface="Arial" pitchFamily="34" charset="0"/>
                        </a:rPr>
                        <a:t> docs, </a:t>
                      </a:r>
                      <a:r>
                        <a:rPr lang="en-CA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youtube</a:t>
                      </a:r>
                      <a:r>
                        <a:rPr lang="en-CA" sz="2400" baseline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CA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28118"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latin typeface="Arial" pitchFamily="34" charset="0"/>
                          <a:cs typeface="Arial" pitchFamily="34" charset="0"/>
                        </a:rPr>
                        <a:t>Synchronous Communication</a:t>
                      </a:r>
                      <a:endParaRPr lang="en-CA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latin typeface="Arial" pitchFamily="34" charset="0"/>
                          <a:cs typeface="Arial" pitchFamily="34" charset="0"/>
                        </a:rPr>
                        <a:t>Existing or occurring</a:t>
                      </a:r>
                      <a:r>
                        <a:rPr lang="en-CA" sz="2400" baseline="0" dirty="0" smtClean="0">
                          <a:latin typeface="Arial" pitchFamily="34" charset="0"/>
                          <a:cs typeface="Arial" pitchFamily="34" charset="0"/>
                        </a:rPr>
                        <a:t> at the same time</a:t>
                      </a:r>
                    </a:p>
                    <a:p>
                      <a:pPr algn="ctr"/>
                      <a:r>
                        <a:rPr lang="en-CA" sz="2400" baseline="0" dirty="0" smtClean="0">
                          <a:latin typeface="Arial" pitchFamily="34" charset="0"/>
                          <a:cs typeface="Arial" pitchFamily="34" charset="0"/>
                        </a:rPr>
                        <a:t>(zoom, adobe connect, </a:t>
                      </a:r>
                      <a:r>
                        <a:rPr lang="en-CA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whatsapp</a:t>
                      </a:r>
                      <a:r>
                        <a:rPr lang="en-CA" sz="2400" baseline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CA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96486"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latin typeface="Arial" pitchFamily="34" charset="0"/>
                          <a:cs typeface="Arial" pitchFamily="34" charset="0"/>
                        </a:rPr>
                        <a:t>IEPs</a:t>
                      </a:r>
                      <a:endParaRPr lang="en-CA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latin typeface="Arial" pitchFamily="34" charset="0"/>
                          <a:cs typeface="Arial" pitchFamily="34" charset="0"/>
                        </a:rPr>
                        <a:t>Internationally educated professionals</a:t>
                      </a:r>
                      <a:endParaRPr lang="en-CA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965361"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latin typeface="Arial" pitchFamily="34" charset="0"/>
                          <a:cs typeface="Arial" pitchFamily="34" charset="0"/>
                        </a:rPr>
                        <a:t>BPs</a:t>
                      </a:r>
                      <a:endParaRPr lang="en-CA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latin typeface="Arial" pitchFamily="34" charset="0"/>
                          <a:cs typeface="Arial" pitchFamily="34" charset="0"/>
                        </a:rPr>
                        <a:t>Bridging</a:t>
                      </a:r>
                      <a:r>
                        <a:rPr lang="en-CA" sz="2400" baseline="0" dirty="0" smtClean="0">
                          <a:latin typeface="Arial" pitchFamily="34" charset="0"/>
                          <a:cs typeface="Arial" pitchFamily="34" charset="0"/>
                        </a:rPr>
                        <a:t> programs, typically employment focused &amp; can be general / sector-specific</a:t>
                      </a:r>
                      <a:endParaRPr lang="en-CA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82365"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latin typeface="Arial" pitchFamily="34" charset="0"/>
                          <a:cs typeface="Arial" pitchFamily="34" charset="0"/>
                        </a:rPr>
                        <a:t>ELLs</a:t>
                      </a:r>
                      <a:endParaRPr lang="en-CA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latin typeface="Arial" pitchFamily="34" charset="0"/>
                          <a:cs typeface="Arial" pitchFamily="34" charset="0"/>
                        </a:rPr>
                        <a:t>English language learners</a:t>
                      </a:r>
                      <a:endParaRPr lang="en-CA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82365"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latin typeface="Arial" pitchFamily="34" charset="0"/>
                          <a:cs typeface="Arial" pitchFamily="34" charset="0"/>
                        </a:rPr>
                        <a:t>SLA</a:t>
                      </a:r>
                      <a:endParaRPr lang="en-CA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latin typeface="Arial" pitchFamily="34" charset="0"/>
                          <a:cs typeface="Arial" pitchFamily="34" charset="0"/>
                        </a:rPr>
                        <a:t>Second Language </a:t>
                      </a:r>
                      <a:r>
                        <a:rPr lang="en-CA" sz="2400" dirty="0" err="1" smtClean="0">
                          <a:latin typeface="Arial" pitchFamily="34" charset="0"/>
                          <a:cs typeface="Arial" pitchFamily="34" charset="0"/>
                        </a:rPr>
                        <a:t>Acquision</a:t>
                      </a:r>
                      <a:endParaRPr lang="en-CA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013176"/>
            <a:ext cx="8183880" cy="936104"/>
          </a:xfrm>
        </p:spPr>
        <p:txBody>
          <a:bodyPr>
            <a:normAutofit/>
          </a:bodyPr>
          <a:lstStyle/>
          <a:p>
            <a:r>
              <a:rPr lang="en-CA" sz="4400" dirty="0" smtClean="0">
                <a:solidFill>
                  <a:srgbClr val="291F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What are Affective Factors?</a:t>
            </a:r>
            <a:endParaRPr lang="en-CA" sz="4400" dirty="0">
              <a:solidFill>
                <a:srgbClr val="291F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548680"/>
            <a:ext cx="8064896" cy="4608512"/>
          </a:xfrm>
          <a:solidFill>
            <a:schemeClr val="accent2">
              <a:lumMod val="50000"/>
            </a:schemeClr>
          </a:solidFill>
        </p:spPr>
        <p:txBody>
          <a:bodyPr>
            <a:noAutofit/>
          </a:bodyPr>
          <a:lstStyle/>
          <a:p>
            <a:pPr marL="1273302" lvl="3" indent="-514350">
              <a:buFont typeface="Wingdings" pitchFamily="2" charset="2"/>
              <a:buChar char="Ø"/>
            </a:pPr>
            <a:r>
              <a:rPr lang="en-CA" sz="3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Anxiety</a:t>
            </a:r>
          </a:p>
          <a:p>
            <a:pPr marL="1273302" lvl="3" indent="-514350">
              <a:buFont typeface="Wingdings" pitchFamily="2" charset="2"/>
              <a:buChar char="Ø"/>
            </a:pPr>
            <a:r>
              <a:rPr lang="en-CA" sz="3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Inhibition</a:t>
            </a:r>
          </a:p>
          <a:p>
            <a:pPr marL="1273302" lvl="3" indent="-514350">
              <a:buFont typeface="Wingdings" pitchFamily="2" charset="2"/>
              <a:buChar char="Ø"/>
            </a:pPr>
            <a:r>
              <a:rPr lang="en-CA" sz="3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Self-esteem</a:t>
            </a:r>
          </a:p>
          <a:p>
            <a:pPr marL="1273302" lvl="3" indent="-514350">
              <a:buFont typeface="Wingdings" pitchFamily="2" charset="2"/>
              <a:buChar char="Ø"/>
            </a:pPr>
            <a:r>
              <a:rPr lang="en-CA" sz="3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Self-efficacy</a:t>
            </a:r>
          </a:p>
          <a:p>
            <a:pPr marL="1273302" lvl="3" indent="-514350">
              <a:buFont typeface="Wingdings" pitchFamily="2" charset="2"/>
              <a:buChar char="Ø"/>
            </a:pPr>
            <a:r>
              <a:rPr lang="en-CA" sz="3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Willingness to learn</a:t>
            </a:r>
          </a:p>
          <a:p>
            <a:pPr marL="1273302" lvl="3" indent="-514350">
              <a:buFont typeface="Wingdings" pitchFamily="2" charset="2"/>
              <a:buChar char="Ø"/>
            </a:pPr>
            <a:r>
              <a:rPr lang="en-CA" sz="3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Empathy</a:t>
            </a:r>
          </a:p>
          <a:p>
            <a:pPr marL="1273302" lvl="3" indent="-514350">
              <a:buFont typeface="Wingdings" pitchFamily="2" charset="2"/>
              <a:buChar char="Ø"/>
            </a:pPr>
            <a:r>
              <a:rPr lang="en-CA" sz="3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Risk taking</a:t>
            </a:r>
          </a:p>
          <a:p>
            <a:pPr marL="1273302" lvl="3" indent="-514350">
              <a:buFont typeface="Wingdings" pitchFamily="2" charset="2"/>
              <a:buChar char="Ø"/>
            </a:pPr>
            <a:r>
              <a:rPr lang="en-CA" sz="3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Extroversion / introversion</a:t>
            </a:r>
            <a:endParaRPr lang="en-CA" sz="32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1800" y="6309320"/>
            <a:ext cx="6048672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 more info about Affective Factors in SLA, click </a:t>
            </a:r>
            <a:r>
              <a:rPr lang="en-CA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2"/>
              </a:rPr>
              <a:t>HERE. </a:t>
            </a:r>
            <a:endParaRPr lang="en-CA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013176"/>
            <a:ext cx="8291264" cy="936104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CA" sz="4400" dirty="0" smtClean="0">
                <a:solidFill>
                  <a:srgbClr val="291F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Teacher vs. Student-Centered</a:t>
            </a:r>
            <a:endParaRPr lang="en-CA" sz="4400" dirty="0">
              <a:solidFill>
                <a:srgbClr val="291F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Content Placeholder 3" descr="teach center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530225"/>
            <a:ext cx="7920880" cy="44829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2920" y="5661248"/>
            <a:ext cx="8183880" cy="864096"/>
          </a:xfrm>
        </p:spPr>
        <p:txBody>
          <a:bodyPr>
            <a:normAutofit/>
          </a:bodyPr>
          <a:lstStyle/>
          <a:p>
            <a:r>
              <a:rPr lang="en-CA" sz="4400" dirty="0" smtClean="0">
                <a:solidFill>
                  <a:srgbClr val="09467D"/>
                </a:solidFill>
              </a:rPr>
              <a:t>Time Lags and Cognition</a:t>
            </a:r>
            <a:endParaRPr lang="en-CA" sz="4400" dirty="0">
              <a:solidFill>
                <a:srgbClr val="09467D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3600" dirty="0" smtClean="0">
                <a:solidFill>
                  <a:srgbClr val="291F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Asynchronous</a:t>
            </a:r>
            <a:endParaRPr lang="en-CA" sz="3600" dirty="0">
              <a:solidFill>
                <a:srgbClr val="291F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3600" dirty="0" smtClean="0">
                <a:solidFill>
                  <a:srgbClr val="291F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Synchronous</a:t>
            </a:r>
            <a:endParaRPr lang="en-CA" sz="3600" dirty="0">
              <a:solidFill>
                <a:srgbClr val="291F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4213448"/>
          </a:xfrm>
        </p:spPr>
        <p:txBody>
          <a:bodyPr>
            <a:normAutofit fontScale="92500" lnSpcReduction="10000"/>
          </a:bodyPr>
          <a:lstStyle/>
          <a:p>
            <a:r>
              <a:rPr lang="en-CA" sz="2800" dirty="0" smtClean="0">
                <a:latin typeface="Arial" pitchFamily="34" charset="0"/>
                <a:cs typeface="Arial" pitchFamily="34" charset="0"/>
              </a:rPr>
              <a:t>Receive materials and work through at own pace, responding when appropriate and able to, and given access to return, review, revise and repeat at will. </a:t>
            </a:r>
          </a:p>
          <a:p>
            <a:endParaRPr lang="en-CA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CA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G-suite, </a:t>
            </a:r>
            <a:r>
              <a:rPr lang="en-CA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Flipgrid</a:t>
            </a:r>
            <a:r>
              <a:rPr lang="en-CA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CA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Padlet</a:t>
            </a:r>
            <a:r>
              <a:rPr lang="en-CA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CA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Wordpress</a:t>
            </a:r>
            <a:r>
              <a:rPr lang="en-CA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Twitter</a:t>
            </a:r>
            <a:endParaRPr lang="en-CA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4141440"/>
          </a:xfrm>
        </p:spPr>
        <p:txBody>
          <a:bodyPr/>
          <a:lstStyle/>
          <a:p>
            <a:r>
              <a:rPr lang="en-CA" sz="2600" dirty="0" smtClean="0">
                <a:latin typeface="Arial" pitchFamily="34" charset="0"/>
                <a:cs typeface="Arial" pitchFamily="34" charset="0"/>
              </a:rPr>
              <a:t>Receive materials at a specific time and must respond in the moment.</a:t>
            </a:r>
          </a:p>
          <a:p>
            <a:endParaRPr lang="en-CA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CA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Virtual Lectures on Zoom, Google Hangouts, </a:t>
            </a:r>
            <a:r>
              <a:rPr lang="en-CA" sz="2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Whatsapp</a:t>
            </a:r>
            <a:endParaRPr lang="en-CA" sz="2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02920" y="5877272"/>
            <a:ext cx="8183880" cy="720080"/>
          </a:xfrm>
        </p:spPr>
        <p:txBody>
          <a:bodyPr>
            <a:noAutofit/>
          </a:bodyPr>
          <a:lstStyle/>
          <a:p>
            <a:pPr algn="ctr"/>
            <a:r>
              <a:rPr lang="en-CA" sz="4000" dirty="0" smtClean="0">
                <a:solidFill>
                  <a:srgbClr val="291FA9"/>
                </a:solidFill>
              </a:rPr>
              <a:t>Essential Life/Work Skills</a:t>
            </a:r>
            <a:endParaRPr lang="en-CA" sz="4000" dirty="0">
              <a:solidFill>
                <a:srgbClr val="291FA9"/>
              </a:solidFill>
            </a:endParaRPr>
          </a:p>
        </p:txBody>
      </p:sp>
      <p:pic>
        <p:nvPicPr>
          <p:cNvPr id="9" name="Content Placeholder 8" descr="skill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9" y="156842"/>
            <a:ext cx="6354102" cy="57204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509120"/>
            <a:ext cx="818388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en-CA" sz="4000" dirty="0" smtClean="0">
                <a:solidFill>
                  <a:srgbClr val="291FA9"/>
                </a:solidFill>
              </a:rPr>
              <a:t/>
            </a:r>
            <a:br>
              <a:rPr lang="en-CA" sz="4000" dirty="0" smtClean="0">
                <a:solidFill>
                  <a:srgbClr val="291FA9"/>
                </a:solidFill>
              </a:rPr>
            </a:br>
            <a:r>
              <a:rPr lang="en-CA" sz="4000" dirty="0" smtClean="0">
                <a:solidFill>
                  <a:srgbClr val="291FA9"/>
                </a:solidFill>
              </a:rPr>
              <a:t/>
            </a:r>
            <a:br>
              <a:rPr lang="en-CA" sz="4000" dirty="0" smtClean="0">
                <a:solidFill>
                  <a:srgbClr val="291FA9"/>
                </a:solidFill>
              </a:rPr>
            </a:br>
            <a:r>
              <a:rPr lang="en-CA" sz="4000" dirty="0" smtClean="0">
                <a:solidFill>
                  <a:srgbClr val="291FA9"/>
                </a:solidFill>
              </a:rPr>
              <a:t/>
            </a:r>
            <a:br>
              <a:rPr lang="en-CA" sz="4000" dirty="0" smtClean="0">
                <a:solidFill>
                  <a:srgbClr val="291FA9"/>
                </a:solidFill>
              </a:rPr>
            </a:br>
            <a:r>
              <a:rPr lang="en-CA" sz="4000" dirty="0" smtClean="0">
                <a:solidFill>
                  <a:srgbClr val="291FA9"/>
                </a:solidFill>
              </a:rPr>
              <a:t/>
            </a:r>
            <a:br>
              <a:rPr lang="en-CA" sz="4000" dirty="0" smtClean="0">
                <a:solidFill>
                  <a:srgbClr val="291FA9"/>
                </a:solidFill>
              </a:rPr>
            </a:br>
            <a:r>
              <a:rPr lang="en-CA" sz="4000" dirty="0" smtClean="0">
                <a:solidFill>
                  <a:srgbClr val="291FA9"/>
                </a:solidFill>
              </a:rPr>
              <a:t/>
            </a:r>
            <a:br>
              <a:rPr lang="en-CA" sz="4000" dirty="0" smtClean="0">
                <a:solidFill>
                  <a:srgbClr val="291FA9"/>
                </a:solidFill>
              </a:rPr>
            </a:br>
            <a:r>
              <a:rPr lang="en-CA" sz="4000" dirty="0" smtClean="0">
                <a:solidFill>
                  <a:srgbClr val="291FA9"/>
                </a:solidFill>
              </a:rPr>
              <a:t/>
            </a:r>
            <a:br>
              <a:rPr lang="en-CA" sz="4000" dirty="0" smtClean="0">
                <a:solidFill>
                  <a:srgbClr val="291FA9"/>
                </a:solidFill>
              </a:rPr>
            </a:br>
            <a:r>
              <a:rPr lang="en-CA" sz="4400" dirty="0" smtClean="0">
                <a:solidFill>
                  <a:srgbClr val="291FA9"/>
                </a:solidFill>
                <a:latin typeface="Arial" pitchFamily="34" charset="0"/>
                <a:cs typeface="Arial" pitchFamily="34" charset="0"/>
              </a:rPr>
              <a:t>Covid-19 on Education</a:t>
            </a:r>
            <a:br>
              <a:rPr lang="en-CA" sz="4400" dirty="0" smtClean="0">
                <a:solidFill>
                  <a:srgbClr val="291FA9"/>
                </a:solidFill>
                <a:latin typeface="Arial" pitchFamily="34" charset="0"/>
                <a:cs typeface="Arial" pitchFamily="34" charset="0"/>
              </a:rPr>
            </a:br>
            <a:endParaRPr lang="en-CA" sz="4400" i="1" dirty="0"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 descr="e learn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9623" y="530225"/>
            <a:ext cx="8266833" cy="3690863"/>
          </a:xfrm>
        </p:spPr>
      </p:pic>
      <p:sp>
        <p:nvSpPr>
          <p:cNvPr id="5" name="TextBox 4"/>
          <p:cNvSpPr txBox="1"/>
          <p:nvPr/>
        </p:nvSpPr>
        <p:spPr>
          <a:xfrm>
            <a:off x="467544" y="5157192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Time to put our money where our mouth is?</a:t>
            </a:r>
            <a:endParaRPr lang="en-CA" sz="32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8975</TotalTime>
  <Words>846</Words>
  <Application>Microsoft Office PowerPoint</Application>
  <PresentationFormat>On-screen Show (4:3)</PresentationFormat>
  <Paragraphs>166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Aspect</vt:lpstr>
      <vt:lpstr> </vt:lpstr>
      <vt:lpstr>Ontario Tech U Faculty of Education Embodies 21st Century Education</vt:lpstr>
      <vt:lpstr>Learning Objectives</vt:lpstr>
      <vt:lpstr>Slide 4</vt:lpstr>
      <vt:lpstr>What are Affective Factors?</vt:lpstr>
      <vt:lpstr>Teacher vs. Student-Centered</vt:lpstr>
      <vt:lpstr>Time Lags and Cognition</vt:lpstr>
      <vt:lpstr>Essential Life/Work Skills</vt:lpstr>
      <vt:lpstr>      Covid-19 on Education </vt:lpstr>
      <vt:lpstr>Evolving Learning Spaces</vt:lpstr>
      <vt:lpstr>Name that ICT...???</vt:lpstr>
      <vt:lpstr>Bridging Program Objectives</vt:lpstr>
      <vt:lpstr>Affordances of Asynch ICT</vt:lpstr>
      <vt:lpstr>Slide 14</vt:lpstr>
      <vt:lpstr>Slide 15</vt:lpstr>
      <vt:lpstr>Slide 16</vt:lpstr>
      <vt:lpstr>Slide 17</vt:lpstr>
      <vt:lpstr>Improving ELL Outcomes</vt:lpstr>
      <vt:lpstr>20th C Edu: Digital Tech = Complement vs. 21st C Edu + Digital Tech = Symbiotic </vt:lpstr>
      <vt:lpstr>Slide 20</vt:lpstr>
      <vt:lpstr>Needed Infrastructure in Educational Organizations</vt:lpstr>
      <vt:lpstr>Educators + Digital Literacy</vt:lpstr>
      <vt:lpstr>Slide 23</vt:lpstr>
      <vt:lpstr>Slide 24</vt:lpstr>
      <vt:lpstr>What did we learn?</vt:lpstr>
      <vt:lpstr>Let’s talk!</vt:lpstr>
      <vt:lpstr>Questions       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Record, stop, watch, repeat.</dc:title>
  <dc:creator>kiki</dc:creator>
  <cp:lastModifiedBy>kiki</cp:lastModifiedBy>
  <cp:revision>91</cp:revision>
  <dcterms:created xsi:type="dcterms:W3CDTF">2020-05-11T18:04:43Z</dcterms:created>
  <dcterms:modified xsi:type="dcterms:W3CDTF">2020-05-30T12:32:01Z</dcterms:modified>
</cp:coreProperties>
</file>