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3" r:id="rId2"/>
    <p:sldId id="271" r:id="rId3"/>
    <p:sldId id="289" r:id="rId4"/>
    <p:sldId id="277" r:id="rId5"/>
    <p:sldId id="280" r:id="rId6"/>
    <p:sldId id="256" r:id="rId7"/>
    <p:sldId id="285" r:id="rId8"/>
    <p:sldId id="267" r:id="rId9"/>
    <p:sldId id="268" r:id="rId10"/>
    <p:sldId id="286" r:id="rId11"/>
    <p:sldId id="278" r:id="rId12"/>
    <p:sldId id="279" r:id="rId13"/>
    <p:sldId id="265" r:id="rId14"/>
    <p:sldId id="266" r:id="rId15"/>
    <p:sldId id="284" r:id="rId16"/>
    <p:sldId id="269" r:id="rId17"/>
    <p:sldId id="264" r:id="rId18"/>
    <p:sldId id="283" r:id="rId19"/>
    <p:sldId id="273" r:id="rId20"/>
    <p:sldId id="270" r:id="rId21"/>
    <p:sldId id="291" r:id="rId22"/>
    <p:sldId id="275" r:id="rId23"/>
    <p:sldId id="274" r:id="rId24"/>
    <p:sldId id="292" r:id="rId25"/>
    <p:sldId id="281" r:id="rId26"/>
    <p:sldId id="282" r:id="rId27"/>
    <p:sldId id="258" r:id="rId28"/>
    <p:sldId id="262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97844-D2AC-8449-AE39-B2A0B93D3D9F}" type="datetimeFigureOut">
              <a:rPr lang="en-US" smtClean="0"/>
              <a:t>20-05-24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A862C-8167-5C47-8CEC-A5E6D62E1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4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A862C-8167-5C47-8CEC-A5E6D62E10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6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Inclusion. Innovation. David Suzuki, access, knowledge sharing, directly impacted, leaders,</a:t>
            </a:r>
            <a:r>
              <a:rPr lang="en-US" sz="1200" baseline="0" dirty="0" smtClean="0"/>
              <a:t> continuous intake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A862C-8167-5C47-8CEC-A5E6D62E10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3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Continuous intake</a:t>
            </a:r>
            <a:r>
              <a:rPr lang="en-US" baseline="0" dirty="0" smtClean="0"/>
              <a:t> real day to day life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A862C-8167-5C47-8CEC-A5E6D62E10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29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 Grammar items: modals of advice, future</a:t>
            </a:r>
            <a:r>
              <a:rPr lang="en-US" baseline="0" dirty="0" smtClean="0"/>
              <a:t> tense, modals of request, transition words, argumentative language, cause and effect phrases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A862C-8167-5C47-8CEC-A5E6D62E10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1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C21A-C1CD-0346-8120-2B98AD2800FF}" type="datetimeFigureOut">
              <a:rPr lang="en-US" smtClean="0"/>
              <a:t>20-05-24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199-8CCA-3842-88BC-2BAAB17B4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5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C21A-C1CD-0346-8120-2B98AD2800FF}" type="datetimeFigureOut">
              <a:rPr lang="en-US" smtClean="0"/>
              <a:t>20-05-24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199-8CCA-3842-88BC-2BAAB17B4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9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C21A-C1CD-0346-8120-2B98AD2800FF}" type="datetimeFigureOut">
              <a:rPr lang="en-US" smtClean="0"/>
              <a:t>20-05-24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199-8CCA-3842-88BC-2BAAB17B4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4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C21A-C1CD-0346-8120-2B98AD2800FF}" type="datetimeFigureOut">
              <a:rPr lang="en-US" smtClean="0"/>
              <a:t>20-05-24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199-8CCA-3842-88BC-2BAAB17B4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C21A-C1CD-0346-8120-2B98AD2800FF}" type="datetimeFigureOut">
              <a:rPr lang="en-US" smtClean="0"/>
              <a:t>20-05-24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199-8CCA-3842-88BC-2BAAB17B4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C21A-C1CD-0346-8120-2B98AD2800FF}" type="datetimeFigureOut">
              <a:rPr lang="en-US" smtClean="0"/>
              <a:t>20-05-24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199-8CCA-3842-88BC-2BAAB17B4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C21A-C1CD-0346-8120-2B98AD2800FF}" type="datetimeFigureOut">
              <a:rPr lang="en-US" smtClean="0"/>
              <a:t>20-05-24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199-8CCA-3842-88BC-2BAAB17B4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3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C21A-C1CD-0346-8120-2B98AD2800FF}" type="datetimeFigureOut">
              <a:rPr lang="en-US" smtClean="0"/>
              <a:t>20-05-24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199-8CCA-3842-88BC-2BAAB17B4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8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C21A-C1CD-0346-8120-2B98AD2800FF}" type="datetimeFigureOut">
              <a:rPr lang="en-US" smtClean="0"/>
              <a:t>20-05-24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199-8CCA-3842-88BC-2BAAB17B4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6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C21A-C1CD-0346-8120-2B98AD2800FF}" type="datetimeFigureOut">
              <a:rPr lang="en-US" smtClean="0"/>
              <a:t>20-05-24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199-8CCA-3842-88BC-2BAAB17B4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4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C21A-C1CD-0346-8120-2B98AD2800FF}" type="datetimeFigureOut">
              <a:rPr lang="en-US" smtClean="0"/>
              <a:t>20-05-24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9199-8CCA-3842-88BC-2BAAB17B4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4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8C21A-C1CD-0346-8120-2B98AD2800FF}" type="datetimeFigureOut">
              <a:rPr lang="en-US" smtClean="0"/>
              <a:t>20-05-24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B9199-8CCA-3842-88BC-2BAAB17B4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3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J7dlRE2jxA" TargetMode="External"/><Relationship Id="rId4" Type="http://schemas.openxmlformats.org/officeDocument/2006/relationships/hyperlink" Target="https://www.youtube.com/watch?v=ysGGIxxrwu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3M908TJG9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source.ca" TargetMode="External"/><Relationship Id="rId4" Type="http://schemas.openxmlformats.org/officeDocument/2006/relationships/hyperlink" Target="http://www.esllibrary.com" TargetMode="External"/><Relationship Id="rId5" Type="http://schemas.openxmlformats.org/officeDocument/2006/relationships/hyperlink" Target="https://www.esljigsaws.com/blog/simple-earth-day-for-low-beginners/index.html" TargetMode="External"/><Relationship Id="rId6" Type="http://schemas.openxmlformats.org/officeDocument/2006/relationships/hyperlink" Target="http://www.moresettlement.org/LINC1-4/LINC4/travel.transportation/alternative.transpo/index.htm" TargetMode="External"/><Relationship Id="rId7" Type="http://schemas.openxmlformats.org/officeDocument/2006/relationships/hyperlink" Target="https://www.englishlanguage.org.nz/wp-content/uploads/2018/04/6.-Garden-to-Plate22Sept2016.pdf" TargetMode="External"/><Relationship Id="rId8" Type="http://schemas.openxmlformats.org/officeDocument/2006/relationships/hyperlink" Target="https://food-guide.canada.ca/en/" TargetMode="External"/><Relationship Id="rId9" Type="http://schemas.openxmlformats.org/officeDocument/2006/relationships/hyperlink" Target="https://www.ted.com/talks/joe_smith_how_to_use_a_paper_towel/discussion?language=en" TargetMode="External"/><Relationship Id="rId10" Type="http://schemas.openxmlformats.org/officeDocument/2006/relationships/hyperlink" Target="https://www.cbc.ca/marketplace/m_episodes/2017-2018/clothing-waste-fashions-dirty-secret" TargetMode="External"/><Relationship Id="rId11" Type="http://schemas.openxmlformats.org/officeDocument/2006/relationships/hyperlink" Target="https://www.cbc.ca/marketplace/episodes/2019-2020/tracking-your-trash-where-does-your-recycling-really-end-u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S4VDu98Qa8" TargetMode="Externa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conservation.org/stories/11-deforestation-facts-you-need-to-know" TargetMode="External"/><Relationship Id="rId12" Type="http://schemas.openxmlformats.org/officeDocument/2006/relationships/hyperlink" Target="https://www.carbonbrief.org/analysis-why-scientists-think-100-of-global-warming-is-due-to-humans" TargetMode="External"/><Relationship Id="rId13" Type="http://schemas.openxmlformats.org/officeDocument/2006/relationships/hyperlink" Target="https://climateatlas.ca/climate-change-basic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heguardian.com/us-news/2019/jun/23/all-the-plastic-ever-made-study-comic" TargetMode="External"/><Relationship Id="rId3" Type="http://schemas.openxmlformats.org/officeDocument/2006/relationships/hyperlink" Target="https://www.saveonenergy.com/material-decomposition/" TargetMode="External"/><Relationship Id="rId4" Type="http://schemas.openxmlformats.org/officeDocument/2006/relationships/hyperlink" Target="https://begreenpackagingstore.com/blogs/news/7873165-how-long-does-it-take-for-trash-to-decompose" TargetMode="External"/><Relationship Id="rId5" Type="http://schemas.openxmlformats.org/officeDocument/2006/relationships/hyperlink" Target="https://www.thebalancesmb.com/how-long-does-it-take-garbage-to-decompose-2878033" TargetMode="External"/><Relationship Id="rId6" Type="http://schemas.openxmlformats.org/officeDocument/2006/relationships/hyperlink" Target="http://www.earthlyissues.com/recycling.htm" TargetMode="External"/><Relationship Id="rId7" Type="http://schemas.openxmlformats.org/officeDocument/2006/relationships/hyperlink" Target="https://www.wired.co.uk/article/climate-change-facts-2019" TargetMode="External"/><Relationship Id="rId8" Type="http://schemas.openxmlformats.org/officeDocument/2006/relationships/hyperlink" Target="https://www.conservation.org/stories/11-climate-change-facts-you-need-to-know" TargetMode="External"/><Relationship Id="rId9" Type="http://schemas.openxmlformats.org/officeDocument/2006/relationships/hyperlink" Target="https://www.cbc.ca/news/politics/ocean-plastic-liberals-fact-check-1.5212632" TargetMode="External"/><Relationship Id="rId10" Type="http://schemas.openxmlformats.org/officeDocument/2006/relationships/hyperlink" Target="https://www.globalcitizen.org/en/content/plastic-pollution-facts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ajpreetlotay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Teaching Green Real World Tasks in the ESL Classroom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Webinar by Rajpreet Lotay </a:t>
            </a:r>
          </a:p>
          <a:p>
            <a:endParaRPr lang="en-US" sz="2000" dirty="0" smtClean="0"/>
          </a:p>
          <a:p>
            <a:r>
              <a:rPr lang="en-US" sz="2000" dirty="0" smtClean="0"/>
              <a:t>TESL Ontario Webinar via </a:t>
            </a:r>
            <a:r>
              <a:rPr lang="en-US" sz="2000" dirty="0" err="1" smtClean="0"/>
              <a:t>Tutela</a:t>
            </a:r>
            <a:endParaRPr lang="en-US" sz="2000" dirty="0" smtClean="0"/>
          </a:p>
          <a:p>
            <a:r>
              <a:rPr lang="en-US" sz="2000" dirty="0" smtClean="0"/>
              <a:t>May 24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2020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819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0888" y="1765809"/>
            <a:ext cx="7062739" cy="200054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Poll Question #2: </a:t>
            </a:r>
            <a:endParaRPr lang="en-US" sz="4000" b="1" dirty="0" smtClean="0"/>
          </a:p>
          <a:p>
            <a:endParaRPr lang="en-US" sz="2800" b="1" dirty="0"/>
          </a:p>
          <a:p>
            <a:pPr algn="ctr"/>
            <a:r>
              <a:rPr lang="en-US" sz="2800" dirty="0" smtClean="0"/>
              <a:t>What </a:t>
            </a:r>
            <a:r>
              <a:rPr lang="en-US" sz="2800" dirty="0"/>
              <a:t>% of </a:t>
            </a:r>
            <a:r>
              <a:rPr lang="en-US" sz="2800" dirty="0" smtClean="0"/>
              <a:t>all plastic waste </a:t>
            </a:r>
            <a:r>
              <a:rPr lang="en-US" sz="2800" dirty="0"/>
              <a:t>does Canada recycle?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604" y="4058635"/>
            <a:ext cx="2286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9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355600"/>
            <a:ext cx="7683500" cy="6134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4387" y="6489700"/>
            <a:ext cx="447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The Guardian (2019), Susan </a:t>
            </a:r>
            <a:r>
              <a:rPr lang="en-US" dirty="0"/>
              <a:t>C</a:t>
            </a:r>
            <a:r>
              <a:rPr lang="en-US" dirty="0" smtClean="0"/>
              <a:t>agle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27453"/>
            <a:ext cx="7975600" cy="463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4992" y="5840770"/>
            <a:ext cx="327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Guardian (2019) Susan Cagle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5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8766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the most impactful “R”?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216" y="1525159"/>
            <a:ext cx="3568307" cy="441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79822" y="3109228"/>
            <a:ext cx="594756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does environmental education in the adult ESL classroom matter?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3185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898" y="476003"/>
            <a:ext cx="6397418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The Environmental Lens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898" y="1959772"/>
            <a:ext cx="6397418" cy="426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077" y="1417638"/>
            <a:ext cx="6179896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The Environmental Lens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62985" y="2819099"/>
            <a:ext cx="6365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Environmental education should not be a theme that is exclusive to one topic, in one module, in one month in a year’s curriculum or one chapter in a textbook. It should be a lens through which we approach our day to day lives, our planning, and our execution of tasks in the classroom.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293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3547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Being a Green Teacher: Tips and Tricks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5258" y="1293921"/>
            <a:ext cx="8534142" cy="526298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Double side your handouts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Ensure your school recycles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Put up sorting signage in your classroom by the garbage bins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Have a stationary recycling box at school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Assign a recycling monitor in the class and other leadership roles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Don’t overwhelm students with handouts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When using MS Word to create handouts, expand your margins so you can fit more onto one </a:t>
            </a:r>
            <a:r>
              <a:rPr lang="en-US" sz="2800" dirty="0" smtClean="0"/>
              <a:t>page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Utilize Google Classroom, </a:t>
            </a:r>
            <a:r>
              <a:rPr lang="en-US" sz="2800" dirty="0" err="1" smtClean="0"/>
              <a:t>Whatsapp</a:t>
            </a:r>
            <a:r>
              <a:rPr lang="en-US" sz="2800" dirty="0" smtClean="0"/>
              <a:t>, Google Drive, etc. when you can as a way of being paperless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1682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/>
              <a:t>Being a Green Teacher: Tips and Tricks </a:t>
            </a:r>
            <a:r>
              <a:rPr lang="en-US" dirty="0" smtClean="0"/>
              <a:t> continued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 fontScale="70000" lnSpcReduction="20000"/>
          </a:bodyPr>
          <a:lstStyle/>
          <a:p>
            <a:pPr marL="285750" indent="-285750"/>
            <a:r>
              <a:rPr lang="en-US" dirty="0"/>
              <a:t>Make more use of the projector, whiteboard or blackboard for </a:t>
            </a:r>
            <a:r>
              <a:rPr lang="en-US" dirty="0" smtClean="0"/>
              <a:t>sharing content</a:t>
            </a:r>
            <a:endParaRPr lang="en-US" dirty="0"/>
          </a:p>
          <a:p>
            <a:pPr marL="285750" indent="-285750"/>
            <a:r>
              <a:rPr lang="en-US" dirty="0"/>
              <a:t>Incorporate activities that don’t use paper or minimize the amount of copies you need (e.g. conversation circles, group work) </a:t>
            </a:r>
          </a:p>
          <a:p>
            <a:pPr marL="285750" indent="-285750"/>
            <a:r>
              <a:rPr lang="en-US" dirty="0"/>
              <a:t>Give groups one paper to work from </a:t>
            </a:r>
          </a:p>
          <a:p>
            <a:pPr marL="285750" indent="-285750"/>
            <a:r>
              <a:rPr lang="en-US" dirty="0"/>
              <a:t>Use reusable bottles and mugs in the classroom</a:t>
            </a:r>
          </a:p>
          <a:p>
            <a:pPr marL="285750" indent="-285750"/>
            <a:r>
              <a:rPr lang="en-US" dirty="0"/>
              <a:t>Encourage boomerang lunches</a:t>
            </a:r>
          </a:p>
          <a:p>
            <a:pPr marL="285750" indent="-285750"/>
            <a:r>
              <a:rPr lang="en-US" dirty="0"/>
              <a:t>Dictate listening questions where possible</a:t>
            </a:r>
          </a:p>
          <a:p>
            <a:pPr marL="285750" indent="-285750"/>
            <a:r>
              <a:rPr lang="en-US" dirty="0"/>
              <a:t>Have a scrap paper box to use for small activities and for students to use </a:t>
            </a:r>
          </a:p>
          <a:p>
            <a:pPr marL="285750" indent="-285750"/>
            <a:r>
              <a:rPr lang="en-US" dirty="0"/>
              <a:t>Have plants in your classroom </a:t>
            </a:r>
            <a:endParaRPr lang="en-US" dirty="0" smtClean="0"/>
          </a:p>
          <a:p>
            <a:pPr marL="285750" indent="-285750"/>
            <a:r>
              <a:rPr lang="en-US" dirty="0" smtClean="0"/>
              <a:t>Go on a nature walk </a:t>
            </a:r>
            <a:endParaRPr lang="en-US" dirty="0"/>
          </a:p>
          <a:p>
            <a:pPr marL="285750" indent="-285750"/>
            <a:r>
              <a:rPr lang="en-US" dirty="0"/>
              <a:t>Plan field trips to a local recycling plant, a water treatment plant, a community garden, </a:t>
            </a:r>
            <a:r>
              <a:rPr lang="en-US" dirty="0" smtClean="0"/>
              <a:t>a </a:t>
            </a:r>
            <a:r>
              <a:rPr lang="en-US" dirty="0"/>
              <a:t>conservation area,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4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176" y="123917"/>
            <a:ext cx="4228351" cy="69703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Sorting Signage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00" y="1003300"/>
            <a:ext cx="4660900" cy="585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5040"/>
            <a:ext cx="4565650" cy="57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4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About Me + House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84466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Hi! Welcome to the webinar and thank you so much for attending </a:t>
            </a:r>
            <a:r>
              <a:rPr lang="en-US" sz="2800" dirty="0" smtClean="0">
                <a:sym typeface="Wingdings"/>
              </a:rPr>
              <a:t> </a:t>
            </a:r>
            <a:r>
              <a:rPr lang="en-US" sz="2800" dirty="0" smtClean="0">
                <a:sym typeface="Wingdings"/>
              </a:rPr>
              <a:t>My name is Rajpreet </a:t>
            </a:r>
            <a:endParaRPr lang="en-US" sz="2800" dirty="0" smtClean="0">
              <a:sym typeface="Wingdings"/>
            </a:endParaRPr>
          </a:p>
          <a:p>
            <a:r>
              <a:rPr lang="en-US" sz="2800" dirty="0" smtClean="0"/>
              <a:t>I </a:t>
            </a:r>
            <a:r>
              <a:rPr lang="en-US" sz="2800" dirty="0" smtClean="0"/>
              <a:t>hope to make this a judgment-free zone and ask that you: </a:t>
            </a:r>
          </a:p>
          <a:p>
            <a:pPr lvl="2"/>
            <a:r>
              <a:rPr lang="en-US" sz="2000" dirty="0" smtClean="0"/>
              <a:t>Respect and reflect </a:t>
            </a:r>
          </a:p>
          <a:p>
            <a:pPr lvl="2"/>
            <a:r>
              <a:rPr lang="en-US" sz="2000" dirty="0" smtClean="0"/>
              <a:t>Be kind to yourself – notion of “being imperfectly eco-friendly” </a:t>
            </a:r>
          </a:p>
          <a:p>
            <a:pPr lvl="2"/>
            <a:r>
              <a:rPr lang="en-US" sz="2000" dirty="0" smtClean="0"/>
              <a:t>Share / Ask / Participate where possible </a:t>
            </a:r>
            <a:endParaRPr lang="en-US" sz="2800" dirty="0" smtClean="0">
              <a:sym typeface="Wingdings"/>
            </a:endParaRPr>
          </a:p>
          <a:p>
            <a:r>
              <a:rPr lang="en-US" sz="2800" dirty="0" smtClean="0">
                <a:sym typeface="Wingdings"/>
              </a:rPr>
              <a:t>Resources are available after the webinar. You can also email me at </a:t>
            </a:r>
            <a:r>
              <a:rPr lang="en-US" sz="2800" dirty="0" err="1" smtClean="0">
                <a:sym typeface="Wingdings"/>
              </a:rPr>
              <a:t>rajpreetlotay@gmail.com</a:t>
            </a:r>
            <a:endParaRPr lang="en-US" sz="28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396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0475"/>
            <a:ext cx="8229600" cy="77160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Green Real World Tasks in LINC Themes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767"/>
            <a:ext cx="4038600" cy="3232540"/>
          </a:xfrm>
          <a:solidFill>
            <a:srgbClr val="FFFFFF"/>
          </a:solidFill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dirty="0" smtClean="0"/>
              <a:t>Housing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Shopping 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Health and Safety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Canadian Culture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Banking 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Community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3465" y="1651882"/>
            <a:ext cx="4613335" cy="3232541"/>
          </a:xfrm>
          <a:solidFill>
            <a:srgbClr val="FFFFFF"/>
          </a:solidFill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dirty="0" smtClean="0"/>
              <a:t>Canada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Education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Employment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Canadian Law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Family and Relationships 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Travel and Transportation 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4902847"/>
            <a:ext cx="80304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938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680" y="274638"/>
            <a:ext cx="7587119" cy="902568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b="1" dirty="0"/>
              <a:t>CHAT </a:t>
            </a:r>
            <a:r>
              <a:rPr lang="en-US" b="1" dirty="0" smtClean="0"/>
              <a:t>QUESTION (5 minutes)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8665" cy="4920902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 smtClean="0"/>
              <a:t>Can </a:t>
            </a:r>
            <a:r>
              <a:rPr lang="en-US" b="1" dirty="0"/>
              <a:t>you think of a green real world task that could be a part of these module topics? </a:t>
            </a:r>
          </a:p>
          <a:p>
            <a:pPr marL="0" indent="0" algn="ctr">
              <a:buNone/>
            </a:pPr>
            <a:endParaRPr lang="en-US" b="1" dirty="0"/>
          </a:p>
          <a:p>
            <a:pPr algn="ctr"/>
            <a:r>
              <a:rPr lang="en-US" dirty="0"/>
              <a:t>When you think of </a:t>
            </a:r>
            <a:r>
              <a:rPr lang="en-US" dirty="0" smtClean="0"/>
              <a:t>one, reflect on these questions: Which </a:t>
            </a:r>
            <a:r>
              <a:rPr lang="en-US" dirty="0"/>
              <a:t>competency does it address? What target grammar could you teach? What kind of skill building would be required? 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Answer in the chat:</a:t>
            </a:r>
          </a:p>
          <a:p>
            <a:pPr marL="0" indent="0" algn="ctr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The topic, the task, the competency it addresses.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17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Real World Task Competencies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908" y="1600201"/>
            <a:ext cx="4371892" cy="4239362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Listening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Interacting with Others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Comprehending Instructions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Getting Things Done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Comprehending Information</a:t>
            </a:r>
          </a:p>
          <a:p>
            <a:pPr marL="971550" lvl="1" indent="-514350">
              <a:buFont typeface="+mj-lt"/>
              <a:buAutoNum type="romanUcPeriod"/>
            </a:pPr>
            <a:endParaRPr lang="en-US" sz="2000" dirty="0"/>
          </a:p>
          <a:p>
            <a:r>
              <a:rPr lang="en-US" sz="2400" dirty="0" smtClean="0"/>
              <a:t>Reading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sz="2000" dirty="0" smtClean="0"/>
              <a:t>Interacting with Others 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sz="2000" dirty="0" smtClean="0"/>
              <a:t>Comprehending Instructions 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sz="2000" dirty="0" smtClean="0"/>
              <a:t>Getting Things Done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sz="2000" dirty="0" smtClean="0"/>
              <a:t>Comprehending Information 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12861" y="1600200"/>
            <a:ext cx="4473939" cy="4525963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Speaking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Interacting with Others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Giving Instructions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Getting Things Done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Sharing Information </a:t>
            </a:r>
          </a:p>
          <a:p>
            <a:pPr marL="971550" lvl="1" indent="-514350">
              <a:buFont typeface="+mj-lt"/>
              <a:buAutoNum type="romanUcPeriod"/>
            </a:pPr>
            <a:endParaRPr lang="en-US" sz="2000" dirty="0"/>
          </a:p>
          <a:p>
            <a:r>
              <a:rPr lang="en-US" sz="2400" dirty="0" smtClean="0"/>
              <a:t>Writing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Interacting with Others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Reproducing Information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Getting Things Done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Sharing Information</a:t>
            </a:r>
            <a:endParaRPr lang="en-US" dirty="0"/>
          </a:p>
          <a:p>
            <a:pPr marL="457200" lvl="1" indent="0">
              <a:buNone/>
            </a:pPr>
            <a:endParaRPr lang="en-US" sz="2000" dirty="0"/>
          </a:p>
          <a:p>
            <a:pPr marL="400050" lvl="1" indent="0">
              <a:buNone/>
            </a:pPr>
            <a:endParaRPr lang="en-US" sz="2000" dirty="0" smtClean="0"/>
          </a:p>
          <a:p>
            <a:pPr marL="40005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03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35" y="274638"/>
            <a:ext cx="7480926" cy="701204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Example: Banking and Green RWT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73" y="1130738"/>
            <a:ext cx="8673537" cy="4894698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r>
              <a:rPr lang="en-US" sz="8000" b="1" dirty="0" smtClean="0"/>
              <a:t>Listening</a:t>
            </a:r>
            <a:endParaRPr lang="en-US" sz="8000" b="1" dirty="0" smtClean="0"/>
          </a:p>
          <a:p>
            <a:pPr lvl="1"/>
            <a:r>
              <a:rPr lang="en-US" sz="5600" b="1" dirty="0" smtClean="0"/>
              <a:t>Interacting with Others</a:t>
            </a:r>
          </a:p>
          <a:p>
            <a:pPr lvl="2"/>
            <a:r>
              <a:rPr lang="en-US" sz="5600" dirty="0" smtClean="0"/>
              <a:t>Listen to a conversation between a customer service representative and a customer where a customer asks to switch to paperless billing</a:t>
            </a:r>
          </a:p>
          <a:p>
            <a:pPr marL="914400" lvl="2" indent="0">
              <a:buNone/>
            </a:pPr>
            <a:endParaRPr lang="en-US" sz="5600" dirty="0"/>
          </a:p>
          <a:p>
            <a:r>
              <a:rPr lang="en-US" sz="8000" b="1" dirty="0"/>
              <a:t>Speaking</a:t>
            </a:r>
          </a:p>
          <a:p>
            <a:pPr lvl="1"/>
            <a:r>
              <a:rPr lang="en-US" sz="5600" b="1" dirty="0"/>
              <a:t>Interacting with Others</a:t>
            </a:r>
          </a:p>
          <a:p>
            <a:pPr lvl="2"/>
            <a:r>
              <a:rPr lang="en-US" sz="5600" dirty="0"/>
              <a:t>Call a credit card company and ask to switch to paperless billing</a:t>
            </a:r>
          </a:p>
          <a:p>
            <a:pPr lvl="2"/>
            <a:r>
              <a:rPr lang="en-US" sz="5600" dirty="0"/>
              <a:t>Open a bank account at the bank. Go paperless by asking for online statements. </a:t>
            </a:r>
            <a:endParaRPr lang="en-US" sz="5600" dirty="0" smtClean="0"/>
          </a:p>
          <a:p>
            <a:pPr lvl="2"/>
            <a:r>
              <a:rPr lang="en-US" sz="5600" dirty="0" smtClean="0"/>
              <a:t>Debate between in person and online banking, include environmental argument for online. 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147572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dirty="0"/>
              <a:t>Example: Banking and Green RWT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46" y="1600200"/>
            <a:ext cx="8611584" cy="4827965"/>
          </a:xfrm>
          <a:solidFill>
            <a:srgbClr val="FFFFFF"/>
          </a:solidFill>
        </p:spPr>
        <p:txBody>
          <a:bodyPr>
            <a:normAutofit fontScale="25000" lnSpcReduction="20000"/>
          </a:bodyPr>
          <a:lstStyle/>
          <a:p>
            <a:r>
              <a:rPr lang="en-US" sz="8000" b="1" dirty="0"/>
              <a:t>Reading</a:t>
            </a:r>
          </a:p>
          <a:p>
            <a:pPr lvl="1"/>
            <a:r>
              <a:rPr lang="en-US" sz="8000" b="1" dirty="0"/>
              <a:t>Comprehending Information</a:t>
            </a:r>
          </a:p>
          <a:p>
            <a:pPr lvl="2"/>
            <a:r>
              <a:rPr lang="en-US" sz="8000" dirty="0"/>
              <a:t>Read about ways to reduce paper at the bank</a:t>
            </a:r>
          </a:p>
          <a:p>
            <a:pPr lvl="2"/>
            <a:endParaRPr lang="en-US" sz="8000" dirty="0"/>
          </a:p>
          <a:p>
            <a:pPr lvl="1"/>
            <a:r>
              <a:rPr lang="en-US" sz="8000" b="1" dirty="0"/>
              <a:t>Comprehending Instructions</a:t>
            </a:r>
          </a:p>
          <a:p>
            <a:pPr lvl="2"/>
            <a:r>
              <a:rPr lang="en-US" sz="8000" dirty="0"/>
              <a:t>Read and follow instructions on how to change to paperless bank statements from a bank website </a:t>
            </a:r>
          </a:p>
          <a:p>
            <a:pPr lvl="2"/>
            <a:endParaRPr lang="en-US" sz="8000" dirty="0"/>
          </a:p>
          <a:p>
            <a:r>
              <a:rPr lang="en-US" sz="8000" b="1" dirty="0"/>
              <a:t>Writing</a:t>
            </a:r>
          </a:p>
          <a:p>
            <a:pPr lvl="1"/>
            <a:r>
              <a:rPr lang="en-US" sz="8000" b="1" dirty="0"/>
              <a:t>Sharing Information</a:t>
            </a:r>
          </a:p>
          <a:p>
            <a:pPr lvl="2"/>
            <a:r>
              <a:rPr lang="en-US" sz="8000" dirty="0"/>
              <a:t>Write a paragraph of ways to reduce paper when banking </a:t>
            </a:r>
          </a:p>
          <a:p>
            <a:pPr lvl="2"/>
            <a:r>
              <a:rPr lang="en-US" sz="8000" dirty="0"/>
              <a:t>Write a paragraph on the benefits of online banking, touch on saving emissions</a:t>
            </a:r>
          </a:p>
          <a:p>
            <a:pPr lvl="1"/>
            <a:r>
              <a:rPr lang="en-US" sz="8000" b="1" dirty="0"/>
              <a:t>Giving Instructions </a:t>
            </a:r>
          </a:p>
          <a:p>
            <a:pPr lvl="2"/>
            <a:r>
              <a:rPr lang="en-US" sz="8000" dirty="0"/>
              <a:t>Write instructions of using ATM, write no for taking a receipt and explain why. </a:t>
            </a:r>
          </a:p>
          <a:p>
            <a:pPr lvl="2"/>
            <a:endParaRPr lang="en-US" sz="5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84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Distance Learning, Co-Vid and Environmental Education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8350"/>
          </a:xfrm>
          <a:solidFill>
            <a:srgbClr val="FFFFFF"/>
          </a:solidFill>
        </p:spPr>
        <p:txBody>
          <a:bodyPr>
            <a:normAutofit fontScale="25000" lnSpcReduction="20000"/>
          </a:bodyPr>
          <a:lstStyle/>
          <a:p>
            <a:r>
              <a:rPr lang="en-US" sz="8000" b="1" dirty="0" smtClean="0"/>
              <a:t>Conversation Circles</a:t>
            </a:r>
            <a:r>
              <a:rPr lang="en-US" sz="8000" dirty="0" smtClean="0"/>
              <a:t>: </a:t>
            </a:r>
            <a:r>
              <a:rPr lang="en-US" sz="8000" dirty="0" smtClean="0"/>
              <a:t>Grou</a:t>
            </a:r>
            <a:r>
              <a:rPr lang="en-US" sz="8000" dirty="0" smtClean="0"/>
              <a:t>p video chats/conversation circles talking about topics around the environment, Co-Vid and the impact on the planet, Earth Day, littering, weekend news stories, etc. </a:t>
            </a:r>
            <a:endParaRPr lang="en-US" sz="8000" dirty="0" smtClean="0"/>
          </a:p>
          <a:p>
            <a:endParaRPr lang="en-US" sz="8000" dirty="0" smtClean="0"/>
          </a:p>
          <a:p>
            <a:r>
              <a:rPr lang="en-US" sz="8000" b="1" dirty="0" smtClean="0"/>
              <a:t>YouTube </a:t>
            </a:r>
            <a:r>
              <a:rPr lang="en-US" sz="8000" b="1" dirty="0" smtClean="0"/>
              <a:t>Videos: </a:t>
            </a:r>
            <a:r>
              <a:rPr lang="en-US" sz="8000" dirty="0" smtClean="0"/>
              <a:t>Assign </a:t>
            </a:r>
            <a:r>
              <a:rPr lang="en-US" sz="8000" dirty="0" smtClean="0"/>
              <a:t>YouTube videos showing impact before and after co-vid and teach </a:t>
            </a:r>
            <a:r>
              <a:rPr lang="en-US" sz="8000" dirty="0" smtClean="0"/>
              <a:t>past tense and simple present and </a:t>
            </a:r>
            <a:r>
              <a:rPr lang="en-US" sz="8000" dirty="0" smtClean="0"/>
              <a:t>present </a:t>
            </a:r>
            <a:r>
              <a:rPr lang="en-US" sz="8000" dirty="0" smtClean="0"/>
              <a:t>continuous / </a:t>
            </a:r>
            <a:r>
              <a:rPr lang="en-US" sz="8000" dirty="0" smtClean="0"/>
              <a:t>language for </a:t>
            </a:r>
            <a:r>
              <a:rPr lang="en-US" sz="8000" dirty="0"/>
              <a:t> </a:t>
            </a:r>
            <a:r>
              <a:rPr lang="en-US" sz="8000" dirty="0" smtClean="0"/>
              <a:t>compare </a:t>
            </a:r>
            <a:r>
              <a:rPr lang="en-US" sz="8000" dirty="0" smtClean="0"/>
              <a:t>and contrast </a:t>
            </a:r>
            <a:r>
              <a:rPr lang="en-US" sz="8000" dirty="0" smtClean="0"/>
              <a:t>/ adjectives (feelings/descriptors) + comparative adjectives </a:t>
            </a:r>
          </a:p>
          <a:p>
            <a:endParaRPr lang="en-US" sz="7200" dirty="0" smtClean="0"/>
          </a:p>
          <a:p>
            <a:pPr lvl="1"/>
            <a:r>
              <a:rPr lang="en-US" sz="7200" dirty="0" smtClean="0"/>
              <a:t>Video Suggestions:</a:t>
            </a:r>
          </a:p>
          <a:p>
            <a:pPr marL="457200" lvl="1" indent="0">
              <a:buNone/>
            </a:pPr>
            <a:r>
              <a:rPr lang="en-US" sz="7200" b="1" dirty="0" smtClean="0"/>
              <a:t>6 Things that Prove the Earth is Healing: </a:t>
            </a:r>
            <a:endParaRPr lang="en-US" sz="7200" b="1" dirty="0" smtClean="0"/>
          </a:p>
          <a:p>
            <a:pPr marL="457200" lvl="1" indent="0">
              <a:buNone/>
            </a:pPr>
            <a:r>
              <a:rPr lang="en-US" sz="7200" dirty="0" smtClean="0">
                <a:hlinkClick r:id="rId2"/>
              </a:rPr>
              <a:t>https</a:t>
            </a:r>
            <a:r>
              <a:rPr lang="en-US" sz="7200" dirty="0">
                <a:hlinkClick r:id="rId2"/>
              </a:rPr>
              <a:t>://www.youtube.com/watch?v=</a:t>
            </a:r>
            <a:r>
              <a:rPr lang="en-US" sz="7200" dirty="0" smtClean="0">
                <a:hlinkClick r:id="rId2"/>
              </a:rPr>
              <a:t>R3M908TJG9M</a:t>
            </a:r>
            <a:endParaRPr lang="en-US" sz="7200" dirty="0" smtClean="0"/>
          </a:p>
          <a:p>
            <a:pPr marL="457200" lvl="1" indent="0">
              <a:buNone/>
            </a:pPr>
            <a:endParaRPr lang="en-US" sz="7200" dirty="0" smtClean="0"/>
          </a:p>
          <a:p>
            <a:pPr marL="457200" lvl="1" indent="0">
              <a:buNone/>
            </a:pPr>
            <a:r>
              <a:rPr lang="en-US" sz="7200" b="1" dirty="0" smtClean="0"/>
              <a:t>The Sky is Clearing – An Inspirational Film: </a:t>
            </a:r>
            <a:endParaRPr lang="en-US" sz="7200" b="1" dirty="0" smtClean="0"/>
          </a:p>
          <a:p>
            <a:pPr marL="457200" lvl="1" indent="0">
              <a:buNone/>
            </a:pPr>
            <a:r>
              <a:rPr lang="en-US" sz="7200" dirty="0" smtClean="0">
                <a:hlinkClick r:id="rId3"/>
              </a:rPr>
              <a:t>https</a:t>
            </a:r>
            <a:r>
              <a:rPr lang="en-US" sz="7200" dirty="0">
                <a:hlinkClick r:id="rId3"/>
              </a:rPr>
              <a:t>://www.youtube.com/watch?v=</a:t>
            </a:r>
            <a:r>
              <a:rPr lang="en-US" sz="7200" dirty="0" smtClean="0">
                <a:hlinkClick r:id="rId3"/>
              </a:rPr>
              <a:t>3J7dlRE2jxA</a:t>
            </a:r>
            <a:endParaRPr lang="en-US" sz="7200" dirty="0" smtClean="0"/>
          </a:p>
          <a:p>
            <a:pPr marL="457200" lvl="1" indent="0">
              <a:buNone/>
            </a:pPr>
            <a:endParaRPr lang="en-US" sz="7200" dirty="0" smtClean="0"/>
          </a:p>
          <a:p>
            <a:pPr marL="457200" lvl="1" indent="0">
              <a:buNone/>
            </a:pPr>
            <a:r>
              <a:rPr lang="en-US" sz="7200" b="1" dirty="0" smtClean="0"/>
              <a:t>Wildlife comes out to play</a:t>
            </a:r>
            <a:r>
              <a:rPr lang="en-US" sz="7200" dirty="0" smtClean="0"/>
              <a:t>: </a:t>
            </a:r>
            <a:endParaRPr lang="en-US" sz="7200" dirty="0" smtClean="0"/>
          </a:p>
          <a:p>
            <a:pPr marL="457200" lvl="1" indent="0">
              <a:buNone/>
            </a:pPr>
            <a:r>
              <a:rPr lang="en-US" sz="7200" dirty="0" smtClean="0">
                <a:hlinkClick r:id="rId4"/>
              </a:rPr>
              <a:t>https</a:t>
            </a:r>
            <a:r>
              <a:rPr lang="en-US" sz="7200" dirty="0">
                <a:hlinkClick r:id="rId4"/>
              </a:rPr>
              <a:t>://www.youtube.com/watch?v=</a:t>
            </a:r>
            <a:r>
              <a:rPr lang="en-US" sz="7200" dirty="0" smtClean="0">
                <a:hlinkClick r:id="rId4"/>
              </a:rPr>
              <a:t>ysGGIxxrwuk</a:t>
            </a:r>
            <a:endParaRPr lang="en-US" sz="7200" dirty="0" smtClean="0"/>
          </a:p>
          <a:p>
            <a:pPr marL="457200" lvl="1" indent="0">
              <a:buNone/>
            </a:pPr>
            <a:endParaRPr lang="en-US" sz="3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3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Distance Learning, Co-Vid and Environmental Education </a:t>
            </a:r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3100" b="1" dirty="0" smtClean="0"/>
          </a:p>
          <a:p>
            <a:r>
              <a:rPr lang="en-US" sz="3100" b="1" dirty="0" smtClean="0"/>
              <a:t>Reset/Reconnect: </a:t>
            </a:r>
            <a:r>
              <a:rPr lang="en-US" sz="3100" dirty="0" smtClean="0"/>
              <a:t>An opportunity to </a:t>
            </a:r>
            <a:r>
              <a:rPr lang="en-US" sz="3100" dirty="0"/>
              <a:t>s</a:t>
            </a:r>
            <a:r>
              <a:rPr lang="en-US" sz="3100" dirty="0" smtClean="0"/>
              <a:t>top </a:t>
            </a:r>
            <a:r>
              <a:rPr lang="en-US" sz="3100" dirty="0"/>
              <a:t>and </a:t>
            </a:r>
            <a:r>
              <a:rPr lang="en-US" sz="3100" dirty="0" smtClean="0"/>
              <a:t>smell </a:t>
            </a:r>
            <a:r>
              <a:rPr lang="en-US" sz="3100" dirty="0"/>
              <a:t>the </a:t>
            </a:r>
            <a:r>
              <a:rPr lang="en-US" sz="3100" dirty="0" smtClean="0"/>
              <a:t>roses</a:t>
            </a:r>
            <a:endParaRPr lang="en-US" sz="3100" dirty="0"/>
          </a:p>
          <a:p>
            <a:pPr marL="0" indent="0">
              <a:buNone/>
            </a:pPr>
            <a:endParaRPr lang="en-US" sz="3100" b="1" dirty="0" smtClean="0"/>
          </a:p>
          <a:p>
            <a:r>
              <a:rPr lang="en-US" sz="3100" b="1" dirty="0" smtClean="0"/>
              <a:t>Nature/Backyard Walk: </a:t>
            </a:r>
            <a:r>
              <a:rPr lang="en-US" sz="3100" dirty="0" smtClean="0"/>
              <a:t>Get </a:t>
            </a:r>
            <a:r>
              <a:rPr lang="en-US" sz="3100" dirty="0"/>
              <a:t>learners to reconnect to nature with journaling / sketching what they see in their backyard or on their social distancing walk, </a:t>
            </a:r>
            <a:r>
              <a:rPr lang="en-US" sz="3100" dirty="0" smtClean="0"/>
              <a:t>Get them to explain what they hear, see, smell, feel. (A great grounding exercise: Co-vid and mental health) </a:t>
            </a:r>
          </a:p>
          <a:p>
            <a:endParaRPr lang="en-US" sz="3100" dirty="0" smtClean="0"/>
          </a:p>
          <a:p>
            <a:r>
              <a:rPr lang="en-US" sz="3100" b="1" dirty="0" smtClean="0"/>
              <a:t>Backyard/Porch chats</a:t>
            </a:r>
            <a:r>
              <a:rPr lang="en-US" sz="3100" dirty="0" smtClean="0"/>
              <a:t>: Videochat from your backyard / garden (show and tell)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100" b="1" dirty="0" smtClean="0"/>
              <a:t>Current News</a:t>
            </a:r>
            <a:r>
              <a:rPr lang="en-US" sz="3100" dirty="0" smtClean="0"/>
              <a:t>: Reflect </a:t>
            </a:r>
            <a:r>
              <a:rPr lang="en-US" sz="3100" dirty="0"/>
              <a:t>on current events and weekend gatherings as teachable moments (</a:t>
            </a:r>
            <a:r>
              <a:rPr lang="en-US" sz="3100" dirty="0" err="1"/>
              <a:t>e.g</a:t>
            </a:r>
            <a:r>
              <a:rPr lang="en-US" sz="3100" dirty="0"/>
              <a:t> Trinity Bell Woods Park this past </a:t>
            </a:r>
            <a:r>
              <a:rPr lang="en-US" sz="3100" dirty="0" smtClean="0"/>
              <a:t>Saturday, people littering masks and gloves, panic buying)</a:t>
            </a:r>
            <a:endParaRPr 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78"/>
          </a:xfrm>
          <a:solidFill>
            <a:srgbClr val="FFFFFF"/>
          </a:solidFill>
        </p:spPr>
        <p:txBody>
          <a:bodyPr>
            <a:normAutofit fontScale="62500" lnSpcReduction="20000"/>
          </a:bodyPr>
          <a:lstStyle/>
          <a:p>
            <a:r>
              <a:rPr lang="en-US" sz="2200" dirty="0" smtClean="0"/>
              <a:t>Intermediate to Advanced: YouTube video on Material Decomposition </a:t>
            </a:r>
            <a:r>
              <a:rPr lang="en-US" sz="2200" dirty="0" err="1" smtClean="0"/>
              <a:t>Rates:</a:t>
            </a:r>
            <a:r>
              <a:rPr lang="en-US" sz="2200" dirty="0" err="1" smtClean="0">
                <a:hlinkClick r:id="rId2"/>
              </a:rPr>
              <a:t>https</a:t>
            </a:r>
            <a:r>
              <a:rPr lang="en-US" sz="2200" dirty="0" smtClean="0">
                <a:hlinkClick r:id="rId2"/>
              </a:rPr>
              <a:t>://www.youtube.com/watch?v=iS4VDu98Qa8</a:t>
            </a:r>
            <a:endParaRPr lang="en-US" sz="2200" dirty="0"/>
          </a:p>
          <a:p>
            <a:r>
              <a:rPr lang="en-US" sz="2200" dirty="0" smtClean="0"/>
              <a:t>EcoSource </a:t>
            </a:r>
            <a:r>
              <a:rPr lang="en-US" sz="2200" dirty="0" smtClean="0">
                <a:hlinkClick r:id="rId3"/>
              </a:rPr>
              <a:t>www.ecosource.ca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High Intermediate to Advanced: The Story of Stuff (book) + The Story of Stuff YouTube Channel</a:t>
            </a:r>
          </a:p>
          <a:p>
            <a:r>
              <a:rPr lang="en-US" sz="2200" dirty="0" smtClean="0">
                <a:hlinkClick r:id="rId4"/>
              </a:rPr>
              <a:t>www.esllibrary.com</a:t>
            </a:r>
            <a:r>
              <a:rPr lang="en-US" sz="2200" dirty="0" smtClean="0"/>
              <a:t>: Green Companies, Environmental Problems, etc. </a:t>
            </a:r>
          </a:p>
          <a:p>
            <a:r>
              <a:rPr lang="en-US" sz="2200" dirty="0" smtClean="0"/>
              <a:t>Low Beginner: Free Earth Day Lesson and Handouts: </a:t>
            </a:r>
            <a:r>
              <a:rPr lang="en-US" sz="2200" dirty="0" smtClean="0">
                <a:hlinkClick r:id="rId5"/>
              </a:rPr>
              <a:t>https://www.esljigsaws.com/blog/simple-earth-day-for-low-beginners/index.html</a:t>
            </a:r>
            <a:endParaRPr lang="en-US" sz="2200" dirty="0" smtClean="0"/>
          </a:p>
          <a:p>
            <a:r>
              <a:rPr lang="en-US" sz="2200" dirty="0" smtClean="0"/>
              <a:t>LINC 4: Alternative Transportation: </a:t>
            </a:r>
            <a:r>
              <a:rPr lang="en-US" sz="2200" dirty="0" smtClean="0">
                <a:hlinkClick r:id="rId6"/>
              </a:rPr>
              <a:t>http://www.moresettlement.org/LINC1-4/LINC4/travel.transportation/alternative.transpo/index.htm</a:t>
            </a:r>
            <a:endParaRPr lang="en-US" sz="2200" dirty="0" smtClean="0"/>
          </a:p>
          <a:p>
            <a:r>
              <a:rPr lang="en-US" sz="2200" dirty="0" smtClean="0"/>
              <a:t>Ventures 4: Unit on Daily Living about writing about environmental problems using cause and effect paragraphs </a:t>
            </a:r>
          </a:p>
          <a:p>
            <a:r>
              <a:rPr lang="en-CA" sz="2200" dirty="0" smtClean="0"/>
              <a:t>Farm to Table Picture Story: </a:t>
            </a:r>
            <a:r>
              <a:rPr lang="en-CA" sz="2200" u="sng" dirty="0" smtClean="0">
                <a:hlinkClick r:id="rId7"/>
              </a:rPr>
              <a:t>https</a:t>
            </a:r>
            <a:r>
              <a:rPr lang="en-CA" sz="2200" u="sng" dirty="0">
                <a:hlinkClick r:id="rId7"/>
              </a:rPr>
              <a:t>://www.englishlanguage.org.nz/wp-content/uploads/2018/04/6.-Garden-to-Plate22Sept2016.pdf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 smtClean="0"/>
              <a:t>Films: Chasing Coral, Tapped, Sea of Life, Chasing Ice </a:t>
            </a:r>
          </a:p>
          <a:p>
            <a:r>
              <a:rPr lang="en-US" sz="2200" dirty="0" smtClean="0"/>
              <a:t>Updated Canada’s Food Guide: </a:t>
            </a:r>
            <a:r>
              <a:rPr lang="en-US" sz="2200" dirty="0" smtClean="0">
                <a:hlinkClick r:id="rId8"/>
              </a:rPr>
              <a:t>https://food-guide.canada.ca/en/</a:t>
            </a:r>
            <a:endParaRPr lang="en-US" sz="2200" dirty="0" smtClean="0"/>
          </a:p>
          <a:p>
            <a:r>
              <a:rPr lang="en-US" sz="2200" dirty="0" smtClean="0"/>
              <a:t>TED Talk: How to Use a </a:t>
            </a:r>
            <a:r>
              <a:rPr lang="en-US" sz="2200" dirty="0"/>
              <a:t>Paper Towel: </a:t>
            </a:r>
            <a:r>
              <a:rPr lang="en-US" sz="2200" dirty="0">
                <a:hlinkClick r:id="rId9"/>
              </a:rPr>
              <a:t>https://www.ted.com/talks/joe_smith_how_to_use_a_paper_towel/discussion?language=</a:t>
            </a:r>
            <a:r>
              <a:rPr lang="en-US" sz="2200" dirty="0" smtClean="0">
                <a:hlinkClick r:id="rId9"/>
              </a:rPr>
              <a:t>en</a:t>
            </a:r>
            <a:endParaRPr lang="en-US" sz="2200" dirty="0" smtClean="0"/>
          </a:p>
          <a:p>
            <a:r>
              <a:rPr lang="en-US" sz="2200" dirty="0" smtClean="0"/>
              <a:t>CBC Marketplace Episode: </a:t>
            </a:r>
          </a:p>
          <a:p>
            <a:pPr lvl="1"/>
            <a:r>
              <a:rPr lang="en-US" sz="2200" dirty="0" smtClean="0"/>
              <a:t>Fashion’s Dirty Secret: </a:t>
            </a:r>
            <a:r>
              <a:rPr lang="en-US" sz="2200" dirty="0" smtClean="0">
                <a:hlinkClick r:id="rId10"/>
              </a:rPr>
              <a:t>https</a:t>
            </a:r>
            <a:r>
              <a:rPr lang="en-US" sz="2200" dirty="0">
                <a:hlinkClick r:id="rId10"/>
              </a:rPr>
              <a:t>://www.cbc.ca/marketplace/m_episodes/2017-2018/clothing-waste-fashions-dirty-</a:t>
            </a:r>
            <a:r>
              <a:rPr lang="en-US" sz="2200" dirty="0" smtClean="0">
                <a:hlinkClick r:id="rId10"/>
              </a:rPr>
              <a:t>secret</a:t>
            </a:r>
            <a:endParaRPr lang="en-US" sz="2200" dirty="0" smtClean="0"/>
          </a:p>
          <a:p>
            <a:pPr lvl="1"/>
            <a:r>
              <a:rPr lang="en-US" sz="2200" dirty="0" smtClean="0"/>
              <a:t>Tracking Your Trash: </a:t>
            </a:r>
            <a:r>
              <a:rPr lang="en-US" sz="2200" dirty="0" smtClean="0">
                <a:hlinkClick r:id="rId11"/>
              </a:rPr>
              <a:t>https</a:t>
            </a:r>
            <a:r>
              <a:rPr lang="en-US" sz="2200" dirty="0">
                <a:hlinkClick r:id="rId11"/>
              </a:rPr>
              <a:t>://www.cbc.ca/marketplace/episodes/2019-2020/tracking-your-trash-where-does-your-recycling-really-end-</a:t>
            </a:r>
            <a:r>
              <a:rPr lang="en-US" sz="2200" dirty="0" smtClean="0">
                <a:hlinkClick r:id="rId11"/>
              </a:rPr>
              <a:t>up</a:t>
            </a:r>
            <a:r>
              <a:rPr lang="en-US" sz="22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5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422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sz="1800" dirty="0" smtClean="0">
                <a:hlinkClick r:id="rId2"/>
              </a:rPr>
              <a:t>https://www.theguardian.com/us-news/2019/jun/23/all-the-plastic-ever-made-study-comic</a:t>
            </a:r>
            <a:endParaRPr lang="en-US" sz="1800" dirty="0" smtClean="0"/>
          </a:p>
          <a:p>
            <a:r>
              <a:rPr lang="en-US" sz="1800" dirty="0" smtClean="0">
                <a:hlinkClick r:id="rId3"/>
              </a:rPr>
              <a:t>https://www.saveonenergy.com/material-decomposition/</a:t>
            </a:r>
            <a:endParaRPr lang="en-US" sz="1800" dirty="0" smtClean="0"/>
          </a:p>
          <a:p>
            <a:r>
              <a:rPr lang="en-US" sz="1800" dirty="0" smtClean="0">
                <a:hlinkClick r:id="rId4"/>
              </a:rPr>
              <a:t>https://begreenpackagingstore.com/blogs/news/7873165-how-long-does-it-take-for-trash-to-decompose</a:t>
            </a:r>
            <a:endParaRPr lang="en-US" sz="1800" dirty="0" smtClean="0"/>
          </a:p>
          <a:p>
            <a:r>
              <a:rPr lang="en-US" sz="1800" dirty="0" smtClean="0">
                <a:hlinkClick r:id="rId5"/>
              </a:rPr>
              <a:t>https://www.thebalancesmb.com/how-long-does-it-take-garbage-to-decompose-2878033</a:t>
            </a:r>
            <a:endParaRPr lang="en-US" sz="1800" dirty="0"/>
          </a:p>
          <a:p>
            <a:r>
              <a:rPr lang="en-US" sz="1800" dirty="0" smtClean="0">
                <a:hlinkClick r:id="rId6"/>
              </a:rPr>
              <a:t>http://www.earthlyissues.com/recycling.htm</a:t>
            </a:r>
            <a:endParaRPr lang="en-US" sz="1800" dirty="0" smtClean="0"/>
          </a:p>
          <a:p>
            <a:r>
              <a:rPr lang="en-US" sz="1800" dirty="0" smtClean="0">
                <a:hlinkClick r:id="rId7"/>
              </a:rPr>
              <a:t>https://www.wired.co.uk/article/climate-change-facts-2019</a:t>
            </a:r>
            <a:endParaRPr lang="en-US" sz="1800" dirty="0" smtClean="0"/>
          </a:p>
          <a:p>
            <a:r>
              <a:rPr lang="en-US" sz="1800" dirty="0" smtClean="0">
                <a:hlinkClick r:id="rId8"/>
              </a:rPr>
              <a:t>https://www.conservation.org/stories/11-climate-change-facts-you-need-to-know</a:t>
            </a:r>
            <a:endParaRPr lang="en-US" sz="1800" dirty="0" smtClean="0"/>
          </a:p>
          <a:p>
            <a:r>
              <a:rPr lang="en-US" sz="1800" dirty="0" smtClean="0">
                <a:hlinkClick r:id="rId9"/>
              </a:rPr>
              <a:t>https://www.cbc.ca/news/politics/ocean-plastic-liberals-fact-check-1.5212632</a:t>
            </a:r>
            <a:endParaRPr lang="en-US" sz="1800" dirty="0" smtClean="0"/>
          </a:p>
          <a:p>
            <a:r>
              <a:rPr lang="en-US" sz="1800" dirty="0" smtClean="0">
                <a:hlinkClick r:id="rId10"/>
              </a:rPr>
              <a:t>https://www.globalcitizen.org/en/content/plastic-pollution-facts/</a:t>
            </a:r>
            <a:endParaRPr lang="en-US" sz="1800" dirty="0" smtClean="0"/>
          </a:p>
          <a:p>
            <a:r>
              <a:rPr lang="en-US" sz="1800" dirty="0" smtClean="0">
                <a:hlinkClick r:id="rId11"/>
              </a:rPr>
              <a:t>https://www.conservation.org/stories/11-deforestation-facts-you-need-to-know</a:t>
            </a:r>
            <a:endParaRPr lang="en-US" sz="1800" dirty="0" smtClean="0"/>
          </a:p>
          <a:p>
            <a:r>
              <a:rPr lang="en-US" sz="1800" dirty="0" smtClean="0">
                <a:hlinkClick r:id="rId12"/>
              </a:rPr>
              <a:t>https://www.carbonbrief.org/analysis-why-scientists-think-100-of-global-warming-is-due-to-humans</a:t>
            </a:r>
            <a:endParaRPr lang="en-US" sz="1800" dirty="0" smtClean="0"/>
          </a:p>
          <a:p>
            <a:r>
              <a:rPr lang="en-US" sz="1800" dirty="0" smtClean="0">
                <a:hlinkClick r:id="rId13"/>
              </a:rPr>
              <a:t>https://climateatlas.ca/climate-change-basics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4592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Contact Me!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4434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I can send over: </a:t>
            </a:r>
          </a:p>
          <a:p>
            <a:r>
              <a:rPr lang="en-US" sz="2000" dirty="0" smtClean="0"/>
              <a:t>Sorting Signage in MS Word</a:t>
            </a:r>
          </a:p>
          <a:p>
            <a:r>
              <a:rPr lang="en-US" sz="2000" dirty="0" smtClean="0"/>
              <a:t>This PowerPoint presentation </a:t>
            </a:r>
          </a:p>
          <a:p>
            <a:r>
              <a:rPr lang="en-US" sz="2000" dirty="0" smtClean="0"/>
              <a:t>Real World Task readings, listening handouts, worksheets, role-play guides</a:t>
            </a:r>
          </a:p>
          <a:p>
            <a:r>
              <a:rPr lang="en-US" sz="2000" dirty="0" smtClean="0"/>
              <a:t>Green Real World Task suggestions list according to theme </a:t>
            </a:r>
          </a:p>
          <a:p>
            <a:r>
              <a:rPr lang="en-US" sz="2000" dirty="0" smtClean="0"/>
              <a:t>Sorting PowerPoint to educate students about municipal guidelines </a:t>
            </a:r>
          </a:p>
          <a:p>
            <a:r>
              <a:rPr lang="en-US" sz="2000" dirty="0" smtClean="0"/>
              <a:t>My workbook for students on co-vid and its environmental impact</a:t>
            </a:r>
          </a:p>
          <a:p>
            <a:r>
              <a:rPr lang="en-US" sz="2000" dirty="0" smtClean="0"/>
              <a:t>Or if you have any questions, concerns, tips for me!  </a:t>
            </a:r>
          </a:p>
          <a:p>
            <a:pPr marL="0" indent="0">
              <a:buNone/>
            </a:pPr>
            <a:r>
              <a:rPr lang="en-US" sz="2000" dirty="0" smtClean="0"/>
              <a:t>My email address:      </a:t>
            </a:r>
            <a:r>
              <a:rPr lang="en-US" sz="2000" b="1" dirty="0" smtClean="0"/>
              <a:t> </a:t>
            </a:r>
            <a:r>
              <a:rPr lang="en-US" sz="3200" b="1" dirty="0" smtClean="0">
                <a:hlinkClick r:id="rId2"/>
              </a:rPr>
              <a:t>rajpreetlotay@gmail.com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0" indent="0" algn="ctr">
              <a:buNone/>
            </a:pPr>
            <a:r>
              <a:rPr lang="en-US" sz="2400" i="1" dirty="0" smtClean="0"/>
              <a:t>“Do your little bit of good where you are; it’s those little bits of good put together that overwhelm the world.”</a:t>
            </a:r>
          </a:p>
          <a:p>
            <a:pPr marL="0" indent="0" algn="ctr">
              <a:buNone/>
            </a:pPr>
            <a:r>
              <a:rPr lang="en-US" sz="2400" dirty="0" smtClean="0"/>
              <a:t>-Archbishop Desmond Tutu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9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4709" y="1208185"/>
            <a:ext cx="5297052" cy="255454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ym typeface="Wingdings"/>
              </a:rPr>
              <a:t>Poll Question # 1 </a:t>
            </a:r>
            <a:endParaRPr lang="en-US" sz="3200" b="1" dirty="0" smtClean="0">
              <a:sym typeface="Wingdings"/>
            </a:endParaRPr>
          </a:p>
          <a:p>
            <a:pPr algn="ctr"/>
            <a:endParaRPr lang="en-US" sz="3200" b="1" dirty="0">
              <a:sym typeface="Wingdings"/>
            </a:endParaRPr>
          </a:p>
          <a:p>
            <a:pPr algn="ctr"/>
            <a:r>
              <a:rPr lang="en-US" sz="3200" dirty="0" smtClean="0">
                <a:sym typeface="Wingdings"/>
              </a:rPr>
              <a:t>How </a:t>
            </a:r>
            <a:r>
              <a:rPr lang="en-US" sz="3200" dirty="0">
                <a:sym typeface="Wingdings"/>
              </a:rPr>
              <a:t>connected are you to the </a:t>
            </a:r>
            <a:r>
              <a:rPr lang="en-US" sz="3200" dirty="0" smtClean="0">
                <a:sym typeface="Wingdings"/>
              </a:rPr>
              <a:t>environment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on a scale of 1-10?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604" y="4058635"/>
            <a:ext cx="2286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9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57" y="1223674"/>
            <a:ext cx="6664832" cy="4182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0711" y="5638198"/>
            <a:ext cx="353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Guy Parsons / Canadian Geographic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Co-Vid 19 Pandemic + Impact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70" b="13670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18581" y="6335228"/>
            <a:ext cx="309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Credit: The Toronto Star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58615" y="5454740"/>
            <a:ext cx="171921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January 2020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33430" y="5529771"/>
            <a:ext cx="159531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February 2020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2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Our Ecological Crisis: Painting a Picture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 fontScale="92500"/>
          </a:bodyPr>
          <a:lstStyle/>
          <a:p>
            <a:r>
              <a:rPr lang="en-US" sz="2800" dirty="0" smtClean="0"/>
              <a:t>Average wildlife populations have dropped by 60 per cent in just over 40 years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The </a:t>
            </a:r>
            <a:r>
              <a:rPr lang="en-US" sz="2800" dirty="0" smtClean="0"/>
              <a:t>world’s tropical forests are shrinking at a staggering rate of about 36 football fields per minute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Wildfires are increasing in frequency and severity over the past 100 years due to drier and hotter weather. </a:t>
            </a:r>
          </a:p>
          <a:p>
            <a:r>
              <a:rPr lang="en-US" sz="2800" dirty="0" smtClean="0"/>
              <a:t>An estimated </a:t>
            </a:r>
            <a:r>
              <a:rPr lang="en-US" sz="2800" dirty="0"/>
              <a:t>1 billion animals were killed in Australia’s wildfires of 2019-</a:t>
            </a:r>
            <a:r>
              <a:rPr lang="en-US" sz="2800" dirty="0" smtClean="0"/>
              <a:t>2020. </a:t>
            </a:r>
            <a:endParaRPr lang="en-US" sz="2800" dirty="0" smtClean="0"/>
          </a:p>
          <a:p>
            <a:r>
              <a:rPr lang="en-US" sz="2800" dirty="0" smtClean="0"/>
              <a:t>Plastic </a:t>
            </a:r>
            <a:r>
              <a:rPr lang="en-US" sz="2800" dirty="0" smtClean="0"/>
              <a:t>is killing more than 1.1 million seabirds and animals every year.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b="1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0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/>
              <a:t>Our Ecological Crisis: Painting a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/>
              <a:t>A million plastic bottles and about 2 million plastic bags are bought around the world every minute. Plastic bags on average are used for about 12 minutes. </a:t>
            </a:r>
          </a:p>
          <a:p>
            <a:r>
              <a:rPr lang="en-US" dirty="0" smtClean="0"/>
              <a:t>If </a:t>
            </a:r>
            <a:r>
              <a:rPr lang="en-US" dirty="0"/>
              <a:t>things don’t change, it is estimated that there will be more plastic than fish in the oceans by 2050. </a:t>
            </a:r>
          </a:p>
          <a:p>
            <a:r>
              <a:rPr lang="en-US" dirty="0"/>
              <a:t>The Earth has been progressively heating up for the last century, especially in the last 50 years. </a:t>
            </a:r>
          </a:p>
          <a:p>
            <a:r>
              <a:rPr lang="en-US" dirty="0"/>
              <a:t>800 million people (11% of the world’s population) is vulnerable to current climate change impacts such as droughts, flooding, heat waves, etc.</a:t>
            </a:r>
          </a:p>
          <a:p>
            <a:r>
              <a:rPr lang="en-US" dirty="0"/>
              <a:t>According to numerous studies, scientists believe that global warming is 100% the direct result of human activity.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2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21"/>
            <a:ext cx="9144000" cy="651577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6788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7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5189</TotalTime>
  <Words>1918</Words>
  <Application>Microsoft Macintosh PowerPoint</Application>
  <PresentationFormat>On-screen Show (4:3)</PresentationFormat>
  <Paragraphs>223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Teaching Green Real World Tasks in the ESL Classroom </vt:lpstr>
      <vt:lpstr>About Me + House Rules</vt:lpstr>
      <vt:lpstr>PowerPoint Presentation</vt:lpstr>
      <vt:lpstr>PowerPoint Presentation</vt:lpstr>
      <vt:lpstr>Co-Vid 19 Pandemic + Impact </vt:lpstr>
      <vt:lpstr>Our Ecological Crisis: Painting a Picture</vt:lpstr>
      <vt:lpstr>Our Ecological Crisis: Painting a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the most impactful “R”? </vt:lpstr>
      <vt:lpstr>Why does environmental education in the adult ESL classroom matter?  </vt:lpstr>
      <vt:lpstr>The Environmental Lens </vt:lpstr>
      <vt:lpstr>The Environmental Lens </vt:lpstr>
      <vt:lpstr>Being a Green Teacher: Tips and Tricks  </vt:lpstr>
      <vt:lpstr>Being a Green Teacher: Tips and Tricks  continued </vt:lpstr>
      <vt:lpstr>Sorting Signage </vt:lpstr>
      <vt:lpstr>Green Real World Tasks in LINC Themes </vt:lpstr>
      <vt:lpstr>CHAT QUESTION (5 minutes)</vt:lpstr>
      <vt:lpstr>Real World Task Competencies </vt:lpstr>
      <vt:lpstr>Example: Banking and Green RWT</vt:lpstr>
      <vt:lpstr>Example: Banking and Green RWT</vt:lpstr>
      <vt:lpstr>Distance Learning, Co-Vid and Environmental Education </vt:lpstr>
      <vt:lpstr>Distance Learning, Co-Vid and Environmental Education continued</vt:lpstr>
      <vt:lpstr>Additional Resources</vt:lpstr>
      <vt:lpstr>References </vt:lpstr>
      <vt:lpstr>Contact Me! </vt:lpstr>
    </vt:vector>
  </TitlesOfParts>
  <Company>HUMBER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Jaskaran Lotay</dc:creator>
  <cp:lastModifiedBy>Jaskaran Lotay</cp:lastModifiedBy>
  <cp:revision>63</cp:revision>
  <dcterms:created xsi:type="dcterms:W3CDTF">2019-12-02T04:01:37Z</dcterms:created>
  <dcterms:modified xsi:type="dcterms:W3CDTF">2020-05-24T22:26:40Z</dcterms:modified>
</cp:coreProperties>
</file>