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Pacifico"/>
      <p:regular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Pacifico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6c51f4a25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6c51f4a2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6c51f4a2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6c51f4a2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6c51f4a25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6c51f4a2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6c51f4a25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6c51f4a2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6c51f4a25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6c51f4a2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6c51f4a25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6c51f4a25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6c51f4a25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6c51f4a25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6c51f4a2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6c51f4a2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6c51f4a25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6c51f4a25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8c10a19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8c10a19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8c10a19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8c10a19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8c10a191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8c10a191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6c51f4a25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6c51f4a2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6c51f4a25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96c51f4a25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6c51f4a25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96c51f4a25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96c51f4a25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96c51f4a2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6c51f4a25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96c51f4a25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6c51f4a25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96c51f4a25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6c51f4a25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6c51f4a25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6c51f4a25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96c51f4a25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98c10a191c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98c10a191c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8c10a191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8c10a191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96c51f4a25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96c51f4a25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96c51f4a25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96c51f4a25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96c51f4a25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96c51f4a25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96c51f4a25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96c51f4a25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96c51f4a25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96c51f4a25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96c51f4a25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96c51f4a25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8a16cc51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98a16cc51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96c51f4a25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96c51f4a25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6c51f4a25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6c51f4a25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6c51f4a25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96c51f4a25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8c10a191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8c10a191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96c51f4a25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96c51f4a25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96c51f4a25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96c51f4a25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6c51f4a2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6c51f4a2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6c51f4a2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6c51f4a2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6c51f4a2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6c51f4a2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6c51f4a2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6c51f4a2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6c51f4a2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6c51f4a2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unsplash.com/@nasa?utm_source=unsplash&amp;utm_medium=referral&amp;utm_content=creditCopyText" TargetMode="External"/><Relationship Id="rId4" Type="http://schemas.openxmlformats.org/officeDocument/2006/relationships/hyperlink" Target="https://unsplash.com/@nasa?utm_source=unsplash&amp;utm_medium=referral&amp;utm_content=creditCopyText" TargetMode="External"/><Relationship Id="rId11" Type="http://schemas.openxmlformats.org/officeDocument/2006/relationships/hyperlink" Target="https://unsplash.com/s/photos/antarctica-iceberg-peninsula?utm_source=unsplash&amp;utm_medium=referral&amp;utm_content=creditCopyText" TargetMode="External"/><Relationship Id="rId10" Type="http://schemas.openxmlformats.org/officeDocument/2006/relationships/hyperlink" Target="https://unsplash.com/s/photos/antarctica-iceberg-peninsula?utm_source=unsplash&amp;utm_medium=referral&amp;utm_content=creditCopyText" TargetMode="External"/><Relationship Id="rId12" Type="http://schemas.openxmlformats.org/officeDocument/2006/relationships/image" Target="../media/image13.png"/><Relationship Id="rId9" Type="http://schemas.openxmlformats.org/officeDocument/2006/relationships/hyperlink" Target="https://unsplash.com/@xavibalderas?utm_source=unsplash&amp;utm_medium=referral&amp;utm_content=creditCopyText" TargetMode="External"/><Relationship Id="rId5" Type="http://schemas.openxmlformats.org/officeDocument/2006/relationships/hyperlink" Target="https://unsplash.com/s/photos/nasa?utm_source=unsplash&amp;utm_medium=referral&amp;utm_content=creditCopyText" TargetMode="External"/><Relationship Id="rId6" Type="http://schemas.openxmlformats.org/officeDocument/2006/relationships/hyperlink" Target="https://unsplash.com/s/photos/nasa?utm_source=unsplash&amp;utm_medium=referral&amp;utm_content=creditCopyText" TargetMode="External"/><Relationship Id="rId7" Type="http://schemas.openxmlformats.org/officeDocument/2006/relationships/image" Target="../media/image18.png"/><Relationship Id="rId8" Type="http://schemas.openxmlformats.org/officeDocument/2006/relationships/hyperlink" Target="https://unsplash.com/@xavibalderas?utm_source=unsplash&amp;utm_medium=referral&amp;utm_content=creditCopyText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bit.ly/2RRfwRy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hyperlink" Target="https://unsplash.com/@jesuskiteque?utm_source=unsplash&amp;utm_medium=referral&amp;utm_content=creditCopyText" TargetMode="External"/><Relationship Id="rId5" Type="http://schemas.openxmlformats.org/officeDocument/2006/relationships/hyperlink" Target="https://unsplash.com/@jesuskiteque?utm_source=unsplash&amp;utm_medium=referral&amp;utm_content=creditCopyText" TargetMode="External"/><Relationship Id="rId6" Type="http://schemas.openxmlformats.org/officeDocument/2006/relationships/hyperlink" Target="https://unsplash.com/s/photos/technology-vr?utm_source=unsplash&amp;utm_medium=referral&amp;utm_content=creditCopyText" TargetMode="External"/><Relationship Id="rId7" Type="http://schemas.openxmlformats.org/officeDocument/2006/relationships/hyperlink" Target="https://unsplash.com/s/photos/technology-vr?utm_source=unsplash&amp;utm_medium=referral&amp;utm_content=creditCopyText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poly.google.com/view/89QwLqFFviW" TargetMode="External"/><Relationship Id="rId4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oly.google.com/view/8rBMZovQwEU" TargetMode="External"/><Relationship Id="rId4" Type="http://schemas.openxmlformats.org/officeDocument/2006/relationships/hyperlink" Target="https://poly.google.com/view/89QwLqFFviW" TargetMode="External"/><Relationship Id="rId5" Type="http://schemas.openxmlformats.org/officeDocument/2006/relationships/hyperlink" Target="https://poly.google.com/view/eZJ4a6qvRB6" TargetMode="External"/><Relationship Id="rId6" Type="http://schemas.openxmlformats.org/officeDocument/2006/relationships/hyperlink" Target="https://poly.google.com/view/3tEEm9ZHdCr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Relationship Id="rId5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hyperlink" Target="https://unsplash.com/@patrick_schneider?utm_source=unsplash&amp;utm_medium=referral&amp;utm_content=creditCopyText" TargetMode="External"/><Relationship Id="rId5" Type="http://schemas.openxmlformats.org/officeDocument/2006/relationships/hyperlink" Target="https://unsplash.com/@patrick_schneider?utm_source=unsplash&amp;utm_medium=referral&amp;utm_content=creditCopyText" TargetMode="External"/><Relationship Id="rId6" Type="http://schemas.openxmlformats.org/officeDocument/2006/relationships/hyperlink" Target="https://unsplash.com/s/photos/virtual-reality?utm_source=unsplash&amp;utm_medium=referral&amp;utm_content=creditCopyText" TargetMode="External"/><Relationship Id="rId7" Type="http://schemas.openxmlformats.org/officeDocument/2006/relationships/hyperlink" Target="https://unsplash.com/s/photos/virtual-reality?utm_source=unsplash&amp;utm_medium=referral&amp;utm_content=creditCopyText" TargetMode="External"/><Relationship Id="rId8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Relationship Id="rId4" Type="http://schemas.openxmlformats.org/officeDocument/2006/relationships/hyperlink" Target="https://unsplash.com/@hammerandtusk?utm_source=unsplash&amp;utm_medium=referral&amp;utm_content=creditCopyText" TargetMode="External"/><Relationship Id="rId11" Type="http://schemas.openxmlformats.org/officeDocument/2006/relationships/hyperlink" Target="https://unsplash.com/s/photos/computer?utm_source=unsplash&amp;utm_medium=referral&amp;utm_content=creditCopyText" TargetMode="External"/><Relationship Id="rId10" Type="http://schemas.openxmlformats.org/officeDocument/2006/relationships/hyperlink" Target="https://unsplash.com/@jeswinthomas?utm_source=unsplash&amp;utm_medium=referral&amp;utm_content=creditCopyText" TargetMode="External"/><Relationship Id="rId12" Type="http://schemas.openxmlformats.org/officeDocument/2006/relationships/hyperlink" Target="https://unsplash.com/s/photos/computer?utm_source=unsplash&amp;utm_medium=referral&amp;utm_content=creditCopyText" TargetMode="External"/><Relationship Id="rId9" Type="http://schemas.openxmlformats.org/officeDocument/2006/relationships/hyperlink" Target="https://unsplash.com/@jeswinthomas?utm_source=unsplash&amp;utm_medium=referral&amp;utm_content=creditCopyText" TargetMode="External"/><Relationship Id="rId5" Type="http://schemas.openxmlformats.org/officeDocument/2006/relationships/hyperlink" Target="https://unsplash.com/@hammerandtusk?utm_source=unsplash&amp;utm_medium=referral&amp;utm_content=creditCopyText" TargetMode="External"/><Relationship Id="rId6" Type="http://schemas.openxmlformats.org/officeDocument/2006/relationships/hyperlink" Target="https://unsplash.com/s/photos/virtual-reality?utm_source=unsplash&amp;utm_medium=referral&amp;utm_content=creditCopyText" TargetMode="External"/><Relationship Id="rId7" Type="http://schemas.openxmlformats.org/officeDocument/2006/relationships/hyperlink" Target="https://unsplash.com/s/photos/virtual-reality?utm_source=unsplash&amp;utm_medium=referral&amp;utm_content=creditCopyText" TargetMode="External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76175" y="0"/>
            <a:ext cx="8520600" cy="179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Energize Online Classes With Virtual Experiences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767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Allan   @mrpottz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800" y="2408950"/>
            <a:ext cx="9195600" cy="273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1</a:t>
            </a:r>
            <a:r>
              <a:rPr lang="en"/>
              <a:t> Google Expeditions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VR Tours</a:t>
            </a:r>
            <a:endParaRPr/>
          </a:p>
        </p:txBody>
      </p:sp>
      <p:sp>
        <p:nvSpPr>
          <p:cNvPr id="134" name="Google Shape;134;p22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138" y="0"/>
            <a:ext cx="502987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117" y="2464547"/>
            <a:ext cx="1984408" cy="197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311700" y="1152475"/>
            <a:ext cx="359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COVID travel limitations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Explore inaccessible places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Limited class disruption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Inexpensive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Potentially</a:t>
            </a:r>
            <a:r>
              <a:rPr lang="en"/>
              <a:t> limitless </a:t>
            </a:r>
            <a:r>
              <a:rPr lang="en"/>
              <a:t>experiences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Provided paths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Provided activities</a:t>
            </a:r>
            <a:endParaRPr/>
          </a:p>
        </p:txBody>
      </p:sp>
      <p:sp>
        <p:nvSpPr>
          <p:cNvPr id="143" name="Google Shape;143;p23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3159" y="0"/>
            <a:ext cx="237083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273175" y="90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Exotic Places</a:t>
            </a:r>
            <a:endParaRPr/>
          </a:p>
        </p:txBody>
      </p:sp>
      <p:sp>
        <p:nvSpPr>
          <p:cNvPr id="150" name="Google Shape;150;p24"/>
          <p:cNvSpPr txBox="1"/>
          <p:nvPr>
            <p:ph idx="1" type="body"/>
          </p:nvPr>
        </p:nvSpPr>
        <p:spPr>
          <a:xfrm>
            <a:off x="311700" y="1017725"/>
            <a:ext cx="8520600" cy="4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International</a:t>
            </a:r>
            <a:r>
              <a:rPr lang="en"/>
              <a:t> Space Station                 to                              Antarctica</a:t>
            </a:r>
            <a:endParaRPr/>
          </a:p>
        </p:txBody>
      </p:sp>
      <p:sp>
        <p:nvSpPr>
          <p:cNvPr id="151" name="Google Shape;151;p24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311700" y="4510150"/>
            <a:ext cx="30000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Photo by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NASA</a:t>
            </a:r>
            <a:r>
              <a:rPr lang="en" sz="1100">
                <a:solidFill>
                  <a:schemeClr val="dk1"/>
                </a:solidFill>
              </a:rPr>
              <a:t> on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Unsplash</a:t>
            </a:r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175" y="1521000"/>
            <a:ext cx="3283569" cy="29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/>
        </p:nvSpPr>
        <p:spPr>
          <a:xfrm>
            <a:off x="5344888" y="4510150"/>
            <a:ext cx="31251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Photo by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9"/>
              </a:rPr>
              <a:t>Xavier Balderas Cejudo</a:t>
            </a:r>
            <a:r>
              <a:rPr lang="en" sz="1100">
                <a:solidFill>
                  <a:schemeClr val="dk1"/>
                </a:solidFill>
              </a:rPr>
              <a:t> on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11"/>
              </a:rPr>
              <a:t>Unsplash</a:t>
            </a: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91176" y="1488750"/>
            <a:ext cx="3032529" cy="298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Exploring potential careers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311700" y="1152475"/>
            <a:ext cx="8520600" cy="4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Aquarist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Civil engineer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Coder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Metal artisan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Microbiome scientist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Museum photographer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Paleontologist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Park ranger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Pharmacist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...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5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883" y="228725"/>
            <a:ext cx="354330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708" y="3117850"/>
            <a:ext cx="316230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4208" y="1928500"/>
            <a:ext cx="2695575" cy="20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Inaccessible spaces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6"/>
          <p:cNvSpPr txBox="1"/>
          <p:nvPr>
            <p:ph idx="1" type="body"/>
          </p:nvPr>
        </p:nvSpPr>
        <p:spPr>
          <a:xfrm>
            <a:off x="311700" y="1152475"/>
            <a:ext cx="8520600" cy="4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Inside the respiratory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Gears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Nervous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heart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Muscular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Migrane </a:t>
            </a:r>
            <a:r>
              <a:rPr lang="en"/>
              <a:t>Anatomy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Airplanes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Fusion reactor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6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308" y="1949225"/>
            <a:ext cx="6428682" cy="323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Comprehensive </a:t>
            </a:r>
            <a:r>
              <a:rPr lang="en"/>
              <a:t>List of Tours</a:t>
            </a:r>
            <a:endParaRPr/>
          </a:p>
        </p:txBody>
      </p:sp>
      <p:sp>
        <p:nvSpPr>
          <p:cNvPr id="179" name="Google Shape;179;p27"/>
          <p:cNvSpPr txBox="1"/>
          <p:nvPr>
            <p:ph idx="1" type="body"/>
          </p:nvPr>
        </p:nvSpPr>
        <p:spPr>
          <a:xfrm>
            <a:off x="311700" y="1152475"/>
            <a:ext cx="8520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https://bit.ly/2RRfwRy</a:t>
            </a:r>
            <a:endParaRPr/>
          </a:p>
        </p:txBody>
      </p:sp>
      <p:sp>
        <p:nvSpPr>
          <p:cNvPr id="180" name="Google Shape;180;p27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383" y="1850875"/>
            <a:ext cx="5479609" cy="329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80825" y="41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Required</a:t>
            </a:r>
            <a:endParaRPr/>
          </a:p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5353400" y="-127950"/>
            <a:ext cx="3636300" cy="19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Internet connection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Mobile devices / Workstation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Viewer (optional)</a:t>
            </a:r>
            <a:endParaRPr/>
          </a:p>
        </p:txBody>
      </p:sp>
      <p:sp>
        <p:nvSpPr>
          <p:cNvPr id="188" name="Google Shape;188;p28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51867"/>
            <a:ext cx="9143999" cy="26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/>
          <p:nvPr/>
        </p:nvSpPr>
        <p:spPr>
          <a:xfrm>
            <a:off x="2964125" y="4790625"/>
            <a:ext cx="2754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Photo by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Jesus Kiteque</a:t>
            </a:r>
            <a:r>
              <a:rPr lang="en" sz="1100">
                <a:solidFill>
                  <a:schemeClr val="dk1"/>
                </a:solidFill>
              </a:rPr>
              <a:t> on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Unsplash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Instructor Leads a Tour (blended learning)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Instructor </a:t>
            </a:r>
            <a:r>
              <a:rPr lang="en"/>
              <a:t>introduces concept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Instructor </a:t>
            </a:r>
            <a:r>
              <a:rPr lang="en"/>
              <a:t>shares activity/worksheet with learners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Instructor starts</a:t>
            </a:r>
            <a:r>
              <a:rPr lang="en"/>
              <a:t> tour on their device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Stu</a:t>
            </a:r>
            <a:r>
              <a:rPr lang="en">
                <a:solidFill>
                  <a:srgbClr val="FF0000"/>
                </a:solidFill>
              </a:rPr>
              <a:t>dent</a:t>
            </a:r>
            <a:r>
              <a:rPr lang="en">
                <a:solidFill>
                  <a:srgbClr val="FF0000"/>
                </a:solidFill>
              </a:rPr>
              <a:t>s connect to the instructor’s tour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Instructor </a:t>
            </a:r>
            <a:r>
              <a:rPr lang="en"/>
              <a:t>guides learners through tour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Students complete the activity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97" name="Google Shape;197;p29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750" y="0"/>
            <a:ext cx="85725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9950" y="3402275"/>
            <a:ext cx="6727150" cy="467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118175" y="3789200"/>
            <a:ext cx="30720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Filename: Google_Expeditions_teacher_lead</a:t>
            </a:r>
            <a:endParaRPr i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(blended learning version)</a:t>
            </a:r>
            <a:endParaRPr i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Self-discovery tour</a:t>
            </a:r>
            <a:endParaRPr/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Instructor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introduces concept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instructor shares worksheet with learners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locate tour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start tour on their laptop/workstation/device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learners through tour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students complete activity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07" name="Google Shape;207;p30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750" y="0"/>
            <a:ext cx="85725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150" y="1386650"/>
            <a:ext cx="4072850" cy="42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0"/>
          <p:cNvSpPr txBox="1"/>
          <p:nvPr/>
        </p:nvSpPr>
        <p:spPr>
          <a:xfrm>
            <a:off x="292150" y="4293625"/>
            <a:ext cx="34704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Filename: </a:t>
            </a:r>
            <a:r>
              <a:rPr i="1" lang="en">
                <a:solidFill>
                  <a:srgbClr val="38761D"/>
                </a:solidFill>
              </a:rPr>
              <a:t>Google_Expeditions_first_exploration</a:t>
            </a:r>
            <a:endParaRPr i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type="title"/>
          </p:nvPr>
        </p:nvSpPr>
        <p:spPr>
          <a:xfrm>
            <a:off x="82550" y="421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</a:t>
            </a:r>
            <a:br>
              <a:rPr lang="en"/>
            </a:br>
            <a:r>
              <a:rPr lang="en"/>
              <a:t>Instant </a:t>
            </a:r>
            <a:r>
              <a:rPr lang="en"/>
              <a:t>Wealth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</a:t>
            </a:r>
            <a:endParaRPr/>
          </a:p>
        </p:txBody>
      </p:sp>
      <p:sp>
        <p:nvSpPr>
          <p:cNvPr id="216" name="Google Shape;216;p31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7" name="Google Shape;2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411" y="0"/>
            <a:ext cx="589642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1"/>
          <p:cNvSpPr txBox="1"/>
          <p:nvPr/>
        </p:nvSpPr>
        <p:spPr>
          <a:xfrm>
            <a:off x="173625" y="4080300"/>
            <a:ext cx="34704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Filename: </a:t>
            </a:r>
            <a:br>
              <a:rPr i="1" lang="en">
                <a:solidFill>
                  <a:srgbClr val="38761D"/>
                </a:solidFill>
              </a:rPr>
            </a:br>
            <a:r>
              <a:rPr i="1" lang="en">
                <a:solidFill>
                  <a:srgbClr val="38761D"/>
                </a:solidFill>
              </a:rPr>
              <a:t>Myfave_VR_Tour</a:t>
            </a:r>
            <a:endParaRPr i="1">
              <a:solidFill>
                <a:srgbClr val="38761D"/>
              </a:solidFill>
            </a:endParaRPr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6750" y="0"/>
            <a:ext cx="85725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 txBox="1"/>
          <p:nvPr/>
        </p:nvSpPr>
        <p:spPr>
          <a:xfrm rot="-453485">
            <a:off x="226223" y="2204377"/>
            <a:ext cx="2299074" cy="44244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Choose</a:t>
            </a:r>
            <a:r>
              <a:rPr lang="en">
                <a:solidFill>
                  <a:srgbClr val="FFFFFF"/>
                </a:solidFill>
              </a:rPr>
              <a:t> a Tour!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0" y="74457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tours everywhere</a:t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63" y="2065113"/>
            <a:ext cx="8620125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97280">
            <a:off x="5331691" y="1524542"/>
            <a:ext cx="2163268" cy="46056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880675" y="1583325"/>
            <a:ext cx="3344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https://www.doorsopenontario.on.ca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Adaptation – Environment</a:t>
            </a:r>
            <a:endParaRPr/>
          </a:p>
        </p:txBody>
      </p:sp>
      <p:sp>
        <p:nvSpPr>
          <p:cNvPr id="226" name="Google Shape;226;p32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750" y="835550"/>
            <a:ext cx="4375251" cy="43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2"/>
          <p:cNvSpPr txBox="1"/>
          <p:nvPr/>
        </p:nvSpPr>
        <p:spPr>
          <a:xfrm>
            <a:off x="53125" y="4054600"/>
            <a:ext cx="36651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Filename:</a:t>
            </a:r>
            <a:br>
              <a:rPr i="1" lang="en">
                <a:solidFill>
                  <a:srgbClr val="38761D"/>
                </a:solidFill>
              </a:rPr>
            </a:br>
            <a:r>
              <a:rPr i="1" lang="en">
                <a:solidFill>
                  <a:srgbClr val="38761D"/>
                </a:solidFill>
              </a:rPr>
              <a:t>Google_Expedition_Environment_student</a:t>
            </a:r>
            <a:endParaRPr i="1">
              <a:solidFill>
                <a:srgbClr val="38761D"/>
              </a:solidFill>
            </a:endParaRPr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6750" y="0"/>
            <a:ext cx="85725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a few tours…</a:t>
            </a:r>
            <a:endParaRPr/>
          </a:p>
        </p:txBody>
      </p:sp>
      <p:sp>
        <p:nvSpPr>
          <p:cNvPr id="235" name="Google Shape;235;p33"/>
          <p:cNvSpPr txBox="1"/>
          <p:nvPr>
            <p:ph idx="1" type="body"/>
          </p:nvPr>
        </p:nvSpPr>
        <p:spPr>
          <a:xfrm>
            <a:off x="311700" y="1152475"/>
            <a:ext cx="4260300" cy="5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students create their own tours…</a:t>
            </a:r>
            <a:endParaRPr/>
          </a:p>
        </p:txBody>
      </p:sp>
      <p:sp>
        <p:nvSpPr>
          <p:cNvPr id="236" name="Google Shape;236;p33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650" y="1791725"/>
            <a:ext cx="3869343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2</a:t>
            </a:r>
            <a:r>
              <a:rPr lang="en"/>
              <a:t>  Google Tour Creator</a:t>
            </a:r>
            <a:endParaRPr/>
          </a:p>
        </p:txBody>
      </p:sp>
      <p:sp>
        <p:nvSpPr>
          <p:cNvPr id="243" name="Google Shape;24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4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5" name="Google Shape;2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0690"/>
            <a:ext cx="9143999" cy="3439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Learner</a:t>
            </a:r>
            <a:r>
              <a:rPr lang="en"/>
              <a:t> Generated Student presentations</a:t>
            </a:r>
            <a:endParaRPr/>
          </a:p>
        </p:txBody>
      </p:sp>
      <p:sp>
        <p:nvSpPr>
          <p:cNvPr id="251" name="Google Shape;251;p35"/>
          <p:cNvSpPr txBox="1"/>
          <p:nvPr>
            <p:ph idx="1" type="body"/>
          </p:nvPr>
        </p:nvSpPr>
        <p:spPr>
          <a:xfrm>
            <a:off x="311700" y="4082025"/>
            <a:ext cx="8520600" cy="4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https://poly.google.com/view/89QwLqFFviW</a:t>
            </a:r>
            <a:endParaRPr/>
          </a:p>
        </p:txBody>
      </p:sp>
      <p:sp>
        <p:nvSpPr>
          <p:cNvPr id="252" name="Google Shape;252;p35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31124"/>
            <a:ext cx="9144000" cy="275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Generated Tours</a:t>
            </a:r>
            <a:endParaRPr/>
          </a:p>
        </p:txBody>
      </p:sp>
      <p:sp>
        <p:nvSpPr>
          <p:cNvPr id="259" name="Google Shape;259;p36"/>
          <p:cNvSpPr txBox="1"/>
          <p:nvPr>
            <p:ph idx="1" type="body"/>
          </p:nvPr>
        </p:nvSpPr>
        <p:spPr>
          <a:xfrm>
            <a:off x="311700" y="1152475"/>
            <a:ext cx="8520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Information found on </a:t>
            </a:r>
            <a:r>
              <a:rPr b="1" lang="en"/>
              <a:t>Google Street View</a:t>
            </a:r>
            <a:r>
              <a:rPr lang="en"/>
              <a:t> panoramas</a:t>
            </a:r>
            <a:endParaRPr/>
          </a:p>
        </p:txBody>
      </p:sp>
      <p:sp>
        <p:nvSpPr>
          <p:cNvPr id="260" name="Google Shape;260;p36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00800"/>
            <a:ext cx="9144001" cy="298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guide</a:t>
            </a:r>
            <a:endParaRPr/>
          </a:p>
        </p:txBody>
      </p:sp>
      <p:sp>
        <p:nvSpPr>
          <p:cNvPr id="267" name="Google Shape;267;p37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925" y="0"/>
            <a:ext cx="873075" cy="12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7662" y="1310800"/>
            <a:ext cx="63863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206875" y="4096175"/>
            <a:ext cx="22482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Filename:</a:t>
            </a:r>
            <a:br>
              <a:rPr i="1" lang="en">
                <a:solidFill>
                  <a:srgbClr val="38761D"/>
                </a:solidFill>
              </a:rPr>
            </a:br>
            <a:r>
              <a:rPr i="1" lang="en">
                <a:solidFill>
                  <a:srgbClr val="38761D"/>
                </a:solidFill>
              </a:rPr>
              <a:t>Making_a_Google_Tour</a:t>
            </a:r>
            <a:endParaRPr i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>
            <p:ph type="title"/>
          </p:nvPr>
        </p:nvSpPr>
        <p:spPr>
          <a:xfrm>
            <a:off x="311700" y="445025"/>
            <a:ext cx="2217300" cy="16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Peer 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&amp;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Corrections</a:t>
            </a:r>
            <a:endParaRPr/>
          </a:p>
        </p:txBody>
      </p:sp>
      <p:sp>
        <p:nvSpPr>
          <p:cNvPr id="276" name="Google Shape;276;p38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7" name="Google Shape;2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300" y="0"/>
            <a:ext cx="52017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Presentations</a:t>
            </a:r>
            <a:endParaRPr/>
          </a:p>
        </p:txBody>
      </p:sp>
      <p:sp>
        <p:nvSpPr>
          <p:cNvPr id="283" name="Google Shape;283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9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5" name="Google Shape;2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650" y="1509101"/>
            <a:ext cx="6811350" cy="30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Projects</a:t>
            </a:r>
            <a:endParaRPr/>
          </a:p>
        </p:txBody>
      </p:sp>
      <p:sp>
        <p:nvSpPr>
          <p:cNvPr id="291" name="Google Shape;291;p40"/>
          <p:cNvSpPr txBox="1"/>
          <p:nvPr>
            <p:ph idx="1" type="body"/>
          </p:nvPr>
        </p:nvSpPr>
        <p:spPr>
          <a:xfrm>
            <a:off x="311700" y="1152475"/>
            <a:ext cx="6099900" cy="21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Alexandria,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https://poly.google.com/view/8rBMZovQwEU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Baku,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https://poly.google.com/view/89QwLqFFviW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Algiers,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https://poly.google.com/view/eZJ4a6qvRB6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Al Khor,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https://poly.google.com/view/3tEEm9ZHdCr</a:t>
            </a:r>
            <a:endParaRPr/>
          </a:p>
        </p:txBody>
      </p:sp>
      <p:sp>
        <p:nvSpPr>
          <p:cNvPr id="292" name="Google Shape;292;p40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other community made tours</a:t>
            </a:r>
            <a:endParaRPr/>
          </a:p>
        </p:txBody>
      </p:sp>
      <p:sp>
        <p:nvSpPr>
          <p:cNvPr id="298" name="Google Shape;298;p41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9" name="Google Shape;2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358" y="1162225"/>
            <a:ext cx="632940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311700" y="74457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experiences</a:t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5" y="1788450"/>
            <a:ext cx="4951405" cy="3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1788445"/>
            <a:ext cx="4572000" cy="3355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3</a:t>
            </a:r>
            <a:r>
              <a:rPr lang="en"/>
              <a:t> </a:t>
            </a:r>
            <a:r>
              <a:rPr lang="en"/>
              <a:t>Google Expeditions  - AR</a:t>
            </a:r>
            <a:endParaRPr/>
          </a:p>
        </p:txBody>
      </p:sp>
      <p:sp>
        <p:nvSpPr>
          <p:cNvPr id="305" name="Google Shape;305;p42"/>
          <p:cNvSpPr txBox="1"/>
          <p:nvPr>
            <p:ph idx="1" type="body"/>
          </p:nvPr>
        </p:nvSpPr>
        <p:spPr>
          <a:xfrm>
            <a:off x="311700" y="1152475"/>
            <a:ext cx="85206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dk1"/>
                </a:solidFill>
              </a:rPr>
              <a:t>•</a:t>
            </a: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 courses:   </a:t>
            </a: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engineering technology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				  health sciences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	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2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7" name="Google Shape;3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7349" y="2030675"/>
            <a:ext cx="2336651" cy="31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317" y="2106075"/>
            <a:ext cx="2291302" cy="26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Tour AR Models</a:t>
            </a:r>
            <a:endParaRPr/>
          </a:p>
        </p:txBody>
      </p:sp>
      <p:sp>
        <p:nvSpPr>
          <p:cNvPr id="314" name="Google Shape;314;p43"/>
          <p:cNvSpPr txBox="1"/>
          <p:nvPr>
            <p:ph idx="1" type="body"/>
          </p:nvPr>
        </p:nvSpPr>
        <p:spPr>
          <a:xfrm>
            <a:off x="311700" y="1152475"/>
            <a:ext cx="345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Modes of Transportation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Nervous system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Skeletal System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Forms of Energy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Camouflage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Coral Reef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Teeth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Machines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Gears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3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6" name="Google Shape;3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900" y="1152475"/>
            <a:ext cx="5072100" cy="264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Tour Worksheet</a:t>
            </a:r>
            <a:endParaRPr/>
          </a:p>
        </p:txBody>
      </p:sp>
      <p:sp>
        <p:nvSpPr>
          <p:cNvPr id="322" name="Google Shape;32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4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4" name="Google Shape;32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7600" y="0"/>
            <a:ext cx="846400" cy="11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" y="1152475"/>
            <a:ext cx="4782125" cy="26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2125" y="2767249"/>
            <a:ext cx="4361875" cy="253954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4"/>
          <p:cNvSpPr txBox="1"/>
          <p:nvPr/>
        </p:nvSpPr>
        <p:spPr>
          <a:xfrm>
            <a:off x="206875" y="4096175"/>
            <a:ext cx="27954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Filename:</a:t>
            </a:r>
            <a:br>
              <a:rPr i="1" lang="en">
                <a:solidFill>
                  <a:srgbClr val="38761D"/>
                </a:solidFill>
              </a:rPr>
            </a:br>
            <a:r>
              <a:rPr i="1" lang="en">
                <a:solidFill>
                  <a:srgbClr val="38761D"/>
                </a:solidFill>
              </a:rPr>
              <a:t>Google_Expeditions_AR _Tours</a:t>
            </a:r>
            <a:endParaRPr i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Markers</a:t>
            </a:r>
            <a:endParaRPr/>
          </a:p>
        </p:txBody>
      </p:sp>
      <p:sp>
        <p:nvSpPr>
          <p:cNvPr id="333" name="Google Shape;33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Blended Learning</a:t>
            </a:r>
            <a:endParaRPr/>
          </a:p>
        </p:txBody>
      </p:sp>
      <p:sp>
        <p:nvSpPr>
          <p:cNvPr id="334" name="Google Shape;334;p45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5" name="Google Shape;3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205" y="0"/>
            <a:ext cx="40847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2056" y="0"/>
            <a:ext cx="30364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4</a:t>
            </a:r>
            <a:r>
              <a:rPr lang="en"/>
              <a:t> Google Earth - Voyager</a:t>
            </a:r>
            <a:endParaRPr/>
          </a:p>
        </p:txBody>
      </p:sp>
      <p:sp>
        <p:nvSpPr>
          <p:cNvPr id="342" name="Google Shape;342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Deeper dives into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Culture</a:t>
            </a:r>
            <a:endParaRPr/>
          </a:p>
        </p:txBody>
      </p:sp>
      <p:sp>
        <p:nvSpPr>
          <p:cNvPr id="343" name="Google Shape;343;p46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4" name="Google Shape;34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503" y="1152475"/>
            <a:ext cx="5868498" cy="394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Voyager example</a:t>
            </a:r>
            <a:endParaRPr/>
          </a:p>
        </p:txBody>
      </p:sp>
      <p:sp>
        <p:nvSpPr>
          <p:cNvPr id="350" name="Google Shape;350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7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2" name="Google Shape;3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439" y="29925"/>
            <a:ext cx="4923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713" y="1152463"/>
            <a:ext cx="3057525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Earth How To</a:t>
            </a:r>
            <a:endParaRPr/>
          </a:p>
        </p:txBody>
      </p:sp>
      <p:sp>
        <p:nvSpPr>
          <p:cNvPr id="359" name="Google Shape;359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Quiz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Explore</a:t>
            </a:r>
            <a:endParaRPr/>
          </a:p>
        </p:txBody>
      </p:sp>
      <p:sp>
        <p:nvSpPr>
          <p:cNvPr id="360" name="Google Shape;360;p48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1" name="Google Shape;3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7600" y="0"/>
            <a:ext cx="846400" cy="119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8"/>
          <p:cNvSpPr txBox="1"/>
          <p:nvPr/>
        </p:nvSpPr>
        <p:spPr>
          <a:xfrm>
            <a:off x="309850" y="4054600"/>
            <a:ext cx="27531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Filename:</a:t>
            </a:r>
            <a:endParaRPr i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Google_Earth_Voyager</a:t>
            </a:r>
            <a:endParaRPr i="1">
              <a:solidFill>
                <a:srgbClr val="38761D"/>
              </a:solidFill>
            </a:endParaRPr>
          </a:p>
        </p:txBody>
      </p:sp>
      <p:pic>
        <p:nvPicPr>
          <p:cNvPr id="363" name="Google Shape;36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200" y="1344500"/>
            <a:ext cx="6019800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5</a:t>
            </a:r>
            <a:r>
              <a:rPr lang="en"/>
              <a:t> Geoguessr</a:t>
            </a:r>
            <a:endParaRPr/>
          </a:p>
        </p:txBody>
      </p:sp>
      <p:sp>
        <p:nvSpPr>
          <p:cNvPr id="369" name="Google Shape;369;p49"/>
          <p:cNvSpPr txBox="1"/>
          <p:nvPr>
            <p:ph idx="1" type="body"/>
          </p:nvPr>
        </p:nvSpPr>
        <p:spPr>
          <a:xfrm>
            <a:off x="311700" y="1152475"/>
            <a:ext cx="5111700" cy="7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Geography guessing game based on genre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Gamification -&gt; Fun!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70" name="Google Shape;370;p49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1" name="Google Shape;37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200" y="1871525"/>
            <a:ext cx="5386800" cy="3271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 where?</a:t>
            </a:r>
            <a:endParaRPr/>
          </a:p>
        </p:txBody>
      </p:sp>
      <p:sp>
        <p:nvSpPr>
          <p:cNvPr id="377" name="Google Shape;377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0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9" name="Google Shape;3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4709" y="0"/>
            <a:ext cx="56792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</a:t>
            </a:r>
            <a:endParaRPr/>
          </a:p>
        </p:txBody>
      </p:sp>
      <p:sp>
        <p:nvSpPr>
          <p:cNvPr id="385" name="Google Shape;385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Points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Distance</a:t>
            </a:r>
            <a:endParaRPr/>
          </a:p>
        </p:txBody>
      </p:sp>
      <p:sp>
        <p:nvSpPr>
          <p:cNvPr id="386" name="Google Shape;386;p51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7" name="Google Shape;38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941" y="0"/>
            <a:ext cx="602006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311700" y="74457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experiences</a:t>
            </a:r>
            <a:endParaRPr/>
          </a:p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7697"/>
            <a:ext cx="4325925" cy="340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5917" y="1786325"/>
            <a:ext cx="4818083" cy="33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Guide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2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4" name="Google Shape;39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7600" y="0"/>
            <a:ext cx="846400" cy="11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495" y="1504775"/>
            <a:ext cx="55915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2"/>
          <p:cNvSpPr txBox="1"/>
          <p:nvPr/>
        </p:nvSpPr>
        <p:spPr>
          <a:xfrm>
            <a:off x="132800" y="4001475"/>
            <a:ext cx="2779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761D"/>
                </a:solidFill>
              </a:rPr>
              <a:t>Filename</a:t>
            </a:r>
            <a:r>
              <a:rPr i="1" lang="en">
                <a:solidFill>
                  <a:srgbClr val="38761D"/>
                </a:solidFill>
              </a:rPr>
              <a:t>:</a:t>
            </a:r>
            <a:br>
              <a:rPr i="1" lang="en">
                <a:solidFill>
                  <a:srgbClr val="38761D"/>
                </a:solidFill>
              </a:rPr>
            </a:br>
            <a:r>
              <a:rPr i="1" lang="en">
                <a:solidFill>
                  <a:srgbClr val="38761D"/>
                </a:solidFill>
              </a:rPr>
              <a:t>Geoguessr</a:t>
            </a:r>
            <a:endParaRPr i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402" name="Google Shape;402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3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Tour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412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Virtual vs Augmented Reality?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Expeditions VR Tours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Create a VR Tour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Expeditions AR Models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Google Earth Voyager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GeoGuessr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332375"/>
            <a:ext cx="4621799" cy="237125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5262000" y="4703625"/>
            <a:ext cx="3882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Photo by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Patrick Schneider</a:t>
            </a:r>
            <a:r>
              <a:rPr lang="en" sz="1100">
                <a:solidFill>
                  <a:schemeClr val="dk1"/>
                </a:solidFill>
              </a:rPr>
              <a:t> on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Unsplash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16377" y="0"/>
            <a:ext cx="827626" cy="57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Reality  vs  </a:t>
            </a:r>
            <a:r>
              <a:rPr lang="en"/>
              <a:t>Augmented</a:t>
            </a:r>
            <a:r>
              <a:rPr lang="en"/>
              <a:t> Reality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068150"/>
            <a:ext cx="5757900" cy="15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reality (VR) implies a complete immersion experience that shuts out the physical world through a viewing device.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However, VR can be experienced without a headset.</a:t>
            </a:r>
            <a:endParaRPr/>
          </a:p>
        </p:txBody>
      </p:sp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8298" y="1974325"/>
            <a:ext cx="2985699" cy="272930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6329700" y="4703625"/>
            <a:ext cx="281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Photo by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Hammer &amp; Tusk</a:t>
            </a:r>
            <a:r>
              <a:rPr lang="en" sz="1100">
                <a:solidFill>
                  <a:schemeClr val="dk1"/>
                </a:solidFill>
              </a:rPr>
              <a:t> on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Unsplash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67983" y="2622175"/>
            <a:ext cx="3322286" cy="21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1367975" y="4804800"/>
            <a:ext cx="40125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Photo by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10"/>
              </a:rPr>
              <a:t>Jeswin Thomas</a:t>
            </a:r>
            <a:r>
              <a:rPr lang="en" sz="1100">
                <a:solidFill>
                  <a:schemeClr val="dk1"/>
                </a:solidFill>
              </a:rPr>
              <a:t> on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12"/>
              </a:rPr>
              <a:t>Unsplash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Reality  vs  Augmented Reality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068150"/>
            <a:ext cx="8520600" cy="9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Augmented reality (AR) adds digital elements to a digital view often by using the camera on a portable device.</a:t>
            </a:r>
            <a:endParaRPr/>
          </a:p>
        </p:txBody>
      </p:sp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6072775" y="4703625"/>
            <a:ext cx="281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https://www.pikist.com/free-photo-vjikl</a:t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175" y="1857375"/>
            <a:ext cx="3572612" cy="330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1317650" y="445025"/>
            <a:ext cx="726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used AR or VR in the classroom?</a:t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00" y="1152475"/>
            <a:ext cx="8352800" cy="36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65225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1317650" y="445025"/>
            <a:ext cx="782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your students generated any AR models or VR tours in your language classes?</a:t>
            </a:r>
            <a:endParaRPr/>
          </a:p>
        </p:txBody>
      </p:sp>
      <p:sp>
        <p:nvSpPr>
          <p:cNvPr id="126" name="Google Shape;126;p21"/>
          <p:cNvSpPr txBox="1"/>
          <p:nvPr>
            <p:ph idx="12" type="sldNum"/>
          </p:nvPr>
        </p:nvSpPr>
        <p:spPr>
          <a:xfrm>
            <a:off x="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52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6801" y="1776013"/>
            <a:ext cx="5537051" cy="332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