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71" r:id="rId4"/>
    <p:sldId id="282" r:id="rId5"/>
    <p:sldId id="285" r:id="rId6"/>
    <p:sldId id="273" r:id="rId7"/>
    <p:sldId id="264" r:id="rId8"/>
    <p:sldId id="275" r:id="rId9"/>
    <p:sldId id="278" r:id="rId10"/>
    <p:sldId id="276" r:id="rId11"/>
    <p:sldId id="279" r:id="rId12"/>
    <p:sldId id="286" r:id="rId13"/>
    <p:sldId id="287" r:id="rId14"/>
    <p:sldId id="288" r:id="rId15"/>
    <p:sldId id="289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58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5A2900-472B-4FDE-B1B3-7635534819E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1ABF88-CFC7-4488-8444-1154EDE0BD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ESL Learners as Instructional Resources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1"/>
                </a:solidFill>
              </a:rPr>
              <a:t>Mostafa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Hasrati</a:t>
            </a:r>
            <a:r>
              <a:rPr lang="en-GB" dirty="0" smtClean="0">
                <a:solidFill>
                  <a:schemeClr val="tx1"/>
                </a:solidFill>
              </a:rPr>
              <a:t>, Ph.D., OCELT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best realizes mutual engagement in ESL classrooms?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Teachers deliver lessons using new technologies.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Teachers facilitate interaction and engagement among students.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Students prepare the material before coming to class (flipped classrooms).</a:t>
            </a:r>
          </a:p>
          <a:p>
            <a:pPr marL="457200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None/>
            </a:pPr>
            <a:r>
              <a:rPr lang="en-GB" dirty="0" smtClean="0"/>
              <a:t>SLIDE 10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Communicative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Four features of communicative activities:</a:t>
            </a:r>
          </a:p>
          <a:p>
            <a:pPr lvl="1"/>
            <a:r>
              <a:rPr lang="en-US" dirty="0" smtClean="0"/>
              <a:t>Information gap</a:t>
            </a:r>
          </a:p>
          <a:p>
            <a:pPr lvl="1"/>
            <a:r>
              <a:rPr lang="en-US" dirty="0" smtClean="0"/>
              <a:t>Choice</a:t>
            </a:r>
          </a:p>
          <a:p>
            <a:pPr lvl="1"/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GB" dirty="0" smtClean="0"/>
          </a:p>
          <a:p>
            <a:pPr lvl="1">
              <a:buNone/>
            </a:pPr>
            <a:r>
              <a:rPr lang="en-GB" sz="2400" dirty="0" smtClean="0"/>
              <a:t>SLIDE 11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ESL Students’ 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Seminars, workshops, and </a:t>
            </a:r>
            <a:r>
              <a:rPr lang="en-US" dirty="0" err="1" smtClean="0"/>
              <a:t>infographics</a:t>
            </a:r>
            <a:endParaRPr lang="en-US" dirty="0" smtClean="0"/>
          </a:p>
          <a:p>
            <a:pPr lvl="1"/>
            <a:r>
              <a:rPr lang="en-US" dirty="0" smtClean="0"/>
              <a:t>Professions</a:t>
            </a:r>
          </a:p>
          <a:p>
            <a:pPr lvl="1"/>
            <a:r>
              <a:rPr lang="en-US" dirty="0" smtClean="0"/>
              <a:t>Countries </a:t>
            </a:r>
          </a:p>
          <a:p>
            <a:pPr lvl="1"/>
            <a:r>
              <a:rPr lang="en-US" dirty="0" smtClean="0"/>
              <a:t>Cultural artifacts</a:t>
            </a:r>
          </a:p>
          <a:p>
            <a:pPr lvl="1"/>
            <a:r>
              <a:rPr lang="en-US" dirty="0" smtClean="0"/>
              <a:t>Potlucks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GB" sz="2400" dirty="0" smtClean="0"/>
              <a:t>SLIDE 12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lessons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Potluck Parties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Artifacts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</a:t>
            </a:r>
            <a:r>
              <a:rPr lang="en-GB" smtClean="0"/>
              <a:t>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References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Brown, H.D., &amp; Lee, H. (2015).</a:t>
            </a:r>
            <a:r>
              <a:rPr lang="en-US" i="1" dirty="0" smtClean="0"/>
              <a:t>Teaching by Principles: An Interactive Approach to Language Pedagogy (4</a:t>
            </a:r>
            <a:r>
              <a:rPr lang="en-US" i="1" baseline="30000" dirty="0" smtClean="0"/>
              <a:t>th</a:t>
            </a:r>
            <a:r>
              <a:rPr lang="en-US" i="1" dirty="0" smtClean="0"/>
              <a:t> Ed.)</a:t>
            </a:r>
            <a:r>
              <a:rPr lang="en-US" dirty="0" smtClean="0"/>
              <a:t>.  White Plains, NY: Pearson Education Inc. </a:t>
            </a:r>
          </a:p>
          <a:p>
            <a:pPr>
              <a:buNone/>
            </a:pPr>
            <a:r>
              <a:rPr lang="en-US" dirty="0" smtClean="0"/>
              <a:t>Cannon-Bowers, J. A., &amp; Salas, E. (2001). Reflections on shared cognition. </a:t>
            </a:r>
            <a:r>
              <a:rPr lang="en-US" i="1" dirty="0" smtClean="0"/>
              <a:t>Journal of Organizational Behavior</a:t>
            </a:r>
            <a:r>
              <a:rPr lang="en-US" dirty="0" smtClean="0"/>
              <a:t>, </a:t>
            </a:r>
            <a:r>
              <a:rPr lang="en-US" i="1" dirty="0" smtClean="0"/>
              <a:t>22</a:t>
            </a:r>
            <a:r>
              <a:rPr lang="en-US" dirty="0" smtClean="0"/>
              <a:t>(2), 195–202.</a:t>
            </a:r>
          </a:p>
          <a:p>
            <a:pPr>
              <a:buNone/>
            </a:pPr>
            <a:r>
              <a:rPr lang="en-US" dirty="0" smtClean="0"/>
              <a:t>Lave, J. &amp; Wenger, E. (1991) </a:t>
            </a:r>
            <a:r>
              <a:rPr lang="en-US" i="1" dirty="0" smtClean="0"/>
              <a:t>Situated learning: legitimate peripheral participation. </a:t>
            </a:r>
            <a:r>
              <a:rPr lang="en-US" dirty="0" smtClean="0"/>
              <a:t>Cambridge, UK:</a:t>
            </a:r>
          </a:p>
          <a:p>
            <a:pPr>
              <a:buNone/>
            </a:pPr>
            <a:r>
              <a:rPr lang="en-US" dirty="0" smtClean="0"/>
              <a:t>	Cambridge University Press.</a:t>
            </a:r>
          </a:p>
          <a:p>
            <a:pPr>
              <a:buNone/>
            </a:pPr>
            <a:r>
              <a:rPr lang="en-US" dirty="0" err="1" smtClean="0"/>
              <a:t>Vygotsky</a:t>
            </a:r>
            <a:r>
              <a:rPr lang="en-US" dirty="0" smtClean="0"/>
              <a:t>, L. S. (1978) </a:t>
            </a:r>
            <a:r>
              <a:rPr lang="en-US" i="1" dirty="0" smtClean="0"/>
              <a:t>Mind in society. </a:t>
            </a:r>
            <a:r>
              <a:rPr lang="en-US" dirty="0" smtClean="0"/>
              <a:t>Cambridge, MA, MIT Press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/>
              <a:t>Wenger, E. (1998) </a:t>
            </a:r>
            <a:r>
              <a:rPr lang="en-US" i="1" dirty="0" smtClean="0"/>
              <a:t>Communities of practice: Learning, meaning and identity. </a:t>
            </a:r>
            <a:r>
              <a:rPr lang="en-US" dirty="0" smtClean="0"/>
              <a:t>Cambridge, UK:</a:t>
            </a:r>
          </a:p>
          <a:p>
            <a:pPr>
              <a:buNone/>
            </a:pPr>
            <a:r>
              <a:rPr lang="en-US" dirty="0" smtClean="0"/>
              <a:t>	Cambridge University Press.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Webinar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Rationale and a change in perspective</a:t>
            </a:r>
          </a:p>
          <a:p>
            <a:r>
              <a:rPr lang="en-GB" sz="2800" dirty="0" smtClean="0"/>
              <a:t>Cognitive foundations</a:t>
            </a:r>
          </a:p>
          <a:p>
            <a:r>
              <a:rPr lang="en-GB" sz="2800" dirty="0" smtClean="0"/>
              <a:t>Affective purposes</a:t>
            </a:r>
          </a:p>
          <a:p>
            <a:r>
              <a:rPr lang="en-GB" sz="2800" dirty="0" smtClean="0"/>
              <a:t>Communicative outcomes </a:t>
            </a:r>
          </a:p>
          <a:p>
            <a:r>
              <a:rPr lang="en-GB" sz="2800" dirty="0" smtClean="0"/>
              <a:t>Social constructionist foundations</a:t>
            </a:r>
          </a:p>
          <a:p>
            <a:r>
              <a:rPr lang="en-GB" sz="2800" dirty="0" smtClean="0"/>
              <a:t>Some practical strategies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SLIDE 2</a:t>
            </a:r>
            <a:endParaRPr lang="en-GB" sz="1900" dirty="0" smtClean="0"/>
          </a:p>
          <a:p>
            <a:pPr lvl="1"/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Which of the following do you most agree with?</a:t>
            </a:r>
          </a:p>
          <a:p>
            <a:pPr lvl="1">
              <a:buNone/>
            </a:pPr>
            <a:endParaRPr lang="en-GB" dirty="0" smtClean="0"/>
          </a:p>
          <a:p>
            <a:pPr marL="822960" lvl="1" indent="-457200">
              <a:buFont typeface="+mj-lt"/>
              <a:buAutoNum type="alphaLcParenR"/>
            </a:pPr>
            <a:r>
              <a:rPr lang="en-GB" dirty="0" smtClean="0"/>
              <a:t>Teachers are the main sources of knowledge in a classroom.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GB" dirty="0" smtClean="0"/>
              <a:t>Students bring with them a lot of knowledge and experience, but these will not help my teaching.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GB" dirty="0" smtClean="0"/>
              <a:t>I employ the knowledge and experiences of students to facilitate my teaching.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SLIDE 3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Change in Perspective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Dominant perspective: There is very little that students can bring to class to help instruction.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Emerging perspective: Students bring with them a lot of experiences and knowledge that can be employed in class.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SLIDE 4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Cognitive Foundations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Ausubel’s</a:t>
            </a:r>
            <a:r>
              <a:rPr lang="en-GB" dirty="0" smtClean="0"/>
              <a:t> rule formation vs. Skinner’s habit-formation </a:t>
            </a:r>
          </a:p>
          <a:p>
            <a:r>
              <a:rPr lang="en-GB" dirty="0" smtClean="0"/>
              <a:t>Shared cognition and team-working (Cannon-Bowers &amp; Salas, 2001)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SLIDE 5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Which of the following is socially oriented? </a:t>
            </a:r>
          </a:p>
          <a:p>
            <a:pPr>
              <a:buNone/>
            </a:pPr>
            <a:endParaRPr lang="en-GB" dirty="0" smtClean="0"/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Behaviourism </a:t>
            </a:r>
          </a:p>
          <a:p>
            <a:pPr marL="457200" indent="-457200">
              <a:buFont typeface="+mj-lt"/>
              <a:buAutoNum type="alphaLcParenR"/>
            </a:pPr>
            <a:r>
              <a:rPr lang="en-GB" smtClean="0"/>
              <a:t>Cognitive </a:t>
            </a:r>
            <a:r>
              <a:rPr lang="en-GB" smtClean="0"/>
              <a:t>psychology</a:t>
            </a:r>
            <a:endParaRPr lang="en-GB" dirty="0" smtClean="0"/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Shared cognition</a:t>
            </a:r>
          </a:p>
          <a:p>
            <a:pPr marL="457200" indent="-457200">
              <a:buFont typeface="+mj-lt"/>
              <a:buAutoNum type="alphaLcParenR"/>
            </a:pPr>
            <a:endParaRPr lang="en-GB" dirty="0" smtClean="0"/>
          </a:p>
          <a:p>
            <a:pPr marL="457200" indent="-457200">
              <a:buFont typeface="+mj-lt"/>
              <a:buAutoNum type="alphaLcParenR"/>
            </a:pPr>
            <a:endParaRPr lang="en-GB" dirty="0" smtClean="0"/>
          </a:p>
          <a:p>
            <a:pPr marL="457200" indent="-457200">
              <a:buFont typeface="+mj-lt"/>
              <a:buAutoNum type="alphaLcParenR"/>
            </a:pPr>
            <a:endParaRPr lang="en-GB" dirty="0" smtClean="0"/>
          </a:p>
          <a:p>
            <a:pPr marL="457200" indent="-457200">
              <a:buFont typeface="+mj-lt"/>
              <a:buAutoNum type="alphaLcParenR"/>
            </a:pPr>
            <a:endParaRPr lang="en-GB" dirty="0" smtClean="0"/>
          </a:p>
          <a:p>
            <a:pPr marL="457200" indent="-457200">
              <a:buNone/>
            </a:pPr>
            <a:endParaRPr lang="en-GB" dirty="0" smtClean="0"/>
          </a:p>
          <a:p>
            <a:pPr marL="457200" indent="-457200">
              <a:buNone/>
            </a:pPr>
            <a:r>
              <a:rPr lang="en-GB" dirty="0" smtClean="0"/>
              <a:t>SLIDE 6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Affective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dirty="0" smtClean="0"/>
              <a:t>Learning is not purely a cognitive process, but an affective one</a:t>
            </a:r>
            <a:r>
              <a:rPr lang="en-US" dirty="0" smtClean="0"/>
              <a:t>.</a:t>
            </a:r>
          </a:p>
          <a:p>
            <a:pPr marL="457200" indent="-457200"/>
            <a:r>
              <a:rPr lang="en-GB" dirty="0" smtClean="0"/>
              <a:t>Learners as whole persons</a:t>
            </a:r>
          </a:p>
          <a:p>
            <a:pPr marL="457200" indent="-457200"/>
            <a:r>
              <a:rPr lang="en-GB" dirty="0" smtClean="0"/>
              <a:t>Valuing students’ identities and past achievements</a:t>
            </a:r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>
              <a:buNone/>
            </a:pPr>
            <a:r>
              <a:rPr lang="en-GB" dirty="0" smtClean="0"/>
              <a:t>SLIDE 7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Which of the following is more conductive to learning?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The teacher delivers the material in a very effective way, but some students find the classroom vibe stressful.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The teacher creates a relaxing environment for students to learn the material.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Having fun is the dominant objective in the classroom. </a:t>
            </a:r>
          </a:p>
          <a:p>
            <a:pPr marL="457200" indent="-457200">
              <a:buFont typeface="+mj-lt"/>
              <a:buAutoNum type="alphaLcParenR"/>
            </a:pPr>
            <a:endParaRPr lang="en-GB" dirty="0" smtClean="0"/>
          </a:p>
          <a:p>
            <a:pPr marL="457200" indent="-457200">
              <a:buNone/>
            </a:pPr>
            <a:r>
              <a:rPr lang="en-GB" dirty="0" smtClean="0"/>
              <a:t>SLIDE 8</a:t>
            </a:r>
          </a:p>
          <a:p>
            <a:pPr marL="457200" indent="-457200">
              <a:buFont typeface="+mj-lt"/>
              <a:buAutoNum type="alphaLcParenR"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Constructionist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2628" indent="-342900">
              <a:defRPr/>
            </a:pPr>
            <a:r>
              <a:rPr lang="en-GB" dirty="0" smtClean="0"/>
              <a:t>Zone of Proximal Development (</a:t>
            </a:r>
            <a:r>
              <a:rPr lang="en-GB" dirty="0" err="1" smtClean="0"/>
              <a:t>Vygotsky</a:t>
            </a:r>
            <a:r>
              <a:rPr lang="en-GB" dirty="0" smtClean="0"/>
              <a:t>, 1978)</a:t>
            </a:r>
          </a:p>
          <a:p>
            <a:pPr marL="452628" indent="-342900">
              <a:defRPr/>
            </a:pPr>
            <a:r>
              <a:rPr lang="en-GB" dirty="0" smtClean="0"/>
              <a:t>Legitimate Peripheral Participation (Lave &amp; Wenger, 1991) </a:t>
            </a:r>
          </a:p>
          <a:p>
            <a:pPr marL="452628" indent="-342900">
              <a:defRPr/>
            </a:pPr>
            <a:r>
              <a:rPr lang="en-GB" dirty="0" smtClean="0"/>
              <a:t>Communities of Practice (Wenger, 1998) </a:t>
            </a:r>
          </a:p>
          <a:p>
            <a:pPr marL="818388" lvl="1" indent="-342900">
              <a:defRPr/>
            </a:pPr>
            <a:r>
              <a:rPr lang="en-GB" dirty="0" smtClean="0"/>
              <a:t>Joint enterprise</a:t>
            </a:r>
          </a:p>
          <a:p>
            <a:pPr marL="818388" lvl="1" indent="-342900">
              <a:defRPr/>
            </a:pPr>
            <a:r>
              <a:rPr lang="en-GB" dirty="0" smtClean="0"/>
              <a:t>Shared repertoire</a:t>
            </a:r>
          </a:p>
          <a:p>
            <a:pPr marL="818388" lvl="1" indent="-342900">
              <a:defRPr/>
            </a:pPr>
            <a:r>
              <a:rPr lang="en-GB" dirty="0" smtClean="0"/>
              <a:t>Mutual engagement</a:t>
            </a:r>
          </a:p>
          <a:p>
            <a:pPr marL="818388" lvl="1" indent="-342900">
              <a:defRPr/>
            </a:pPr>
            <a:endParaRPr lang="en-GB" dirty="0" smtClean="0"/>
          </a:p>
          <a:p>
            <a:pPr marL="818388" lvl="1" indent="-342900">
              <a:defRPr/>
            </a:pPr>
            <a:endParaRPr lang="en-GB" dirty="0" smtClean="0"/>
          </a:p>
          <a:p>
            <a:pPr marL="818388" lvl="1" indent="-342900">
              <a:defRPr/>
            </a:pPr>
            <a:endParaRPr lang="en-GB" dirty="0" smtClean="0"/>
          </a:p>
          <a:p>
            <a:pPr marL="818388" lvl="1" indent="-342900">
              <a:buNone/>
              <a:defRPr/>
            </a:pPr>
            <a:endParaRPr lang="en-GB" dirty="0" smtClean="0"/>
          </a:p>
          <a:p>
            <a:pPr marL="818388" lvl="1" indent="-342900">
              <a:buNone/>
              <a:defRPr/>
            </a:pPr>
            <a:r>
              <a:rPr lang="en-GB" sz="2400" dirty="0" smtClean="0"/>
              <a:t>SLIDE 9</a:t>
            </a:r>
            <a:endParaRPr lang="en-GB" dirty="0" smtClean="0"/>
          </a:p>
          <a:p>
            <a:pPr marL="452628" indent="-342900">
              <a:buNone/>
              <a:defRPr/>
            </a:pPr>
            <a:endParaRPr lang="en-GB" dirty="0" smtClean="0"/>
          </a:p>
          <a:p>
            <a:pPr marL="818388" lvl="1" indent="-342900">
              <a:defRPr/>
            </a:pPr>
            <a:endParaRPr lang="en-GB" dirty="0" smtClean="0"/>
          </a:p>
          <a:p>
            <a:pPr marL="818388" lvl="1" indent="-342900">
              <a:defRPr/>
            </a:pPr>
            <a:endParaRPr lang="en-GB" dirty="0" smtClean="0"/>
          </a:p>
          <a:p>
            <a:pPr marL="818388" lvl="1" indent="-342900">
              <a:defRPr/>
            </a:pPr>
            <a:endParaRPr lang="en-GB" dirty="0" smtClean="0"/>
          </a:p>
          <a:p>
            <a:pPr marL="818388" lvl="1" indent="-342900">
              <a:defRPr/>
            </a:pPr>
            <a:endParaRPr lang="en-GB" dirty="0" smtClean="0"/>
          </a:p>
          <a:p>
            <a:pPr marL="818388" lvl="1" indent="-342900">
              <a:defRPr/>
            </a:pPr>
            <a:endParaRPr lang="en-GB" dirty="0" smtClean="0"/>
          </a:p>
          <a:p>
            <a:pPr marL="818388" lvl="1" indent="-342900">
              <a:defRPr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1720</TotalTime>
  <Words>439</Words>
  <Application>Microsoft Office PowerPoint</Application>
  <PresentationFormat>On-screen Show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ESL Learners as Instructional Resources</vt:lpstr>
      <vt:lpstr>Today’s Webinar at a Glance</vt:lpstr>
      <vt:lpstr>Poll 1</vt:lpstr>
      <vt:lpstr>A Change in Perspective</vt:lpstr>
      <vt:lpstr>Cognitive Foundations</vt:lpstr>
      <vt:lpstr>Poll 2</vt:lpstr>
      <vt:lpstr>Affective Foundations</vt:lpstr>
      <vt:lpstr>Poll 3</vt:lpstr>
      <vt:lpstr>Social Constructionist Foundations</vt:lpstr>
      <vt:lpstr>Poll 4</vt:lpstr>
      <vt:lpstr>Communicative Outcomes</vt:lpstr>
      <vt:lpstr>ESL Students’ Expertise</vt:lpstr>
      <vt:lpstr>Cooking lessons</vt:lpstr>
      <vt:lpstr>Potluck Parties</vt:lpstr>
      <vt:lpstr>Cultural Artifacts</vt:lpstr>
      <vt:lpstr>Thank You for Participation</vt:lpstr>
    </vt:vector>
  </TitlesOfParts>
  <Company>Ryerson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Mostafa</dc:creator>
  <cp:lastModifiedBy>Mostafa</cp:lastModifiedBy>
  <cp:revision>560</cp:revision>
  <dcterms:created xsi:type="dcterms:W3CDTF">2019-09-29T20:32:37Z</dcterms:created>
  <dcterms:modified xsi:type="dcterms:W3CDTF">2020-02-18T00:05:08Z</dcterms:modified>
</cp:coreProperties>
</file>